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ppt/theme/themeOverride17.xml" ContentType="application/vnd.openxmlformats-officedocument.themeOverride+xml"/>
  <Override PartName="/ppt/theme/themeOverride18.xml" ContentType="application/vnd.openxmlformats-officedocument.themeOverride+xml"/>
  <Override PartName="/ppt/theme/themeOverride19.xml" ContentType="application/vnd.openxmlformats-officedocument.themeOverride+xml"/>
  <Override PartName="/ppt/theme/themeOverride20.xml" ContentType="application/vnd.openxmlformats-officedocument.themeOverride+xml"/>
  <Override PartName="/ppt/theme/themeOverride21.xml" ContentType="application/vnd.openxmlformats-officedocument.themeOverride+xml"/>
  <Override PartName="/ppt/theme/themeOverride22.xml" ContentType="application/vnd.openxmlformats-officedocument.themeOverride+xml"/>
  <Override PartName="/ppt/theme/themeOverride23.xml" ContentType="application/vnd.openxmlformats-officedocument.themeOverride+xml"/>
  <Override PartName="/ppt/theme/themeOverride2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640" r:id="rId3"/>
    <p:sldId id="641" r:id="rId4"/>
    <p:sldId id="642" r:id="rId5"/>
    <p:sldId id="643" r:id="rId6"/>
    <p:sldId id="644" r:id="rId7"/>
    <p:sldId id="646" r:id="rId8"/>
    <p:sldId id="647" r:id="rId9"/>
    <p:sldId id="648" r:id="rId10"/>
    <p:sldId id="649" r:id="rId11"/>
    <p:sldId id="650" r:id="rId12"/>
    <p:sldId id="652" r:id="rId13"/>
    <p:sldId id="664" r:id="rId14"/>
    <p:sldId id="665" r:id="rId15"/>
    <p:sldId id="666" r:id="rId16"/>
    <p:sldId id="656" r:id="rId17"/>
    <p:sldId id="657" r:id="rId18"/>
    <p:sldId id="658" r:id="rId19"/>
    <p:sldId id="659" r:id="rId20"/>
    <p:sldId id="662" r:id="rId21"/>
    <p:sldId id="667" r:id="rId22"/>
    <p:sldId id="668" r:id="rId23"/>
    <p:sldId id="663" r:id="rId24"/>
    <p:sldId id="669" r:id="rId25"/>
    <p:sldId id="670" r:id="rId26"/>
    <p:sldId id="671" r:id="rId27"/>
    <p:sldId id="672" r:id="rId28"/>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99A0F"/>
    <a:srgbClr val="F7AD41"/>
    <a:srgbClr val="F9C06B"/>
    <a:srgbClr val="FFAF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3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E1EDE470-8DF8-402B-ABAA-C53F409160D0}" type="datetimeFigureOut">
              <a:rPr lang="es-ES"/>
              <a:pPr>
                <a:defRPr/>
              </a:pPr>
              <a:t>15/10/2019</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ES" noProof="0" smtClean="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C9A7A676-CDA9-4772-8CB8-C3FC5BFE0207}" type="slidenum">
              <a:rPr lang="es-ES"/>
              <a:pPr>
                <a:defRPr/>
              </a:pPr>
              <a:t>‹Nº›</a:t>
            </a:fld>
            <a:endParaRPr lang="es-ES"/>
          </a:p>
        </p:txBody>
      </p:sp>
    </p:spTree>
    <p:extLst>
      <p:ext uri="{BB962C8B-B14F-4D97-AF65-F5344CB8AC3E}">
        <p14:creationId xmlns:p14="http://schemas.microsoft.com/office/powerpoint/2010/main" val="272757832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lvl1pPr>
              <a:defRPr/>
            </a:lvl1pPr>
          </a:lstStyle>
          <a:p>
            <a:pPr>
              <a:defRPr/>
            </a:pPr>
            <a:fld id="{EE1A8AF6-76B3-449B-B705-B53C7BCB0DC5}" type="datetimeFigureOut">
              <a:rPr lang="es-ES"/>
              <a:pPr>
                <a:defRPr/>
              </a:pPr>
              <a:t>15/10/2019</a:t>
            </a:fld>
            <a:endParaRPr lang="es-ES" dirty="0"/>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A2C7D93A-0BC2-48E9-BCDB-FF98FF086133}" type="slidenum">
              <a:rPr lang="es-ES"/>
              <a:pPr>
                <a:defRPr/>
              </a:pPr>
              <a:t>‹Nº›</a:t>
            </a:fld>
            <a:endParaRPr lang="es-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6DE9C836-4DD2-417D-9800-6E79F7D2DD23}" type="datetimeFigureOut">
              <a:rPr lang="es-ES"/>
              <a:pPr>
                <a:defRPr/>
              </a:pPr>
              <a:t>15/10/2019</a:t>
            </a:fld>
            <a:endParaRPr lang="es-ES" dirty="0"/>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C0488FB6-94B8-4715-A3E3-792B02B86A1B}" type="slidenum">
              <a:rPr lang="es-ES"/>
              <a:pPr>
                <a:defRPr/>
              </a:pPr>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BDB0260C-AA5E-4938-9F38-DFFC4B60B355}" type="datetimeFigureOut">
              <a:rPr lang="es-ES"/>
              <a:pPr>
                <a:defRPr/>
              </a:pPr>
              <a:t>15/10/2019</a:t>
            </a:fld>
            <a:endParaRPr lang="es-ES" dirty="0"/>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31236C47-C7E4-4809-BE7C-919E5F61DFCF}" type="slidenum">
              <a:rPr lang="es-ES"/>
              <a:pPr>
                <a:defRPr/>
              </a:pPr>
              <a:t>‹Nº›</a:t>
            </a:fld>
            <a:endParaRPr lang="es-E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ido">
    <p:spTree>
      <p:nvGrpSpPr>
        <p:cNvPr id="1" name=""/>
        <p:cNvGrpSpPr/>
        <p:nvPr/>
      </p:nvGrpSpPr>
      <p:grpSpPr>
        <a:xfrm>
          <a:off x="0" y="0"/>
          <a:ext cx="0" cy="0"/>
          <a:chOff x="0" y="0"/>
          <a:chExt cx="0" cy="0"/>
        </a:xfrm>
      </p:grpSpPr>
      <p:sp>
        <p:nvSpPr>
          <p:cNvPr id="2" name="1 Marcador de contenido"/>
          <p:cNvSpPr>
            <a:spLocks noGrp="1"/>
          </p:cNvSpPr>
          <p:nvPr>
            <p:ph/>
          </p:nvPr>
        </p:nvSpPr>
        <p:spPr>
          <a:xfrm>
            <a:off x="457200" y="274638"/>
            <a:ext cx="8229600" cy="5851525"/>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3" name="Rectangle 4"/>
          <p:cNvSpPr>
            <a:spLocks noGrp="1" noChangeArrowheads="1"/>
          </p:cNvSpPr>
          <p:nvPr>
            <p:ph type="dt" sz="half" idx="10"/>
          </p:nvPr>
        </p:nvSpPr>
        <p:spPr>
          <a:ln/>
        </p:spPr>
        <p:txBody>
          <a:bodyPr/>
          <a:lstStyle>
            <a:lvl1pPr>
              <a:defRPr/>
            </a:lvl1pPr>
          </a:lstStyle>
          <a:p>
            <a:pPr>
              <a:defRPr/>
            </a:pPr>
            <a:endParaRPr lang="es-ES"/>
          </a:p>
        </p:txBody>
      </p:sp>
      <p:sp>
        <p:nvSpPr>
          <p:cNvPr id="4" name="Rectangle 5"/>
          <p:cNvSpPr>
            <a:spLocks noGrp="1" noChangeArrowheads="1"/>
          </p:cNvSpPr>
          <p:nvPr>
            <p:ph type="ftr" sz="quarter" idx="11"/>
          </p:nvPr>
        </p:nvSpPr>
        <p:spPr>
          <a:ln/>
        </p:spPr>
        <p:txBody>
          <a:bodyPr/>
          <a:lstStyle>
            <a:lvl1pPr>
              <a:defRPr/>
            </a:lvl1pPr>
          </a:lstStyle>
          <a:p>
            <a:pPr>
              <a:defRPr/>
            </a:pPr>
            <a:endParaRPr lang="es-ES"/>
          </a:p>
        </p:txBody>
      </p:sp>
      <p:sp>
        <p:nvSpPr>
          <p:cNvPr id="5" name="Rectangle 6"/>
          <p:cNvSpPr>
            <a:spLocks noGrp="1" noChangeArrowheads="1"/>
          </p:cNvSpPr>
          <p:nvPr>
            <p:ph type="sldNum" sz="quarter" idx="12"/>
          </p:nvPr>
        </p:nvSpPr>
        <p:spPr>
          <a:ln/>
        </p:spPr>
        <p:txBody>
          <a:bodyPr/>
          <a:lstStyle>
            <a:lvl1pPr>
              <a:defRPr/>
            </a:lvl1pPr>
          </a:lstStyle>
          <a:p>
            <a:pPr>
              <a:defRPr/>
            </a:pPr>
            <a:fld id="{7CB6455E-A39F-4800-AD78-31546A30327E}" type="slidenum">
              <a:rPr lang="es-ES"/>
              <a:pPr>
                <a:defRPr/>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C424AA3A-9E5D-4A98-9B0A-1E2D01D205F4}" type="datetimeFigureOut">
              <a:rPr lang="es-ES"/>
              <a:pPr>
                <a:defRPr/>
              </a:pPr>
              <a:t>15/10/2019</a:t>
            </a:fld>
            <a:endParaRPr lang="es-ES" dirty="0"/>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1CE3DAD3-25B0-4400-9F5B-DEAAC67DA378}" type="slidenum">
              <a:rPr lang="es-ES"/>
              <a:pPr>
                <a:defRPr/>
              </a:pPr>
              <a:t>‹Nº›</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73BCBE55-5D2F-468D-A2F4-24625E22D1AC}" type="datetimeFigureOut">
              <a:rPr lang="es-ES"/>
              <a:pPr>
                <a:defRPr/>
              </a:pPr>
              <a:t>15/10/2019</a:t>
            </a:fld>
            <a:endParaRPr lang="es-ES" dirty="0"/>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0A0EDBA7-A24B-4B67-8493-ADD6E25E819B}" type="slidenum">
              <a:rPr lang="es-ES"/>
              <a:pPr>
                <a:defRPr/>
              </a:pPr>
              <a:t>‹Nº›</a:t>
            </a:fld>
            <a:endParaRPr lang="es-E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3 Marcador de fecha"/>
          <p:cNvSpPr>
            <a:spLocks noGrp="1"/>
          </p:cNvSpPr>
          <p:nvPr>
            <p:ph type="dt" sz="half" idx="10"/>
          </p:nvPr>
        </p:nvSpPr>
        <p:spPr/>
        <p:txBody>
          <a:bodyPr/>
          <a:lstStyle>
            <a:lvl1pPr>
              <a:defRPr/>
            </a:lvl1pPr>
          </a:lstStyle>
          <a:p>
            <a:pPr>
              <a:defRPr/>
            </a:pPr>
            <a:fld id="{8BB908A5-C4CD-4164-B006-A64926F60CB5}" type="datetimeFigureOut">
              <a:rPr lang="es-ES"/>
              <a:pPr>
                <a:defRPr/>
              </a:pPr>
              <a:t>15/10/2019</a:t>
            </a:fld>
            <a:endParaRPr lang="es-ES" dirty="0"/>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C3C7D2AE-3CC9-497B-B3C0-5B575903475C}" type="slidenum">
              <a:rPr lang="es-ES"/>
              <a:pPr>
                <a:defRPr/>
              </a:pPr>
              <a:t>‹Nº›</a:t>
            </a:fld>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3 Marcador de fecha"/>
          <p:cNvSpPr>
            <a:spLocks noGrp="1"/>
          </p:cNvSpPr>
          <p:nvPr>
            <p:ph type="dt" sz="half" idx="10"/>
          </p:nvPr>
        </p:nvSpPr>
        <p:spPr/>
        <p:txBody>
          <a:bodyPr/>
          <a:lstStyle>
            <a:lvl1pPr>
              <a:defRPr/>
            </a:lvl1pPr>
          </a:lstStyle>
          <a:p>
            <a:pPr>
              <a:defRPr/>
            </a:pPr>
            <a:fld id="{5F619C29-91CE-4390-98AD-3C9484607FD2}" type="datetimeFigureOut">
              <a:rPr lang="es-ES"/>
              <a:pPr>
                <a:defRPr/>
              </a:pPr>
              <a:t>15/10/2019</a:t>
            </a:fld>
            <a:endParaRPr lang="es-ES" dirty="0"/>
          </a:p>
        </p:txBody>
      </p:sp>
      <p:sp>
        <p:nvSpPr>
          <p:cNvPr id="8" name="4 Marcador de pie de página"/>
          <p:cNvSpPr>
            <a:spLocks noGrp="1"/>
          </p:cNvSpPr>
          <p:nvPr>
            <p:ph type="ftr" sz="quarter" idx="11"/>
          </p:nvPr>
        </p:nvSpPr>
        <p:spPr/>
        <p:txBody>
          <a:bodyPr/>
          <a:lstStyle>
            <a:lvl1pPr>
              <a:defRPr/>
            </a:lvl1pPr>
          </a:lstStyle>
          <a:p>
            <a:pPr>
              <a:defRPr/>
            </a:pPr>
            <a:endParaRPr lang="es-ES"/>
          </a:p>
        </p:txBody>
      </p:sp>
      <p:sp>
        <p:nvSpPr>
          <p:cNvPr id="9" name="5 Marcador de número de diapositiva"/>
          <p:cNvSpPr>
            <a:spLocks noGrp="1"/>
          </p:cNvSpPr>
          <p:nvPr>
            <p:ph type="sldNum" sz="quarter" idx="12"/>
          </p:nvPr>
        </p:nvSpPr>
        <p:spPr/>
        <p:txBody>
          <a:bodyPr/>
          <a:lstStyle>
            <a:lvl1pPr>
              <a:defRPr/>
            </a:lvl1pPr>
          </a:lstStyle>
          <a:p>
            <a:pPr>
              <a:defRPr/>
            </a:pPr>
            <a:fld id="{479BAC85-6A1F-4DC4-9396-81547A58C3D2}" type="slidenum">
              <a:rPr lang="es-ES"/>
              <a:pPr>
                <a:defRPr/>
              </a:pPr>
              <a:t>‹Nº›</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3 Marcador de fecha"/>
          <p:cNvSpPr>
            <a:spLocks noGrp="1"/>
          </p:cNvSpPr>
          <p:nvPr>
            <p:ph type="dt" sz="half" idx="10"/>
          </p:nvPr>
        </p:nvSpPr>
        <p:spPr/>
        <p:txBody>
          <a:bodyPr/>
          <a:lstStyle>
            <a:lvl1pPr>
              <a:defRPr/>
            </a:lvl1pPr>
          </a:lstStyle>
          <a:p>
            <a:pPr>
              <a:defRPr/>
            </a:pPr>
            <a:fld id="{52C401EA-1FCE-4154-A5A5-3B513016B65F}" type="datetimeFigureOut">
              <a:rPr lang="es-ES"/>
              <a:pPr>
                <a:defRPr/>
              </a:pPr>
              <a:t>15/10/2019</a:t>
            </a:fld>
            <a:endParaRPr lang="es-ES" dirty="0"/>
          </a:p>
        </p:txBody>
      </p:sp>
      <p:sp>
        <p:nvSpPr>
          <p:cNvPr id="4" name="4 Marcador de pie de página"/>
          <p:cNvSpPr>
            <a:spLocks noGrp="1"/>
          </p:cNvSpPr>
          <p:nvPr>
            <p:ph type="ftr" sz="quarter" idx="11"/>
          </p:nvPr>
        </p:nvSpPr>
        <p:spPr/>
        <p:txBody>
          <a:bodyPr/>
          <a:lstStyle>
            <a:lvl1pPr>
              <a:defRPr/>
            </a:lvl1pPr>
          </a:lstStyle>
          <a:p>
            <a:pPr>
              <a:defRPr/>
            </a:pPr>
            <a:endParaRPr lang="es-ES"/>
          </a:p>
        </p:txBody>
      </p:sp>
      <p:sp>
        <p:nvSpPr>
          <p:cNvPr id="5" name="5 Marcador de número de diapositiva"/>
          <p:cNvSpPr>
            <a:spLocks noGrp="1"/>
          </p:cNvSpPr>
          <p:nvPr>
            <p:ph type="sldNum" sz="quarter" idx="12"/>
          </p:nvPr>
        </p:nvSpPr>
        <p:spPr/>
        <p:txBody>
          <a:bodyPr/>
          <a:lstStyle>
            <a:lvl1pPr>
              <a:defRPr/>
            </a:lvl1pPr>
          </a:lstStyle>
          <a:p>
            <a:pPr>
              <a:defRPr/>
            </a:pPr>
            <a:fld id="{03DB7E95-675C-4C95-8452-15FB98185BFE}" type="slidenum">
              <a:rPr lang="es-ES"/>
              <a:pPr>
                <a:defRPr/>
              </a:pPr>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48293810-909B-4F00-9A3D-ABAD10BEE53D}" type="datetimeFigureOut">
              <a:rPr lang="es-ES"/>
              <a:pPr>
                <a:defRPr/>
              </a:pPr>
              <a:t>15/10/2019</a:t>
            </a:fld>
            <a:endParaRPr lang="es-ES" dirty="0"/>
          </a:p>
        </p:txBody>
      </p:sp>
      <p:sp>
        <p:nvSpPr>
          <p:cNvPr id="3" name="4 Marcador de pie de página"/>
          <p:cNvSpPr>
            <a:spLocks noGrp="1"/>
          </p:cNvSpPr>
          <p:nvPr>
            <p:ph type="ftr" sz="quarter" idx="11"/>
          </p:nvPr>
        </p:nvSpPr>
        <p:spPr/>
        <p:txBody>
          <a:bodyPr/>
          <a:lstStyle>
            <a:lvl1pPr>
              <a:defRPr/>
            </a:lvl1pPr>
          </a:lstStyle>
          <a:p>
            <a:pPr>
              <a:defRPr/>
            </a:pPr>
            <a:endParaRPr lang="es-ES"/>
          </a:p>
        </p:txBody>
      </p:sp>
      <p:sp>
        <p:nvSpPr>
          <p:cNvPr id="4" name="5 Marcador de número de diapositiva"/>
          <p:cNvSpPr>
            <a:spLocks noGrp="1"/>
          </p:cNvSpPr>
          <p:nvPr>
            <p:ph type="sldNum" sz="quarter" idx="12"/>
          </p:nvPr>
        </p:nvSpPr>
        <p:spPr/>
        <p:txBody>
          <a:bodyPr/>
          <a:lstStyle>
            <a:lvl1pPr>
              <a:defRPr/>
            </a:lvl1pPr>
          </a:lstStyle>
          <a:p>
            <a:pPr>
              <a:defRPr/>
            </a:pPr>
            <a:fld id="{7B4650AC-9656-4AD0-8FDD-56131EAFCD23}" type="slidenum">
              <a:rPr lang="es-ES"/>
              <a:pPr>
                <a:defRPr/>
              </a:pPr>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E058B5A3-0BCC-403C-A123-0F2C6AF56F57}" type="datetimeFigureOut">
              <a:rPr lang="es-ES"/>
              <a:pPr>
                <a:defRPr/>
              </a:pPr>
              <a:t>15/10/2019</a:t>
            </a:fld>
            <a:endParaRPr lang="es-ES" dirty="0"/>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5F04928E-A84E-44DF-BCD3-F7D9E2ABD27D}" type="slidenum">
              <a:rPr lang="es-ES"/>
              <a:pPr>
                <a:defRPr/>
              </a:pPr>
              <a:t>‹Nº›</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DF8E2EB1-245B-4981-9812-9A7C3890D2BD}" type="datetimeFigureOut">
              <a:rPr lang="es-ES"/>
              <a:pPr>
                <a:defRPr/>
              </a:pPr>
              <a:t>15/10/2019</a:t>
            </a:fld>
            <a:endParaRPr lang="es-ES" dirty="0"/>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9C9AE196-5DB6-4ABD-A018-0CDF3F7E62CC}" type="slidenum">
              <a:rPr lang="es-ES"/>
              <a:pPr>
                <a:defRPr/>
              </a:pPr>
              <a:t>‹Nº›</a:t>
            </a:fld>
            <a:endParaRPr lang="es-E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6000">
              <a:schemeClr val="tx1"/>
            </a:gs>
            <a:gs pos="51000">
              <a:srgbClr val="F0EBD5"/>
            </a:gs>
            <a:gs pos="100000">
              <a:schemeClr val="bg1"/>
            </a:gs>
          </a:gsLst>
          <a:lin ang="10800000" scaled="0"/>
          <a:tileRect/>
        </a:grad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p>
        </p:txBody>
      </p:sp>
      <p:sp>
        <p:nvSpPr>
          <p:cNvPr id="1027" name="2 Marcador de texto"/>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82E39048-A2A7-49EF-A3C5-29756B8FDB23}" type="datetimeFigureOut">
              <a:rPr lang="es-ES"/>
              <a:pPr>
                <a:defRPr/>
              </a:pPr>
              <a:t>15/10/2019</a:t>
            </a:fld>
            <a:endParaRPr lang="es-ES"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cs typeface="+mn-cs"/>
              </a:defRPr>
            </a:lvl1pPr>
          </a:lstStyle>
          <a:p>
            <a:pPr>
              <a:defRPr/>
            </a:pPr>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FA4AA7E2-EF5A-4F38-80A3-858266232691}" type="slidenum">
              <a:rPr lang="es-ES"/>
              <a:pPr>
                <a:defRPr/>
              </a:pPr>
              <a:t>‹Nº›</a:t>
            </a:fld>
            <a:endParaRPr lang="es-E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hemeOverride" Target="../theme/themeOverride8.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3.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4.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5.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6.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8.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9.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0.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1.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2.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3.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4.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hemeOverride" Target="../theme/themeOverride4.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hemeOverride" Target="../theme/themeOverride5.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hemeOverride" Target="../theme/themeOverride6.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hemeOverride" Target="../theme/themeOverride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pic>
        <p:nvPicPr>
          <p:cNvPr id="5" name="4 Imagen" descr="Logo 1 para ppt.jpg"/>
          <p:cNvPicPr>
            <a:picLocks noChangeAspect="1"/>
          </p:cNvPicPr>
          <p:nvPr/>
        </p:nvPicPr>
        <p:blipFill>
          <a:blip r:embed="rId2" cstate="print">
            <a:lum/>
          </a:blip>
          <a:stretch>
            <a:fillRect/>
          </a:stretch>
        </p:blipFill>
        <p:spPr>
          <a:xfrm>
            <a:off x="214282" y="285728"/>
            <a:ext cx="3714776" cy="407952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2051" name="5 CuadroTexto"/>
          <p:cNvSpPr txBox="1">
            <a:spLocks noChangeArrowheads="1"/>
          </p:cNvSpPr>
          <p:nvPr/>
        </p:nvSpPr>
        <p:spPr bwMode="auto">
          <a:xfrm>
            <a:off x="214313" y="6072188"/>
            <a:ext cx="4000500" cy="477837"/>
          </a:xfrm>
          <a:prstGeom prst="rect">
            <a:avLst/>
          </a:prstGeom>
          <a:noFill/>
          <a:ln w="9525">
            <a:noFill/>
            <a:miter lim="800000"/>
            <a:headEnd/>
            <a:tailEnd/>
          </a:ln>
        </p:spPr>
        <p:txBody>
          <a:bodyPr>
            <a:spAutoFit/>
          </a:bodyPr>
          <a:lstStyle/>
          <a:p>
            <a:pPr algn="ctr"/>
            <a:r>
              <a:rPr lang="es-ES" sz="2500" b="1">
                <a:solidFill>
                  <a:schemeClr val="bg1"/>
                </a:solidFill>
                <a:latin typeface="Arial Narrow" pitchFamily="34" charset="0"/>
              </a:rPr>
              <a:t>www.sebastiansabene.net</a:t>
            </a:r>
          </a:p>
        </p:txBody>
      </p:sp>
      <p:sp>
        <p:nvSpPr>
          <p:cNvPr id="2052" name="6 CuadroTexto"/>
          <p:cNvSpPr txBox="1">
            <a:spLocks noChangeArrowheads="1"/>
          </p:cNvSpPr>
          <p:nvPr/>
        </p:nvSpPr>
        <p:spPr bwMode="auto">
          <a:xfrm>
            <a:off x="4714876" y="2500306"/>
            <a:ext cx="4143374" cy="3785652"/>
          </a:xfrm>
          <a:prstGeom prst="rect">
            <a:avLst/>
          </a:prstGeom>
          <a:noFill/>
          <a:ln w="9525">
            <a:noFill/>
            <a:miter lim="800000"/>
            <a:headEnd/>
            <a:tailEnd/>
          </a:ln>
        </p:spPr>
        <p:txBody>
          <a:bodyPr wrap="square">
            <a:spAutoFit/>
          </a:bodyPr>
          <a:lstStyle/>
          <a:p>
            <a:pPr algn="r"/>
            <a:r>
              <a:rPr lang="es-ES" sz="4000" dirty="0" smtClean="0">
                <a:solidFill>
                  <a:srgbClr val="FFAF39"/>
                </a:solidFill>
                <a:latin typeface="Script MT Bold" pitchFamily="66" charset="0"/>
              </a:rPr>
              <a:t>Partición de condominio, comunidad hereditaria e indivisión </a:t>
            </a:r>
            <a:r>
              <a:rPr lang="es-ES" sz="4000" dirty="0" err="1" smtClean="0">
                <a:solidFill>
                  <a:srgbClr val="FFAF39"/>
                </a:solidFill>
                <a:latin typeface="Script MT Bold" pitchFamily="66" charset="0"/>
              </a:rPr>
              <a:t>postcomunitaria</a:t>
            </a:r>
            <a:endParaRPr lang="es-ES" sz="4000" dirty="0">
              <a:solidFill>
                <a:srgbClr val="FFAF39"/>
              </a:solidFill>
              <a:latin typeface="Script MT Bold" pitchFamily="66" charset="0"/>
            </a:endParaRPr>
          </a:p>
        </p:txBody>
      </p:sp>
      <p:sp>
        <p:nvSpPr>
          <p:cNvPr id="2053" name="7 CuadroTexto"/>
          <p:cNvSpPr txBox="1">
            <a:spLocks noChangeArrowheads="1"/>
          </p:cNvSpPr>
          <p:nvPr/>
        </p:nvSpPr>
        <p:spPr bwMode="auto">
          <a:xfrm>
            <a:off x="5000625" y="214313"/>
            <a:ext cx="3929063" cy="954107"/>
          </a:xfrm>
          <a:prstGeom prst="rect">
            <a:avLst/>
          </a:prstGeom>
          <a:noFill/>
          <a:ln w="9525">
            <a:noFill/>
            <a:miter lim="800000"/>
            <a:headEnd/>
            <a:tailEnd/>
          </a:ln>
        </p:spPr>
        <p:txBody>
          <a:bodyPr>
            <a:spAutoFit/>
          </a:bodyPr>
          <a:lstStyle/>
          <a:p>
            <a:pPr algn="r"/>
            <a:r>
              <a:rPr lang="es-ES" sz="1400" b="1" dirty="0" smtClean="0">
                <a:solidFill>
                  <a:srgbClr val="F9C06B"/>
                </a:solidFill>
                <a:latin typeface="Arial Narrow" pitchFamily="34" charset="0"/>
              </a:rPr>
              <a:t>SUPREMA CORTE DE JUSTICIA DE LA PROVINCIA DE BUENOS AIRES</a:t>
            </a:r>
          </a:p>
          <a:p>
            <a:pPr algn="r"/>
            <a:r>
              <a:rPr lang="es-ES" sz="1400" b="1" dirty="0" smtClean="0">
                <a:solidFill>
                  <a:srgbClr val="F9C06B"/>
                </a:solidFill>
                <a:latin typeface="Arial Narrow" pitchFamily="34" charset="0"/>
              </a:rPr>
              <a:t>INSTITUTO DE ESTUDIOS JUDICIALES</a:t>
            </a:r>
            <a:endParaRPr lang="es-ES" sz="1400" b="1" dirty="0">
              <a:solidFill>
                <a:srgbClr val="F9C06B"/>
              </a:solidFill>
              <a:latin typeface="Arial Narrow" pitchFamily="34" charset="0"/>
            </a:endParaRPr>
          </a:p>
          <a:p>
            <a:pPr algn="r"/>
            <a:r>
              <a:rPr lang="es-ES" sz="1400" b="1" dirty="0" smtClean="0">
                <a:solidFill>
                  <a:srgbClr val="F9C06B"/>
                </a:solidFill>
                <a:latin typeface="Arial Narrow" pitchFamily="34" charset="0"/>
              </a:rPr>
              <a:t>La Plata, 15 de OCTUBRE de 2019</a:t>
            </a:r>
            <a:endParaRPr lang="es-ES" sz="1400" b="1" dirty="0">
              <a:solidFill>
                <a:srgbClr val="F9C06B"/>
              </a:solidFill>
              <a:latin typeface="Arial Narrow"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3" name="2 CuadroTexto"/>
          <p:cNvSpPr txBox="1"/>
          <p:nvPr/>
        </p:nvSpPr>
        <p:spPr>
          <a:xfrm>
            <a:off x="642938" y="285750"/>
            <a:ext cx="7929562" cy="1477328"/>
          </a:xfrm>
          <a:prstGeom prst="rect">
            <a:avLst/>
          </a:prstGeom>
          <a:noFill/>
        </p:spPr>
        <p:txBody>
          <a:bodyPr>
            <a:spAutoFit/>
          </a:bodyPr>
          <a:lstStyle/>
          <a:p>
            <a:pPr algn="ctr">
              <a:defRPr/>
            </a:pPr>
            <a:r>
              <a:rPr lang="es-ES" sz="3000" i="1" u="sng" dirty="0" smtClean="0">
                <a:solidFill>
                  <a:schemeClr val="bg1"/>
                </a:solidFill>
                <a:effectLst>
                  <a:outerShdw blurRad="38100" dist="38100" dir="2700000" algn="tl">
                    <a:srgbClr val="000000">
                      <a:alpha val="43137"/>
                    </a:srgbClr>
                  </a:outerShdw>
                </a:effectLst>
                <a:latin typeface="Georgia" pitchFamily="18" charset="0"/>
              </a:rPr>
              <a:t>Posibilidad de anticipar la división de la cosa común en los casos de indivisión forzosa</a:t>
            </a:r>
          </a:p>
          <a:p>
            <a:pPr algn="ctr">
              <a:defRPr/>
            </a:pPr>
            <a:r>
              <a:rPr lang="es-ES" sz="3000" i="1" u="sng" dirty="0" smtClean="0">
                <a:solidFill>
                  <a:schemeClr val="bg1"/>
                </a:solidFill>
                <a:effectLst>
                  <a:outerShdw blurRad="38100" dist="38100" dir="2700000" algn="tl">
                    <a:srgbClr val="000000">
                      <a:alpha val="43137"/>
                    </a:srgbClr>
                  </a:outerShdw>
                </a:effectLst>
                <a:latin typeface="Georgia" pitchFamily="18" charset="0"/>
              </a:rPr>
              <a:t>Art. 2002, </a:t>
            </a:r>
            <a:r>
              <a:rPr lang="es-ES" sz="3000" i="1" u="sng" dirty="0" err="1" smtClean="0">
                <a:solidFill>
                  <a:schemeClr val="bg1"/>
                </a:solidFill>
                <a:effectLst>
                  <a:outerShdw blurRad="38100" dist="38100" dir="2700000" algn="tl">
                    <a:srgbClr val="000000">
                      <a:alpha val="43137"/>
                    </a:srgbClr>
                  </a:outerShdw>
                </a:effectLst>
                <a:latin typeface="Georgia" pitchFamily="18" charset="0"/>
              </a:rPr>
              <a:t>CCyC</a:t>
            </a:r>
            <a:endParaRPr lang="es-ES" sz="3000" i="1" u="sng" dirty="0">
              <a:solidFill>
                <a:schemeClr val="bg1"/>
              </a:solidFill>
              <a:effectLst>
                <a:outerShdw blurRad="38100" dist="38100" dir="2700000" algn="tl">
                  <a:srgbClr val="000000">
                    <a:alpha val="43137"/>
                  </a:srgbClr>
                </a:outerShdw>
              </a:effectLst>
              <a:latin typeface="Georgia" pitchFamily="18" charset="0"/>
            </a:endParaRPr>
          </a:p>
        </p:txBody>
      </p:sp>
      <p:sp>
        <p:nvSpPr>
          <p:cNvPr id="5" name="4 CuadroTexto"/>
          <p:cNvSpPr txBox="1"/>
          <p:nvPr/>
        </p:nvSpPr>
        <p:spPr>
          <a:xfrm>
            <a:off x="428596" y="3143248"/>
            <a:ext cx="8358188" cy="1631216"/>
          </a:xfrm>
          <a:prstGeom prst="rect">
            <a:avLst/>
          </a:prstGeom>
          <a:noFill/>
          <a:ln>
            <a:solidFill>
              <a:srgbClr val="F99A0F"/>
            </a:solidFill>
          </a:ln>
        </p:spPr>
        <p:txBody>
          <a:bodyPr>
            <a:spAutoFit/>
          </a:bodyPr>
          <a:lstStyle/>
          <a:p>
            <a:pPr algn="ctr"/>
            <a:r>
              <a:rPr lang="es-ES" sz="2500" b="1" i="1" dirty="0" smtClean="0">
                <a:solidFill>
                  <a:schemeClr val="bg1"/>
                </a:solidFill>
                <a:latin typeface="Georgia" pitchFamily="18" charset="0"/>
              </a:rPr>
              <a:t>“Partición anticipada. </a:t>
            </a:r>
            <a:r>
              <a:rPr lang="es-ES" sz="2500" i="1" dirty="0" smtClean="0">
                <a:solidFill>
                  <a:schemeClr val="bg1"/>
                </a:solidFill>
                <a:latin typeface="Georgia" pitchFamily="18" charset="0"/>
              </a:rPr>
              <a:t>A petición de parte, siempre que concurran circunstancias graves, el juez puede autorizar la partición antes del tiempo previsto, </a:t>
            </a:r>
            <a:r>
              <a:rPr lang="es-ES" sz="2500" i="1" dirty="0" smtClean="0">
                <a:solidFill>
                  <a:srgbClr val="F7AD41"/>
                </a:solidFill>
                <a:latin typeface="Georgia" pitchFamily="18" charset="0"/>
              </a:rPr>
              <a:t>haya sido la indivisión convenida u ordenada judicialmente</a:t>
            </a:r>
            <a:r>
              <a:rPr lang="es-ES" sz="2500" i="1" dirty="0" smtClean="0">
                <a:solidFill>
                  <a:schemeClr val="bg1"/>
                </a:solidFill>
                <a:latin typeface="Georgia" pitchFamily="18" charset="0"/>
              </a:rPr>
              <a:t>”</a:t>
            </a:r>
          </a:p>
        </p:txBody>
      </p:sp>
    </p:spTree>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10" name="Rectangle 2"/>
          <p:cNvSpPr>
            <a:spLocks noGrp="1" noChangeArrowheads="1"/>
          </p:cNvSpPr>
          <p:nvPr>
            <p:ph type="title"/>
          </p:nvPr>
        </p:nvSpPr>
        <p:spPr>
          <a:xfrm>
            <a:off x="214282" y="2857496"/>
            <a:ext cx="2928958" cy="1214446"/>
          </a:xfrm>
          <a:ln>
            <a:solidFill>
              <a:schemeClr val="bg1"/>
            </a:solidFill>
          </a:ln>
        </p:spPr>
        <p:txBody>
          <a:bodyPr/>
          <a:lstStyle/>
          <a:p>
            <a:pPr eaLnBrk="1" hangingPunct="1"/>
            <a:r>
              <a:rPr lang="es-AR" sz="2800" u="sng" dirty="0" smtClean="0">
                <a:solidFill>
                  <a:srgbClr val="F99A0F"/>
                </a:solidFill>
                <a:latin typeface="Script MT Bold" pitchFamily="66" charset="0"/>
              </a:rPr>
              <a:t>Indivisiones forzosas de la herencia</a:t>
            </a:r>
            <a:endParaRPr lang="es-ES" sz="2800" u="sng" dirty="0" smtClean="0">
              <a:solidFill>
                <a:srgbClr val="F99A0F"/>
              </a:solidFill>
              <a:latin typeface="Script MT Bold" pitchFamily="66" charset="0"/>
            </a:endParaRPr>
          </a:p>
        </p:txBody>
      </p:sp>
      <p:sp>
        <p:nvSpPr>
          <p:cNvPr id="11" name="10 CuadroTexto"/>
          <p:cNvSpPr txBox="1"/>
          <p:nvPr/>
        </p:nvSpPr>
        <p:spPr>
          <a:xfrm>
            <a:off x="4143372" y="642918"/>
            <a:ext cx="4500594" cy="1000274"/>
          </a:xfrm>
          <a:prstGeom prst="rect">
            <a:avLst/>
          </a:prstGeom>
          <a:noFill/>
          <a:ln>
            <a:solidFill>
              <a:srgbClr val="F99A0F"/>
            </a:solidFill>
          </a:ln>
        </p:spPr>
        <p:txBody>
          <a:bodyPr wrap="square" rtlCol="0">
            <a:spAutoFit/>
          </a:bodyPr>
          <a:lstStyle/>
          <a:p>
            <a:pPr algn="ctr"/>
            <a:r>
              <a:rPr lang="es-ES" sz="2200" b="1" i="1" dirty="0" smtClean="0">
                <a:solidFill>
                  <a:schemeClr val="bg1"/>
                </a:solidFill>
                <a:latin typeface="Century Schoolbook" pitchFamily="18" charset="0"/>
              </a:rPr>
              <a:t>Indivisión </a:t>
            </a:r>
            <a:r>
              <a:rPr lang="es-ES" sz="2200" b="1" i="1" dirty="0" smtClean="0">
                <a:solidFill>
                  <a:srgbClr val="F99A0F"/>
                </a:solidFill>
                <a:latin typeface="Century Schoolbook" pitchFamily="18" charset="0"/>
              </a:rPr>
              <a:t>impuesta</a:t>
            </a:r>
            <a:r>
              <a:rPr lang="es-ES" sz="2200" b="1" i="1" dirty="0" smtClean="0">
                <a:solidFill>
                  <a:schemeClr val="bg1"/>
                </a:solidFill>
                <a:latin typeface="Century Schoolbook" pitchFamily="18" charset="0"/>
              </a:rPr>
              <a:t> por el causante</a:t>
            </a:r>
          </a:p>
          <a:p>
            <a:pPr algn="ctr"/>
            <a:r>
              <a:rPr lang="es-ES" sz="1500" dirty="0" smtClean="0">
                <a:solidFill>
                  <a:schemeClr val="bg1"/>
                </a:solidFill>
                <a:latin typeface="Century Schoolbook" pitchFamily="18" charset="0"/>
              </a:rPr>
              <a:t>Art. 2330 </a:t>
            </a:r>
            <a:r>
              <a:rPr lang="es-ES" sz="1500" dirty="0" err="1" smtClean="0">
                <a:solidFill>
                  <a:schemeClr val="bg1"/>
                </a:solidFill>
                <a:latin typeface="Century Schoolbook" pitchFamily="18" charset="0"/>
              </a:rPr>
              <a:t>CCyC</a:t>
            </a:r>
            <a:endParaRPr lang="es-ES" sz="1500" dirty="0">
              <a:solidFill>
                <a:schemeClr val="bg1"/>
              </a:solidFill>
              <a:latin typeface="Century Schoolbook" pitchFamily="18" charset="0"/>
            </a:endParaRPr>
          </a:p>
        </p:txBody>
      </p:sp>
      <p:sp>
        <p:nvSpPr>
          <p:cNvPr id="14" name="13 CuadroTexto"/>
          <p:cNvSpPr txBox="1"/>
          <p:nvPr/>
        </p:nvSpPr>
        <p:spPr>
          <a:xfrm>
            <a:off x="4143372" y="2000240"/>
            <a:ext cx="4500594" cy="1000274"/>
          </a:xfrm>
          <a:prstGeom prst="rect">
            <a:avLst/>
          </a:prstGeom>
          <a:noFill/>
          <a:ln>
            <a:solidFill>
              <a:srgbClr val="F99A0F"/>
            </a:solidFill>
          </a:ln>
        </p:spPr>
        <p:txBody>
          <a:bodyPr wrap="square" rtlCol="0">
            <a:spAutoFit/>
          </a:bodyPr>
          <a:lstStyle/>
          <a:p>
            <a:pPr algn="ctr"/>
            <a:r>
              <a:rPr lang="es-ES" sz="2200" b="1" i="1" dirty="0" smtClean="0">
                <a:solidFill>
                  <a:schemeClr val="bg1"/>
                </a:solidFill>
                <a:latin typeface="Century Schoolbook" pitchFamily="18" charset="0"/>
              </a:rPr>
              <a:t>Indivisión </a:t>
            </a:r>
            <a:r>
              <a:rPr lang="es-ES" sz="2200" b="1" i="1" dirty="0" smtClean="0">
                <a:solidFill>
                  <a:srgbClr val="F99A0F"/>
                </a:solidFill>
                <a:latin typeface="Century Schoolbook" pitchFamily="18" charset="0"/>
              </a:rPr>
              <a:t>pactada</a:t>
            </a:r>
            <a:r>
              <a:rPr lang="es-ES" sz="2200" b="1" i="1" dirty="0" smtClean="0">
                <a:solidFill>
                  <a:schemeClr val="bg1"/>
                </a:solidFill>
                <a:latin typeface="Century Schoolbook" pitchFamily="18" charset="0"/>
              </a:rPr>
              <a:t> por los coherederos</a:t>
            </a:r>
          </a:p>
          <a:p>
            <a:pPr algn="ctr"/>
            <a:r>
              <a:rPr lang="es-ES" sz="1500" dirty="0" smtClean="0">
                <a:solidFill>
                  <a:schemeClr val="bg1"/>
                </a:solidFill>
                <a:latin typeface="Century Schoolbook" pitchFamily="18" charset="0"/>
              </a:rPr>
              <a:t>Art. 2331 </a:t>
            </a:r>
            <a:r>
              <a:rPr lang="es-ES" sz="1500" dirty="0" err="1" smtClean="0">
                <a:solidFill>
                  <a:schemeClr val="bg1"/>
                </a:solidFill>
                <a:latin typeface="Century Schoolbook" pitchFamily="18" charset="0"/>
              </a:rPr>
              <a:t>CCyC</a:t>
            </a:r>
            <a:endParaRPr lang="es-ES" sz="1500" dirty="0">
              <a:solidFill>
                <a:schemeClr val="bg1"/>
              </a:solidFill>
              <a:latin typeface="Century Schoolbook" pitchFamily="18" charset="0"/>
            </a:endParaRPr>
          </a:p>
        </p:txBody>
      </p:sp>
      <p:sp>
        <p:nvSpPr>
          <p:cNvPr id="15" name="14 CuadroTexto"/>
          <p:cNvSpPr txBox="1"/>
          <p:nvPr/>
        </p:nvSpPr>
        <p:spPr>
          <a:xfrm>
            <a:off x="4143372" y="3357562"/>
            <a:ext cx="4500594" cy="1000274"/>
          </a:xfrm>
          <a:prstGeom prst="rect">
            <a:avLst/>
          </a:prstGeom>
          <a:noFill/>
          <a:ln>
            <a:solidFill>
              <a:srgbClr val="F99A0F"/>
            </a:solidFill>
          </a:ln>
        </p:spPr>
        <p:txBody>
          <a:bodyPr wrap="square" rtlCol="0">
            <a:spAutoFit/>
          </a:bodyPr>
          <a:lstStyle/>
          <a:p>
            <a:pPr algn="ctr"/>
            <a:r>
              <a:rPr lang="es-ES" sz="2200" b="1" i="1" dirty="0" smtClean="0">
                <a:solidFill>
                  <a:schemeClr val="bg1"/>
                </a:solidFill>
                <a:latin typeface="Century Schoolbook" pitchFamily="18" charset="0"/>
              </a:rPr>
              <a:t>Indivisión </a:t>
            </a:r>
            <a:r>
              <a:rPr lang="es-ES" sz="2200" b="1" i="1" dirty="0" smtClean="0">
                <a:solidFill>
                  <a:srgbClr val="F99A0F"/>
                </a:solidFill>
                <a:latin typeface="Century Schoolbook" pitchFamily="18" charset="0"/>
              </a:rPr>
              <a:t>opuesta</a:t>
            </a:r>
            <a:r>
              <a:rPr lang="es-ES" sz="2200" b="1" i="1" dirty="0" smtClean="0">
                <a:solidFill>
                  <a:schemeClr val="bg1"/>
                </a:solidFill>
                <a:latin typeface="Century Schoolbook" pitchFamily="18" charset="0"/>
              </a:rPr>
              <a:t> por el </a:t>
            </a:r>
            <a:r>
              <a:rPr lang="es-ES" sz="2200" b="1" i="1" dirty="0" smtClean="0">
                <a:solidFill>
                  <a:srgbClr val="F99A0F"/>
                </a:solidFill>
                <a:latin typeface="Century Schoolbook" pitchFamily="18" charset="0"/>
              </a:rPr>
              <a:t>cónyuge supérstite</a:t>
            </a:r>
          </a:p>
          <a:p>
            <a:pPr algn="ctr"/>
            <a:r>
              <a:rPr lang="es-ES" sz="1500" dirty="0" smtClean="0">
                <a:solidFill>
                  <a:schemeClr val="bg1"/>
                </a:solidFill>
                <a:latin typeface="Century Schoolbook" pitchFamily="18" charset="0"/>
              </a:rPr>
              <a:t>Art. 2332 </a:t>
            </a:r>
            <a:r>
              <a:rPr lang="es-ES" sz="1500" dirty="0" err="1" smtClean="0">
                <a:solidFill>
                  <a:schemeClr val="bg1"/>
                </a:solidFill>
                <a:latin typeface="Century Schoolbook" pitchFamily="18" charset="0"/>
              </a:rPr>
              <a:t>CCyC</a:t>
            </a:r>
            <a:endParaRPr lang="es-ES" sz="1500" dirty="0">
              <a:solidFill>
                <a:schemeClr val="bg1"/>
              </a:solidFill>
              <a:latin typeface="Century Schoolbook" pitchFamily="18" charset="0"/>
            </a:endParaRPr>
          </a:p>
        </p:txBody>
      </p:sp>
      <p:sp>
        <p:nvSpPr>
          <p:cNvPr id="16" name="15 CuadroTexto"/>
          <p:cNvSpPr txBox="1"/>
          <p:nvPr/>
        </p:nvSpPr>
        <p:spPr>
          <a:xfrm>
            <a:off x="4143372" y="4714884"/>
            <a:ext cx="4500594" cy="1000274"/>
          </a:xfrm>
          <a:prstGeom prst="rect">
            <a:avLst/>
          </a:prstGeom>
          <a:noFill/>
          <a:ln>
            <a:solidFill>
              <a:srgbClr val="F99A0F"/>
            </a:solidFill>
          </a:ln>
        </p:spPr>
        <p:txBody>
          <a:bodyPr wrap="square" rtlCol="0">
            <a:spAutoFit/>
          </a:bodyPr>
          <a:lstStyle/>
          <a:p>
            <a:pPr algn="ctr"/>
            <a:r>
              <a:rPr lang="es-ES" sz="2200" b="1" i="1" dirty="0" smtClean="0">
                <a:solidFill>
                  <a:schemeClr val="bg1"/>
                </a:solidFill>
                <a:latin typeface="Century Schoolbook" pitchFamily="18" charset="0"/>
              </a:rPr>
              <a:t>Indivisión </a:t>
            </a:r>
            <a:r>
              <a:rPr lang="es-ES" sz="2200" b="1" i="1" dirty="0" smtClean="0">
                <a:solidFill>
                  <a:srgbClr val="F99A0F"/>
                </a:solidFill>
                <a:latin typeface="Century Schoolbook" pitchFamily="18" charset="0"/>
              </a:rPr>
              <a:t>opuesta</a:t>
            </a:r>
            <a:r>
              <a:rPr lang="es-ES" sz="2200" b="1" i="1" dirty="0" smtClean="0">
                <a:solidFill>
                  <a:schemeClr val="bg1"/>
                </a:solidFill>
                <a:latin typeface="Century Schoolbook" pitchFamily="18" charset="0"/>
              </a:rPr>
              <a:t> por el </a:t>
            </a:r>
            <a:r>
              <a:rPr lang="es-ES" sz="2200" b="1" i="1" dirty="0" smtClean="0">
                <a:solidFill>
                  <a:srgbClr val="F99A0F"/>
                </a:solidFill>
                <a:latin typeface="Century Schoolbook" pitchFamily="18" charset="0"/>
              </a:rPr>
              <a:t>heredero</a:t>
            </a:r>
          </a:p>
          <a:p>
            <a:pPr algn="ctr"/>
            <a:r>
              <a:rPr lang="es-ES" sz="1500" dirty="0" smtClean="0">
                <a:solidFill>
                  <a:schemeClr val="bg1"/>
                </a:solidFill>
                <a:latin typeface="Century Schoolbook" pitchFamily="18" charset="0"/>
              </a:rPr>
              <a:t>Art. 2333 </a:t>
            </a:r>
            <a:r>
              <a:rPr lang="es-ES" sz="1500" dirty="0" err="1" smtClean="0">
                <a:solidFill>
                  <a:schemeClr val="bg1"/>
                </a:solidFill>
                <a:latin typeface="Century Schoolbook" pitchFamily="18" charset="0"/>
              </a:rPr>
              <a:t>CCyC</a:t>
            </a:r>
            <a:endParaRPr lang="es-ES" sz="1500" dirty="0">
              <a:solidFill>
                <a:schemeClr val="bg1"/>
              </a:solidFill>
              <a:latin typeface="Century Schoolbook" pitchFamily="18" charset="0"/>
            </a:endParaRPr>
          </a:p>
        </p:txBody>
      </p:sp>
      <p:sp>
        <p:nvSpPr>
          <p:cNvPr id="17" name="16 Abrir llave"/>
          <p:cNvSpPr/>
          <p:nvPr/>
        </p:nvSpPr>
        <p:spPr>
          <a:xfrm>
            <a:off x="3357554" y="357166"/>
            <a:ext cx="428628" cy="5643602"/>
          </a:xfrm>
          <a:prstGeom prst="leftBrace">
            <a:avLst/>
          </a:prstGeom>
          <a:ln>
            <a:solidFill>
              <a:srgbClr val="F99A0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87042" name="1 Título"/>
          <p:cNvSpPr>
            <a:spLocks noGrp="1"/>
          </p:cNvSpPr>
          <p:nvPr>
            <p:ph type="title"/>
          </p:nvPr>
        </p:nvSpPr>
        <p:spPr>
          <a:xfrm>
            <a:off x="457200" y="274638"/>
            <a:ext cx="8229600" cy="1725602"/>
          </a:xfrm>
        </p:spPr>
        <p:txBody>
          <a:bodyPr/>
          <a:lstStyle/>
          <a:p>
            <a:r>
              <a:rPr lang="es-ES" sz="2500" i="1" u="sng" dirty="0" smtClean="0">
                <a:solidFill>
                  <a:srgbClr val="C49500"/>
                </a:solidFill>
              </a:rPr>
              <a:t>La indivisión IMPUESTA por el testador (art. 2330 </a:t>
            </a:r>
            <a:r>
              <a:rPr lang="es-ES" sz="2500" i="1" u="sng" dirty="0" err="1" smtClean="0">
                <a:solidFill>
                  <a:srgbClr val="C49500"/>
                </a:solidFill>
              </a:rPr>
              <a:t>CCyC</a:t>
            </a:r>
            <a:r>
              <a:rPr lang="es-ES" sz="2500" i="1" u="sng" dirty="0" smtClean="0">
                <a:solidFill>
                  <a:srgbClr val="C49500"/>
                </a:solidFill>
              </a:rPr>
              <a:t>)</a:t>
            </a:r>
          </a:p>
        </p:txBody>
      </p:sp>
      <p:sp>
        <p:nvSpPr>
          <p:cNvPr id="4" name="3 CuadroTexto"/>
          <p:cNvSpPr txBox="1"/>
          <p:nvPr/>
        </p:nvSpPr>
        <p:spPr>
          <a:xfrm>
            <a:off x="571500" y="2000240"/>
            <a:ext cx="7858125" cy="477054"/>
          </a:xfrm>
          <a:prstGeom prst="rect">
            <a:avLst/>
          </a:prstGeom>
          <a:noFill/>
          <a:ln>
            <a:solidFill>
              <a:srgbClr val="F99A0F"/>
            </a:solidFill>
          </a:ln>
        </p:spPr>
        <p:txBody>
          <a:bodyPr wrap="square">
            <a:spAutoFit/>
          </a:bodyPr>
          <a:lstStyle/>
          <a:p>
            <a:pPr algn="ctr">
              <a:buFont typeface="Arial" charset="0"/>
              <a:buChar char="•"/>
              <a:defRPr/>
            </a:pPr>
            <a:r>
              <a:rPr lang="es-ES" sz="2500" i="1" dirty="0" smtClean="0">
                <a:solidFill>
                  <a:schemeClr val="bg1"/>
                </a:solidFill>
                <a:effectLst>
                  <a:outerShdw blurRad="38100" dist="38100" dir="2700000" algn="tl">
                    <a:srgbClr val="000000">
                      <a:alpha val="43137"/>
                    </a:srgbClr>
                  </a:outerShdw>
                </a:effectLst>
                <a:latin typeface="Georgia" pitchFamily="18" charset="0"/>
              </a:rPr>
              <a:t>Alcance objetivo de la indivisión</a:t>
            </a:r>
          </a:p>
        </p:txBody>
      </p:sp>
      <p:sp>
        <p:nvSpPr>
          <p:cNvPr id="5" name="4 CuadroTexto"/>
          <p:cNvSpPr txBox="1"/>
          <p:nvPr/>
        </p:nvSpPr>
        <p:spPr>
          <a:xfrm>
            <a:off x="571472" y="2714620"/>
            <a:ext cx="7858125" cy="861774"/>
          </a:xfrm>
          <a:prstGeom prst="rect">
            <a:avLst/>
          </a:prstGeom>
          <a:noFill/>
          <a:ln>
            <a:solidFill>
              <a:srgbClr val="F99A0F"/>
            </a:solidFill>
          </a:ln>
        </p:spPr>
        <p:txBody>
          <a:bodyPr wrap="square">
            <a:spAutoFit/>
          </a:bodyPr>
          <a:lstStyle/>
          <a:p>
            <a:pPr algn="ctr">
              <a:buFont typeface="Arial" charset="0"/>
              <a:buChar char="•"/>
              <a:defRPr/>
            </a:pPr>
            <a:r>
              <a:rPr lang="es-ES" sz="2500" i="1" dirty="0" smtClean="0">
                <a:solidFill>
                  <a:schemeClr val="bg1"/>
                </a:solidFill>
                <a:effectLst>
                  <a:outerShdw blurRad="38100" dist="38100" dir="2700000" algn="tl">
                    <a:srgbClr val="000000">
                      <a:alpha val="43137"/>
                    </a:srgbClr>
                  </a:outerShdw>
                </a:effectLst>
                <a:latin typeface="Georgia" pitchFamily="18" charset="0"/>
              </a:rPr>
              <a:t>Irrelevancia de la concurrencia de herederos forzosos</a:t>
            </a:r>
          </a:p>
        </p:txBody>
      </p:sp>
      <p:sp>
        <p:nvSpPr>
          <p:cNvPr id="6" name="5 CuadroTexto"/>
          <p:cNvSpPr txBox="1"/>
          <p:nvPr/>
        </p:nvSpPr>
        <p:spPr>
          <a:xfrm>
            <a:off x="571472" y="3929066"/>
            <a:ext cx="7858125" cy="477054"/>
          </a:xfrm>
          <a:prstGeom prst="rect">
            <a:avLst/>
          </a:prstGeom>
          <a:noFill/>
          <a:ln>
            <a:solidFill>
              <a:srgbClr val="F99A0F"/>
            </a:solidFill>
          </a:ln>
        </p:spPr>
        <p:txBody>
          <a:bodyPr wrap="square">
            <a:spAutoFit/>
          </a:bodyPr>
          <a:lstStyle/>
          <a:p>
            <a:pPr algn="ctr">
              <a:buFont typeface="Arial" charset="0"/>
              <a:buChar char="•"/>
              <a:defRPr/>
            </a:pPr>
            <a:r>
              <a:rPr lang="es-ES" sz="2500" i="1" dirty="0" smtClean="0">
                <a:solidFill>
                  <a:schemeClr val="bg1"/>
                </a:solidFill>
                <a:effectLst>
                  <a:outerShdw blurRad="38100" dist="38100" dir="2700000" algn="tl">
                    <a:srgbClr val="000000">
                      <a:alpha val="43137"/>
                    </a:srgbClr>
                  </a:outerShdw>
                </a:effectLst>
                <a:latin typeface="Georgia" pitchFamily="18" charset="0"/>
              </a:rPr>
              <a:t>Alcance temporal de la indivisión</a:t>
            </a:r>
          </a:p>
        </p:txBody>
      </p:sp>
      <p:sp>
        <p:nvSpPr>
          <p:cNvPr id="7" name="6 CuadroTexto"/>
          <p:cNvSpPr txBox="1"/>
          <p:nvPr/>
        </p:nvSpPr>
        <p:spPr>
          <a:xfrm>
            <a:off x="571472" y="4857760"/>
            <a:ext cx="7858125" cy="477054"/>
          </a:xfrm>
          <a:prstGeom prst="rect">
            <a:avLst/>
          </a:prstGeom>
          <a:noFill/>
          <a:ln>
            <a:solidFill>
              <a:srgbClr val="F99A0F"/>
            </a:solidFill>
          </a:ln>
        </p:spPr>
        <p:txBody>
          <a:bodyPr wrap="square">
            <a:spAutoFit/>
          </a:bodyPr>
          <a:lstStyle/>
          <a:p>
            <a:pPr algn="ctr">
              <a:buFont typeface="Arial" charset="0"/>
              <a:buChar char="•"/>
              <a:defRPr/>
            </a:pPr>
            <a:r>
              <a:rPr lang="es-ES" sz="2500" i="1" dirty="0" smtClean="0">
                <a:solidFill>
                  <a:schemeClr val="bg1"/>
                </a:solidFill>
                <a:effectLst>
                  <a:outerShdw blurRad="38100" dist="38100" dir="2700000" algn="tl">
                    <a:srgbClr val="000000">
                      <a:alpha val="43137"/>
                    </a:srgbClr>
                  </a:outerShdw>
                </a:effectLst>
                <a:latin typeface="Georgia" pitchFamily="18" charset="0"/>
              </a:rPr>
              <a:t>División anticipada</a:t>
            </a:r>
          </a:p>
        </p:txBody>
      </p:sp>
      <p:sp>
        <p:nvSpPr>
          <p:cNvPr id="8" name="7 CuadroTexto"/>
          <p:cNvSpPr txBox="1"/>
          <p:nvPr/>
        </p:nvSpPr>
        <p:spPr>
          <a:xfrm>
            <a:off x="571472" y="5715016"/>
            <a:ext cx="7858125" cy="477054"/>
          </a:xfrm>
          <a:prstGeom prst="rect">
            <a:avLst/>
          </a:prstGeom>
          <a:noFill/>
          <a:ln>
            <a:solidFill>
              <a:srgbClr val="F99A0F"/>
            </a:solidFill>
          </a:ln>
        </p:spPr>
        <p:txBody>
          <a:bodyPr wrap="square">
            <a:spAutoFit/>
          </a:bodyPr>
          <a:lstStyle/>
          <a:p>
            <a:pPr algn="ctr">
              <a:buFont typeface="Arial" charset="0"/>
              <a:buChar char="•"/>
              <a:defRPr/>
            </a:pPr>
            <a:r>
              <a:rPr lang="es-ES" sz="2500" i="1" dirty="0" smtClean="0">
                <a:solidFill>
                  <a:schemeClr val="bg1"/>
                </a:solidFill>
                <a:effectLst>
                  <a:outerShdw blurRad="38100" dist="38100" dir="2700000" algn="tl">
                    <a:srgbClr val="000000">
                      <a:alpha val="43137"/>
                    </a:srgbClr>
                  </a:outerShdw>
                </a:effectLst>
                <a:latin typeface="Georgia" pitchFamily="18" charset="0"/>
              </a:rPr>
              <a:t>Forma y publicidad de esta indivisión</a:t>
            </a:r>
          </a:p>
        </p:txBody>
      </p:sp>
    </p:spTree>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87042" name="1 Título"/>
          <p:cNvSpPr>
            <a:spLocks noGrp="1"/>
          </p:cNvSpPr>
          <p:nvPr>
            <p:ph type="title"/>
          </p:nvPr>
        </p:nvSpPr>
        <p:spPr>
          <a:xfrm>
            <a:off x="457200" y="274638"/>
            <a:ext cx="8229600" cy="1725602"/>
          </a:xfrm>
        </p:spPr>
        <p:txBody>
          <a:bodyPr/>
          <a:lstStyle/>
          <a:p>
            <a:r>
              <a:rPr lang="es-ES" sz="2500" i="1" u="sng" dirty="0" smtClean="0">
                <a:solidFill>
                  <a:srgbClr val="C49500"/>
                </a:solidFill>
              </a:rPr>
              <a:t>La indivisión PACTADA por los coherederos (art. 2331CCyC)</a:t>
            </a:r>
          </a:p>
        </p:txBody>
      </p:sp>
      <p:sp>
        <p:nvSpPr>
          <p:cNvPr id="4" name="3 CuadroTexto"/>
          <p:cNvSpPr txBox="1"/>
          <p:nvPr/>
        </p:nvSpPr>
        <p:spPr>
          <a:xfrm>
            <a:off x="571500" y="2000240"/>
            <a:ext cx="7858125" cy="477054"/>
          </a:xfrm>
          <a:prstGeom prst="rect">
            <a:avLst/>
          </a:prstGeom>
          <a:noFill/>
          <a:ln>
            <a:solidFill>
              <a:srgbClr val="F99A0F"/>
            </a:solidFill>
          </a:ln>
        </p:spPr>
        <p:txBody>
          <a:bodyPr wrap="square">
            <a:spAutoFit/>
          </a:bodyPr>
          <a:lstStyle/>
          <a:p>
            <a:pPr algn="ctr">
              <a:buFont typeface="Arial" charset="0"/>
              <a:buChar char="•"/>
              <a:defRPr/>
            </a:pPr>
            <a:r>
              <a:rPr lang="es-ES" sz="2500" i="1" dirty="0" smtClean="0">
                <a:solidFill>
                  <a:schemeClr val="bg1"/>
                </a:solidFill>
                <a:effectLst>
                  <a:outerShdw blurRad="38100" dist="38100" dir="2700000" algn="tl">
                    <a:srgbClr val="000000">
                      <a:alpha val="43137"/>
                    </a:srgbClr>
                  </a:outerShdw>
                </a:effectLst>
                <a:latin typeface="Georgia" pitchFamily="18" charset="0"/>
              </a:rPr>
              <a:t>Alcance objetivo de la indivisión</a:t>
            </a:r>
          </a:p>
        </p:txBody>
      </p:sp>
      <p:sp>
        <p:nvSpPr>
          <p:cNvPr id="5" name="4 CuadroTexto"/>
          <p:cNvSpPr txBox="1"/>
          <p:nvPr/>
        </p:nvSpPr>
        <p:spPr>
          <a:xfrm>
            <a:off x="571472" y="2714620"/>
            <a:ext cx="7858125" cy="861774"/>
          </a:xfrm>
          <a:prstGeom prst="rect">
            <a:avLst/>
          </a:prstGeom>
          <a:noFill/>
          <a:ln>
            <a:solidFill>
              <a:srgbClr val="F99A0F"/>
            </a:solidFill>
          </a:ln>
        </p:spPr>
        <p:txBody>
          <a:bodyPr wrap="square">
            <a:spAutoFit/>
          </a:bodyPr>
          <a:lstStyle/>
          <a:p>
            <a:pPr algn="ctr">
              <a:buFont typeface="Arial" charset="0"/>
              <a:buChar char="•"/>
              <a:defRPr/>
            </a:pPr>
            <a:r>
              <a:rPr lang="es-ES" sz="2500" i="1" dirty="0" smtClean="0">
                <a:solidFill>
                  <a:schemeClr val="bg1"/>
                </a:solidFill>
                <a:effectLst>
                  <a:outerShdw blurRad="38100" dist="38100" dir="2700000" algn="tl">
                    <a:srgbClr val="000000">
                      <a:alpha val="43137"/>
                    </a:srgbClr>
                  </a:outerShdw>
                </a:effectLst>
                <a:latin typeface="Georgia" pitchFamily="18" charset="0"/>
              </a:rPr>
              <a:t>Legitimación para el otorgamiento del pacto de indivisión</a:t>
            </a:r>
          </a:p>
        </p:txBody>
      </p:sp>
      <p:sp>
        <p:nvSpPr>
          <p:cNvPr id="6" name="5 CuadroTexto"/>
          <p:cNvSpPr txBox="1"/>
          <p:nvPr/>
        </p:nvSpPr>
        <p:spPr>
          <a:xfrm>
            <a:off x="571472" y="3929066"/>
            <a:ext cx="7858125" cy="477054"/>
          </a:xfrm>
          <a:prstGeom prst="rect">
            <a:avLst/>
          </a:prstGeom>
          <a:noFill/>
          <a:ln>
            <a:solidFill>
              <a:srgbClr val="F99A0F"/>
            </a:solidFill>
          </a:ln>
        </p:spPr>
        <p:txBody>
          <a:bodyPr wrap="square">
            <a:spAutoFit/>
          </a:bodyPr>
          <a:lstStyle/>
          <a:p>
            <a:pPr algn="ctr">
              <a:buFont typeface="Arial" charset="0"/>
              <a:buChar char="•"/>
              <a:defRPr/>
            </a:pPr>
            <a:r>
              <a:rPr lang="es-ES" sz="2500" i="1" dirty="0" smtClean="0">
                <a:solidFill>
                  <a:schemeClr val="bg1"/>
                </a:solidFill>
                <a:effectLst>
                  <a:outerShdw blurRad="38100" dist="38100" dir="2700000" algn="tl">
                    <a:srgbClr val="000000">
                      <a:alpha val="43137"/>
                    </a:srgbClr>
                  </a:outerShdw>
                </a:effectLst>
                <a:latin typeface="Georgia" pitchFamily="18" charset="0"/>
              </a:rPr>
              <a:t>Alcance temporal de la indivisión</a:t>
            </a:r>
          </a:p>
        </p:txBody>
      </p:sp>
      <p:sp>
        <p:nvSpPr>
          <p:cNvPr id="7" name="6 CuadroTexto"/>
          <p:cNvSpPr txBox="1"/>
          <p:nvPr/>
        </p:nvSpPr>
        <p:spPr>
          <a:xfrm>
            <a:off x="571472" y="4857760"/>
            <a:ext cx="7858125" cy="477054"/>
          </a:xfrm>
          <a:prstGeom prst="rect">
            <a:avLst/>
          </a:prstGeom>
          <a:noFill/>
          <a:ln>
            <a:solidFill>
              <a:srgbClr val="F99A0F"/>
            </a:solidFill>
          </a:ln>
        </p:spPr>
        <p:txBody>
          <a:bodyPr wrap="square">
            <a:spAutoFit/>
          </a:bodyPr>
          <a:lstStyle/>
          <a:p>
            <a:pPr algn="ctr">
              <a:buFont typeface="Arial" charset="0"/>
              <a:buChar char="•"/>
              <a:defRPr/>
            </a:pPr>
            <a:r>
              <a:rPr lang="es-ES" sz="2500" i="1" dirty="0" smtClean="0">
                <a:solidFill>
                  <a:schemeClr val="bg1"/>
                </a:solidFill>
                <a:effectLst>
                  <a:outerShdw blurRad="38100" dist="38100" dir="2700000" algn="tl">
                    <a:srgbClr val="000000">
                      <a:alpha val="43137"/>
                    </a:srgbClr>
                  </a:outerShdw>
                </a:effectLst>
                <a:latin typeface="Georgia" pitchFamily="18" charset="0"/>
              </a:rPr>
              <a:t>División anticipada</a:t>
            </a:r>
          </a:p>
        </p:txBody>
      </p:sp>
      <p:sp>
        <p:nvSpPr>
          <p:cNvPr id="8" name="7 CuadroTexto"/>
          <p:cNvSpPr txBox="1"/>
          <p:nvPr/>
        </p:nvSpPr>
        <p:spPr>
          <a:xfrm>
            <a:off x="571472" y="5715016"/>
            <a:ext cx="7858125" cy="477054"/>
          </a:xfrm>
          <a:prstGeom prst="rect">
            <a:avLst/>
          </a:prstGeom>
          <a:noFill/>
          <a:ln>
            <a:solidFill>
              <a:srgbClr val="F99A0F"/>
            </a:solidFill>
          </a:ln>
        </p:spPr>
        <p:txBody>
          <a:bodyPr wrap="square">
            <a:spAutoFit/>
          </a:bodyPr>
          <a:lstStyle/>
          <a:p>
            <a:pPr algn="ctr">
              <a:buFont typeface="Arial" charset="0"/>
              <a:buChar char="•"/>
              <a:defRPr/>
            </a:pPr>
            <a:r>
              <a:rPr lang="es-ES" sz="2500" i="1" dirty="0" smtClean="0">
                <a:solidFill>
                  <a:schemeClr val="bg1"/>
                </a:solidFill>
                <a:effectLst>
                  <a:outerShdw blurRad="38100" dist="38100" dir="2700000" algn="tl">
                    <a:srgbClr val="000000">
                      <a:alpha val="43137"/>
                    </a:srgbClr>
                  </a:outerShdw>
                </a:effectLst>
                <a:latin typeface="Georgia" pitchFamily="18" charset="0"/>
              </a:rPr>
              <a:t>Forma y publicidad del pacto de indivisión</a:t>
            </a:r>
          </a:p>
        </p:txBody>
      </p:sp>
    </p:spTree>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87042" name="1 Título"/>
          <p:cNvSpPr>
            <a:spLocks noGrp="1"/>
          </p:cNvSpPr>
          <p:nvPr>
            <p:ph type="title"/>
          </p:nvPr>
        </p:nvSpPr>
        <p:spPr>
          <a:xfrm>
            <a:off x="457200" y="274638"/>
            <a:ext cx="8229600" cy="1725602"/>
          </a:xfrm>
        </p:spPr>
        <p:txBody>
          <a:bodyPr/>
          <a:lstStyle/>
          <a:p>
            <a:r>
              <a:rPr lang="es-ES" sz="2500" i="1" u="sng" dirty="0" smtClean="0">
                <a:solidFill>
                  <a:srgbClr val="C49500"/>
                </a:solidFill>
              </a:rPr>
              <a:t>La indivisión OPUESTA por el cónyuge supérstite (art. 2332CCyC)</a:t>
            </a:r>
          </a:p>
        </p:txBody>
      </p:sp>
      <p:sp>
        <p:nvSpPr>
          <p:cNvPr id="4" name="3 CuadroTexto"/>
          <p:cNvSpPr txBox="1"/>
          <p:nvPr/>
        </p:nvSpPr>
        <p:spPr>
          <a:xfrm>
            <a:off x="571500" y="2000240"/>
            <a:ext cx="7858125" cy="477054"/>
          </a:xfrm>
          <a:prstGeom prst="rect">
            <a:avLst/>
          </a:prstGeom>
          <a:noFill/>
          <a:ln>
            <a:solidFill>
              <a:srgbClr val="F99A0F"/>
            </a:solidFill>
          </a:ln>
        </p:spPr>
        <p:txBody>
          <a:bodyPr wrap="square">
            <a:spAutoFit/>
          </a:bodyPr>
          <a:lstStyle/>
          <a:p>
            <a:pPr algn="ctr">
              <a:buFont typeface="Arial" charset="0"/>
              <a:buChar char="•"/>
              <a:defRPr/>
            </a:pPr>
            <a:r>
              <a:rPr lang="es-ES" sz="2500" i="1" dirty="0" smtClean="0">
                <a:solidFill>
                  <a:schemeClr val="bg1"/>
                </a:solidFill>
                <a:effectLst>
                  <a:outerShdw blurRad="38100" dist="38100" dir="2700000" algn="tl">
                    <a:srgbClr val="000000">
                      <a:alpha val="43137"/>
                    </a:srgbClr>
                  </a:outerShdw>
                </a:effectLst>
                <a:latin typeface="Georgia" pitchFamily="18" charset="0"/>
              </a:rPr>
              <a:t>Alcance objetivo de la indivisión</a:t>
            </a:r>
          </a:p>
        </p:txBody>
      </p:sp>
      <p:sp>
        <p:nvSpPr>
          <p:cNvPr id="5" name="4 CuadroTexto"/>
          <p:cNvSpPr txBox="1"/>
          <p:nvPr/>
        </p:nvSpPr>
        <p:spPr>
          <a:xfrm>
            <a:off x="571472" y="2714620"/>
            <a:ext cx="7858125" cy="477054"/>
          </a:xfrm>
          <a:prstGeom prst="rect">
            <a:avLst/>
          </a:prstGeom>
          <a:noFill/>
          <a:ln>
            <a:solidFill>
              <a:srgbClr val="F99A0F"/>
            </a:solidFill>
          </a:ln>
        </p:spPr>
        <p:txBody>
          <a:bodyPr wrap="square">
            <a:spAutoFit/>
          </a:bodyPr>
          <a:lstStyle/>
          <a:p>
            <a:pPr algn="ctr">
              <a:buFont typeface="Arial" charset="0"/>
              <a:buChar char="•"/>
              <a:defRPr/>
            </a:pPr>
            <a:r>
              <a:rPr lang="es-ES" sz="2500" i="1" dirty="0" smtClean="0">
                <a:solidFill>
                  <a:schemeClr val="bg1"/>
                </a:solidFill>
                <a:effectLst>
                  <a:outerShdw blurRad="38100" dist="38100" dir="2700000" algn="tl">
                    <a:srgbClr val="000000">
                      <a:alpha val="43137"/>
                    </a:srgbClr>
                  </a:outerShdw>
                </a:effectLst>
                <a:latin typeface="Georgia" pitchFamily="18" charset="0"/>
              </a:rPr>
              <a:t>Administración de los bienes indivisos</a:t>
            </a:r>
          </a:p>
        </p:txBody>
      </p:sp>
      <p:sp>
        <p:nvSpPr>
          <p:cNvPr id="6" name="5 CuadroTexto"/>
          <p:cNvSpPr txBox="1"/>
          <p:nvPr/>
        </p:nvSpPr>
        <p:spPr>
          <a:xfrm>
            <a:off x="571472" y="3571876"/>
            <a:ext cx="7858125" cy="477054"/>
          </a:xfrm>
          <a:prstGeom prst="rect">
            <a:avLst/>
          </a:prstGeom>
          <a:noFill/>
          <a:ln>
            <a:solidFill>
              <a:srgbClr val="F99A0F"/>
            </a:solidFill>
          </a:ln>
        </p:spPr>
        <p:txBody>
          <a:bodyPr wrap="square">
            <a:spAutoFit/>
          </a:bodyPr>
          <a:lstStyle/>
          <a:p>
            <a:pPr algn="ctr">
              <a:buFont typeface="Arial" charset="0"/>
              <a:buChar char="•"/>
              <a:defRPr/>
            </a:pPr>
            <a:r>
              <a:rPr lang="es-ES" sz="2500" i="1" dirty="0" smtClean="0">
                <a:solidFill>
                  <a:schemeClr val="bg1"/>
                </a:solidFill>
                <a:effectLst>
                  <a:outerShdw blurRad="38100" dist="38100" dir="2700000" algn="tl">
                    <a:srgbClr val="000000">
                      <a:alpha val="43137"/>
                    </a:srgbClr>
                  </a:outerShdw>
                </a:effectLst>
                <a:latin typeface="Georgia" pitchFamily="18" charset="0"/>
              </a:rPr>
              <a:t>Alcance temporal de la indivisión</a:t>
            </a:r>
          </a:p>
        </p:txBody>
      </p:sp>
      <p:sp>
        <p:nvSpPr>
          <p:cNvPr id="7" name="6 CuadroTexto"/>
          <p:cNvSpPr txBox="1"/>
          <p:nvPr/>
        </p:nvSpPr>
        <p:spPr>
          <a:xfrm>
            <a:off x="571472" y="4357694"/>
            <a:ext cx="7858125" cy="477054"/>
          </a:xfrm>
          <a:prstGeom prst="rect">
            <a:avLst/>
          </a:prstGeom>
          <a:noFill/>
          <a:ln>
            <a:solidFill>
              <a:srgbClr val="F99A0F"/>
            </a:solidFill>
          </a:ln>
        </p:spPr>
        <p:txBody>
          <a:bodyPr wrap="square">
            <a:spAutoFit/>
          </a:bodyPr>
          <a:lstStyle/>
          <a:p>
            <a:pPr algn="ctr">
              <a:buFont typeface="Arial" charset="0"/>
              <a:buChar char="•"/>
              <a:defRPr/>
            </a:pPr>
            <a:r>
              <a:rPr lang="es-ES" sz="2500" i="1" dirty="0" smtClean="0">
                <a:solidFill>
                  <a:schemeClr val="bg1"/>
                </a:solidFill>
                <a:effectLst>
                  <a:outerShdw blurRad="38100" dist="38100" dir="2700000" algn="tl">
                    <a:srgbClr val="000000">
                      <a:alpha val="43137"/>
                    </a:srgbClr>
                  </a:outerShdw>
                </a:effectLst>
                <a:latin typeface="Georgia" pitchFamily="18" charset="0"/>
              </a:rPr>
              <a:t>Carácter subsidiario</a:t>
            </a:r>
          </a:p>
        </p:txBody>
      </p:sp>
      <p:sp>
        <p:nvSpPr>
          <p:cNvPr id="8" name="7 CuadroTexto"/>
          <p:cNvSpPr txBox="1"/>
          <p:nvPr/>
        </p:nvSpPr>
        <p:spPr>
          <a:xfrm>
            <a:off x="571472" y="5214950"/>
            <a:ext cx="7858125" cy="477054"/>
          </a:xfrm>
          <a:prstGeom prst="rect">
            <a:avLst/>
          </a:prstGeom>
          <a:noFill/>
          <a:ln>
            <a:solidFill>
              <a:srgbClr val="F99A0F"/>
            </a:solidFill>
          </a:ln>
        </p:spPr>
        <p:txBody>
          <a:bodyPr wrap="square">
            <a:spAutoFit/>
          </a:bodyPr>
          <a:lstStyle/>
          <a:p>
            <a:pPr algn="ctr">
              <a:buFont typeface="Arial" charset="0"/>
              <a:buChar char="•"/>
              <a:defRPr/>
            </a:pPr>
            <a:r>
              <a:rPr lang="es-ES" sz="2500" i="1" dirty="0" smtClean="0">
                <a:solidFill>
                  <a:schemeClr val="bg1"/>
                </a:solidFill>
                <a:effectLst>
                  <a:outerShdw blurRad="38100" dist="38100" dir="2700000" algn="tl">
                    <a:srgbClr val="000000">
                      <a:alpha val="43137"/>
                    </a:srgbClr>
                  </a:outerShdw>
                </a:effectLst>
                <a:latin typeface="Georgia" pitchFamily="18" charset="0"/>
              </a:rPr>
              <a:t>División anticipada</a:t>
            </a:r>
          </a:p>
        </p:txBody>
      </p:sp>
      <p:sp>
        <p:nvSpPr>
          <p:cNvPr id="9" name="8 CuadroTexto"/>
          <p:cNvSpPr txBox="1"/>
          <p:nvPr/>
        </p:nvSpPr>
        <p:spPr>
          <a:xfrm>
            <a:off x="571472" y="6072206"/>
            <a:ext cx="7858125" cy="477054"/>
          </a:xfrm>
          <a:prstGeom prst="rect">
            <a:avLst/>
          </a:prstGeom>
          <a:noFill/>
          <a:ln>
            <a:solidFill>
              <a:srgbClr val="F99A0F"/>
            </a:solidFill>
          </a:ln>
        </p:spPr>
        <p:txBody>
          <a:bodyPr wrap="square">
            <a:spAutoFit/>
          </a:bodyPr>
          <a:lstStyle/>
          <a:p>
            <a:pPr algn="ctr">
              <a:buFont typeface="Arial" charset="0"/>
              <a:buChar char="•"/>
              <a:defRPr/>
            </a:pPr>
            <a:r>
              <a:rPr lang="es-ES" sz="2500" i="1" dirty="0" smtClean="0">
                <a:solidFill>
                  <a:schemeClr val="bg1"/>
                </a:solidFill>
                <a:effectLst>
                  <a:outerShdw blurRad="38100" dist="38100" dir="2700000" algn="tl">
                    <a:srgbClr val="000000">
                      <a:alpha val="43137"/>
                    </a:srgbClr>
                  </a:outerShdw>
                </a:effectLst>
                <a:latin typeface="Georgia" pitchFamily="18" charset="0"/>
              </a:rPr>
              <a:t>Forma y publicidad</a:t>
            </a:r>
          </a:p>
        </p:txBody>
      </p:sp>
    </p:spTree>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87042" name="1 Título"/>
          <p:cNvSpPr>
            <a:spLocks noGrp="1"/>
          </p:cNvSpPr>
          <p:nvPr>
            <p:ph type="title"/>
          </p:nvPr>
        </p:nvSpPr>
        <p:spPr>
          <a:xfrm>
            <a:off x="457200" y="274638"/>
            <a:ext cx="8229600" cy="1725602"/>
          </a:xfrm>
        </p:spPr>
        <p:txBody>
          <a:bodyPr/>
          <a:lstStyle/>
          <a:p>
            <a:r>
              <a:rPr lang="es-ES" sz="2500" i="1" u="sng" dirty="0" smtClean="0">
                <a:solidFill>
                  <a:srgbClr val="C49500"/>
                </a:solidFill>
              </a:rPr>
              <a:t>La indivisión OPUESTA por el heredero (art. 2333 </a:t>
            </a:r>
            <a:r>
              <a:rPr lang="es-ES" sz="2500" i="1" u="sng" dirty="0" err="1" smtClean="0">
                <a:solidFill>
                  <a:srgbClr val="C49500"/>
                </a:solidFill>
              </a:rPr>
              <a:t>CCyC</a:t>
            </a:r>
            <a:r>
              <a:rPr lang="es-ES" sz="2500" i="1" u="sng" dirty="0" smtClean="0">
                <a:solidFill>
                  <a:srgbClr val="C49500"/>
                </a:solidFill>
              </a:rPr>
              <a:t>)</a:t>
            </a:r>
          </a:p>
        </p:txBody>
      </p:sp>
      <p:sp>
        <p:nvSpPr>
          <p:cNvPr id="4" name="3 CuadroTexto"/>
          <p:cNvSpPr txBox="1"/>
          <p:nvPr/>
        </p:nvSpPr>
        <p:spPr>
          <a:xfrm>
            <a:off x="571500" y="2000240"/>
            <a:ext cx="7858125" cy="477054"/>
          </a:xfrm>
          <a:prstGeom prst="rect">
            <a:avLst/>
          </a:prstGeom>
          <a:noFill/>
          <a:ln>
            <a:solidFill>
              <a:srgbClr val="F99A0F"/>
            </a:solidFill>
          </a:ln>
        </p:spPr>
        <p:txBody>
          <a:bodyPr wrap="square">
            <a:spAutoFit/>
          </a:bodyPr>
          <a:lstStyle/>
          <a:p>
            <a:pPr algn="ctr">
              <a:buFont typeface="Arial" charset="0"/>
              <a:buChar char="•"/>
              <a:defRPr/>
            </a:pPr>
            <a:r>
              <a:rPr lang="es-ES" sz="2500" i="1" dirty="0" smtClean="0">
                <a:solidFill>
                  <a:schemeClr val="bg1"/>
                </a:solidFill>
                <a:effectLst>
                  <a:outerShdw blurRad="38100" dist="38100" dir="2700000" algn="tl">
                    <a:srgbClr val="000000">
                      <a:alpha val="43137"/>
                    </a:srgbClr>
                  </a:outerShdw>
                </a:effectLst>
                <a:latin typeface="Georgia" pitchFamily="18" charset="0"/>
              </a:rPr>
              <a:t>Alcance objetivo de la indivisión</a:t>
            </a:r>
          </a:p>
        </p:txBody>
      </p:sp>
      <p:sp>
        <p:nvSpPr>
          <p:cNvPr id="5" name="4 CuadroTexto"/>
          <p:cNvSpPr txBox="1"/>
          <p:nvPr/>
        </p:nvSpPr>
        <p:spPr>
          <a:xfrm>
            <a:off x="571472" y="2714620"/>
            <a:ext cx="7858125" cy="477054"/>
          </a:xfrm>
          <a:prstGeom prst="rect">
            <a:avLst/>
          </a:prstGeom>
          <a:noFill/>
          <a:ln>
            <a:solidFill>
              <a:srgbClr val="F99A0F"/>
            </a:solidFill>
          </a:ln>
        </p:spPr>
        <p:txBody>
          <a:bodyPr wrap="square">
            <a:spAutoFit/>
          </a:bodyPr>
          <a:lstStyle/>
          <a:p>
            <a:pPr algn="ctr">
              <a:buFont typeface="Arial" charset="0"/>
              <a:buChar char="•"/>
              <a:defRPr/>
            </a:pPr>
            <a:r>
              <a:rPr lang="es-ES" sz="2500" i="1" dirty="0" smtClean="0">
                <a:solidFill>
                  <a:schemeClr val="bg1"/>
                </a:solidFill>
                <a:effectLst>
                  <a:outerShdw blurRad="38100" dist="38100" dir="2700000" algn="tl">
                    <a:srgbClr val="000000">
                      <a:alpha val="43137"/>
                    </a:srgbClr>
                  </a:outerShdw>
                </a:effectLst>
                <a:latin typeface="Georgia" pitchFamily="18" charset="0"/>
              </a:rPr>
              <a:t>Administración del bien indiviso</a:t>
            </a:r>
          </a:p>
        </p:txBody>
      </p:sp>
      <p:sp>
        <p:nvSpPr>
          <p:cNvPr id="6" name="5 CuadroTexto"/>
          <p:cNvSpPr txBox="1"/>
          <p:nvPr/>
        </p:nvSpPr>
        <p:spPr>
          <a:xfrm>
            <a:off x="571472" y="3571876"/>
            <a:ext cx="7858125" cy="477054"/>
          </a:xfrm>
          <a:prstGeom prst="rect">
            <a:avLst/>
          </a:prstGeom>
          <a:noFill/>
          <a:ln>
            <a:solidFill>
              <a:srgbClr val="F99A0F"/>
            </a:solidFill>
          </a:ln>
        </p:spPr>
        <p:txBody>
          <a:bodyPr wrap="square">
            <a:spAutoFit/>
          </a:bodyPr>
          <a:lstStyle/>
          <a:p>
            <a:pPr algn="ctr">
              <a:buFont typeface="Arial" charset="0"/>
              <a:buChar char="•"/>
              <a:defRPr/>
            </a:pPr>
            <a:r>
              <a:rPr lang="es-ES" sz="2500" i="1" dirty="0" smtClean="0">
                <a:solidFill>
                  <a:schemeClr val="bg1"/>
                </a:solidFill>
                <a:effectLst>
                  <a:outerShdw blurRad="38100" dist="38100" dir="2700000" algn="tl">
                    <a:srgbClr val="000000">
                      <a:alpha val="43137"/>
                    </a:srgbClr>
                  </a:outerShdw>
                </a:effectLst>
                <a:latin typeface="Georgia" pitchFamily="18" charset="0"/>
              </a:rPr>
              <a:t>Alcance temporal de la indivisión</a:t>
            </a:r>
          </a:p>
        </p:txBody>
      </p:sp>
      <p:sp>
        <p:nvSpPr>
          <p:cNvPr id="7" name="6 CuadroTexto"/>
          <p:cNvSpPr txBox="1"/>
          <p:nvPr/>
        </p:nvSpPr>
        <p:spPr>
          <a:xfrm>
            <a:off x="571472" y="4357694"/>
            <a:ext cx="7858125" cy="477054"/>
          </a:xfrm>
          <a:prstGeom prst="rect">
            <a:avLst/>
          </a:prstGeom>
          <a:noFill/>
          <a:ln>
            <a:solidFill>
              <a:srgbClr val="F99A0F"/>
            </a:solidFill>
          </a:ln>
        </p:spPr>
        <p:txBody>
          <a:bodyPr wrap="square">
            <a:spAutoFit/>
          </a:bodyPr>
          <a:lstStyle/>
          <a:p>
            <a:pPr algn="ctr">
              <a:buFont typeface="Arial" charset="0"/>
              <a:buChar char="•"/>
              <a:defRPr/>
            </a:pPr>
            <a:r>
              <a:rPr lang="es-ES" sz="2500" i="1" dirty="0" smtClean="0">
                <a:solidFill>
                  <a:schemeClr val="bg1"/>
                </a:solidFill>
                <a:effectLst>
                  <a:outerShdw blurRad="38100" dist="38100" dir="2700000" algn="tl">
                    <a:srgbClr val="000000">
                      <a:alpha val="43137"/>
                    </a:srgbClr>
                  </a:outerShdw>
                </a:effectLst>
                <a:latin typeface="Georgia" pitchFamily="18" charset="0"/>
              </a:rPr>
              <a:t>Carácter subsidiario</a:t>
            </a:r>
          </a:p>
        </p:txBody>
      </p:sp>
      <p:sp>
        <p:nvSpPr>
          <p:cNvPr id="8" name="7 CuadroTexto"/>
          <p:cNvSpPr txBox="1"/>
          <p:nvPr/>
        </p:nvSpPr>
        <p:spPr>
          <a:xfrm>
            <a:off x="571472" y="5214950"/>
            <a:ext cx="7858125" cy="477054"/>
          </a:xfrm>
          <a:prstGeom prst="rect">
            <a:avLst/>
          </a:prstGeom>
          <a:noFill/>
          <a:ln>
            <a:solidFill>
              <a:srgbClr val="F99A0F"/>
            </a:solidFill>
          </a:ln>
        </p:spPr>
        <p:txBody>
          <a:bodyPr wrap="square">
            <a:spAutoFit/>
          </a:bodyPr>
          <a:lstStyle/>
          <a:p>
            <a:pPr algn="ctr">
              <a:buFont typeface="Arial" charset="0"/>
              <a:buChar char="•"/>
              <a:defRPr/>
            </a:pPr>
            <a:r>
              <a:rPr lang="es-ES" sz="2500" i="1" dirty="0" smtClean="0">
                <a:solidFill>
                  <a:schemeClr val="bg1"/>
                </a:solidFill>
                <a:effectLst>
                  <a:outerShdw blurRad="38100" dist="38100" dir="2700000" algn="tl">
                    <a:srgbClr val="000000">
                      <a:alpha val="43137"/>
                    </a:srgbClr>
                  </a:outerShdw>
                </a:effectLst>
                <a:latin typeface="Georgia" pitchFamily="18" charset="0"/>
              </a:rPr>
              <a:t>División anticipada</a:t>
            </a:r>
          </a:p>
        </p:txBody>
      </p:sp>
      <p:sp>
        <p:nvSpPr>
          <p:cNvPr id="9" name="8 CuadroTexto"/>
          <p:cNvSpPr txBox="1"/>
          <p:nvPr/>
        </p:nvSpPr>
        <p:spPr>
          <a:xfrm>
            <a:off x="571472" y="6072206"/>
            <a:ext cx="7858125" cy="477054"/>
          </a:xfrm>
          <a:prstGeom prst="rect">
            <a:avLst/>
          </a:prstGeom>
          <a:noFill/>
          <a:ln>
            <a:solidFill>
              <a:srgbClr val="F99A0F"/>
            </a:solidFill>
          </a:ln>
        </p:spPr>
        <p:txBody>
          <a:bodyPr wrap="square">
            <a:spAutoFit/>
          </a:bodyPr>
          <a:lstStyle/>
          <a:p>
            <a:pPr algn="ctr">
              <a:buFont typeface="Arial" charset="0"/>
              <a:buChar char="•"/>
              <a:defRPr/>
            </a:pPr>
            <a:r>
              <a:rPr lang="es-ES" sz="2500" i="1" dirty="0" smtClean="0">
                <a:solidFill>
                  <a:schemeClr val="bg1"/>
                </a:solidFill>
                <a:effectLst>
                  <a:outerShdw blurRad="38100" dist="38100" dir="2700000" algn="tl">
                    <a:srgbClr val="000000">
                      <a:alpha val="43137"/>
                    </a:srgbClr>
                  </a:outerShdw>
                </a:effectLst>
                <a:latin typeface="Georgia" pitchFamily="18" charset="0"/>
              </a:rPr>
              <a:t>Forma y publicidad</a:t>
            </a:r>
          </a:p>
        </p:txBody>
      </p:sp>
    </p:spTree>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87042" name="1 Título"/>
          <p:cNvSpPr>
            <a:spLocks noGrp="1"/>
          </p:cNvSpPr>
          <p:nvPr>
            <p:ph type="title"/>
          </p:nvPr>
        </p:nvSpPr>
        <p:spPr>
          <a:xfrm>
            <a:off x="457200" y="274638"/>
            <a:ext cx="8229600" cy="1511288"/>
          </a:xfrm>
        </p:spPr>
        <p:txBody>
          <a:bodyPr/>
          <a:lstStyle/>
          <a:p>
            <a:r>
              <a:rPr lang="es-ES" sz="3000" i="1" dirty="0" smtClean="0">
                <a:solidFill>
                  <a:schemeClr val="bg1"/>
                </a:solidFill>
              </a:rPr>
              <a:t>Derechos reales de habitación del cónyuge y del conviviente supérstites</a:t>
            </a:r>
          </a:p>
        </p:txBody>
      </p:sp>
      <p:sp>
        <p:nvSpPr>
          <p:cNvPr id="4" name="3 CuadroTexto"/>
          <p:cNvSpPr txBox="1"/>
          <p:nvPr/>
        </p:nvSpPr>
        <p:spPr>
          <a:xfrm>
            <a:off x="571472" y="2143116"/>
            <a:ext cx="7858125" cy="769441"/>
          </a:xfrm>
          <a:prstGeom prst="rect">
            <a:avLst/>
          </a:prstGeom>
          <a:noFill/>
          <a:ln>
            <a:solidFill>
              <a:srgbClr val="F99A0F"/>
            </a:solidFill>
          </a:ln>
        </p:spPr>
        <p:txBody>
          <a:bodyPr>
            <a:spAutoFit/>
          </a:bodyPr>
          <a:lstStyle/>
          <a:p>
            <a:pPr algn="ctr">
              <a:defRPr/>
            </a:pPr>
            <a:r>
              <a:rPr lang="es-ES" sz="2200" i="1" dirty="0" smtClean="0">
                <a:solidFill>
                  <a:schemeClr val="bg1"/>
                </a:solidFill>
                <a:effectLst>
                  <a:outerShdw blurRad="38100" dist="38100" dir="2700000" algn="tl">
                    <a:srgbClr val="000000">
                      <a:alpha val="43137"/>
                    </a:srgbClr>
                  </a:outerShdw>
                </a:effectLst>
                <a:latin typeface="Georgia" pitchFamily="18" charset="0"/>
              </a:rPr>
              <a:t>Son derechos reales de habitación de fuente legal (art. 1894 </a:t>
            </a:r>
            <a:r>
              <a:rPr lang="es-ES" sz="2200" i="1" dirty="0" err="1" smtClean="0">
                <a:solidFill>
                  <a:schemeClr val="bg1"/>
                </a:solidFill>
                <a:effectLst>
                  <a:outerShdw blurRad="38100" dist="38100" dir="2700000" algn="tl">
                    <a:srgbClr val="000000">
                      <a:alpha val="43137"/>
                    </a:srgbClr>
                  </a:outerShdw>
                </a:effectLst>
                <a:latin typeface="Georgia" pitchFamily="18" charset="0"/>
              </a:rPr>
              <a:t>CCyCN</a:t>
            </a:r>
            <a:r>
              <a:rPr lang="es-ES" sz="2200" i="1" dirty="0" smtClean="0">
                <a:solidFill>
                  <a:schemeClr val="bg1"/>
                </a:solidFill>
                <a:effectLst>
                  <a:outerShdw blurRad="38100" dist="38100" dir="2700000" algn="tl">
                    <a:srgbClr val="000000">
                      <a:alpha val="43137"/>
                    </a:srgbClr>
                  </a:outerShdw>
                </a:effectLst>
                <a:latin typeface="Georgia" pitchFamily="18" charset="0"/>
              </a:rPr>
              <a:t>)</a:t>
            </a:r>
            <a:endParaRPr lang="es-ES" sz="2200" i="1" dirty="0">
              <a:solidFill>
                <a:srgbClr val="C49500"/>
              </a:solidFill>
              <a:effectLst>
                <a:outerShdw blurRad="38100" dist="38100" dir="2700000" algn="tl">
                  <a:srgbClr val="000000">
                    <a:alpha val="43137"/>
                  </a:srgbClr>
                </a:outerShdw>
              </a:effectLst>
              <a:latin typeface="Georgia" pitchFamily="18" charset="0"/>
            </a:endParaRPr>
          </a:p>
        </p:txBody>
      </p:sp>
      <p:sp>
        <p:nvSpPr>
          <p:cNvPr id="5" name="4 CuadroTexto"/>
          <p:cNvSpPr txBox="1"/>
          <p:nvPr/>
        </p:nvSpPr>
        <p:spPr>
          <a:xfrm>
            <a:off x="571472" y="3286124"/>
            <a:ext cx="7858125" cy="2123658"/>
          </a:xfrm>
          <a:prstGeom prst="rect">
            <a:avLst/>
          </a:prstGeom>
          <a:noFill/>
          <a:ln>
            <a:solidFill>
              <a:srgbClr val="F99A0F"/>
            </a:solidFill>
          </a:ln>
        </p:spPr>
        <p:txBody>
          <a:bodyPr>
            <a:spAutoFit/>
          </a:bodyPr>
          <a:lstStyle/>
          <a:p>
            <a:pPr algn="ctr">
              <a:defRPr/>
            </a:pPr>
            <a:r>
              <a:rPr lang="es-ES" sz="2200" i="1" dirty="0" smtClean="0">
                <a:solidFill>
                  <a:schemeClr val="bg1"/>
                </a:solidFill>
                <a:effectLst>
                  <a:outerShdw blurRad="38100" dist="38100" dir="2700000" algn="tl">
                    <a:srgbClr val="000000">
                      <a:alpha val="43137"/>
                    </a:srgbClr>
                  </a:outerShdw>
                </a:effectLst>
                <a:latin typeface="Georgia" pitchFamily="18" charset="0"/>
              </a:rPr>
              <a:t>Se rigen por:</a:t>
            </a:r>
          </a:p>
          <a:p>
            <a:pPr marL="457200" indent="-457200" algn="ctr">
              <a:buAutoNum type="alphaLcParenR"/>
              <a:defRPr/>
            </a:pPr>
            <a:r>
              <a:rPr lang="es-ES" sz="2200" i="1" dirty="0" smtClean="0">
                <a:solidFill>
                  <a:schemeClr val="bg1"/>
                </a:solidFill>
                <a:effectLst>
                  <a:outerShdw blurRad="38100" dist="38100" dir="2700000" algn="tl">
                    <a:srgbClr val="000000">
                      <a:alpha val="43137"/>
                    </a:srgbClr>
                  </a:outerShdw>
                </a:effectLst>
                <a:latin typeface="Georgia" pitchFamily="18" charset="0"/>
              </a:rPr>
              <a:t>Su norma específica (arts. 2383 y 527 </a:t>
            </a:r>
            <a:r>
              <a:rPr lang="es-ES" sz="2200" i="1" dirty="0" err="1" smtClean="0">
                <a:solidFill>
                  <a:schemeClr val="bg1"/>
                </a:solidFill>
                <a:effectLst>
                  <a:outerShdw blurRad="38100" dist="38100" dir="2700000" algn="tl">
                    <a:srgbClr val="000000">
                      <a:alpha val="43137"/>
                    </a:srgbClr>
                  </a:outerShdw>
                </a:effectLst>
                <a:latin typeface="Georgia" pitchFamily="18" charset="0"/>
              </a:rPr>
              <a:t>CCyCN</a:t>
            </a:r>
            <a:r>
              <a:rPr lang="es-ES" sz="2200" i="1" dirty="0" smtClean="0">
                <a:solidFill>
                  <a:schemeClr val="bg1"/>
                </a:solidFill>
                <a:effectLst>
                  <a:outerShdw blurRad="38100" dist="38100" dir="2700000" algn="tl">
                    <a:srgbClr val="000000">
                      <a:alpha val="43137"/>
                    </a:srgbClr>
                  </a:outerShdw>
                </a:effectLst>
                <a:latin typeface="Georgia" pitchFamily="18" charset="0"/>
              </a:rPr>
              <a:t>, según corresponda)</a:t>
            </a:r>
          </a:p>
          <a:p>
            <a:pPr marL="457200" indent="-457200" algn="ctr">
              <a:buAutoNum type="alphaLcParenR"/>
              <a:defRPr/>
            </a:pPr>
            <a:r>
              <a:rPr lang="es-ES" sz="2200" i="1" dirty="0" smtClean="0">
                <a:solidFill>
                  <a:schemeClr val="bg1"/>
                </a:solidFill>
                <a:effectLst>
                  <a:outerShdw blurRad="38100" dist="38100" dir="2700000" algn="tl">
                    <a:srgbClr val="000000">
                      <a:alpha val="43137"/>
                    </a:srgbClr>
                  </a:outerShdw>
                </a:effectLst>
                <a:latin typeface="Georgia" pitchFamily="18" charset="0"/>
              </a:rPr>
              <a:t>Las normas que regulan el derecho real de habitación (remisión a las de uso y usufructo)</a:t>
            </a:r>
          </a:p>
          <a:p>
            <a:pPr marL="457200" indent="-457200" algn="ctr">
              <a:buAutoNum type="alphaLcParenR"/>
              <a:defRPr/>
            </a:pPr>
            <a:r>
              <a:rPr lang="es-ES" sz="2200" i="1" dirty="0" smtClean="0">
                <a:solidFill>
                  <a:schemeClr val="bg1"/>
                </a:solidFill>
                <a:effectLst>
                  <a:outerShdw blurRad="38100" dist="38100" dir="2700000" algn="tl">
                    <a:srgbClr val="000000">
                      <a:alpha val="43137"/>
                    </a:srgbClr>
                  </a:outerShdw>
                </a:effectLst>
                <a:latin typeface="Georgia" pitchFamily="18" charset="0"/>
              </a:rPr>
              <a:t>Las normas generales en materia de derechos reales</a:t>
            </a:r>
            <a:endParaRPr lang="es-ES" sz="2200" i="1" dirty="0">
              <a:solidFill>
                <a:srgbClr val="C49500"/>
              </a:solidFill>
              <a:effectLst>
                <a:outerShdw blurRad="38100" dist="38100" dir="2700000" algn="tl">
                  <a:srgbClr val="000000">
                    <a:alpha val="43137"/>
                  </a:srgbClr>
                </a:outerShdw>
              </a:effectLst>
              <a:latin typeface="Georgia" pitchFamily="18" charset="0"/>
            </a:endParaRPr>
          </a:p>
        </p:txBody>
      </p:sp>
      <p:sp>
        <p:nvSpPr>
          <p:cNvPr id="6" name="5 CuadroTexto"/>
          <p:cNvSpPr txBox="1"/>
          <p:nvPr/>
        </p:nvSpPr>
        <p:spPr>
          <a:xfrm>
            <a:off x="571472" y="5715016"/>
            <a:ext cx="7858125" cy="430887"/>
          </a:xfrm>
          <a:prstGeom prst="rect">
            <a:avLst/>
          </a:prstGeom>
          <a:noFill/>
          <a:ln>
            <a:solidFill>
              <a:srgbClr val="F99A0F"/>
            </a:solidFill>
          </a:ln>
        </p:spPr>
        <p:txBody>
          <a:bodyPr>
            <a:spAutoFit/>
          </a:bodyPr>
          <a:lstStyle/>
          <a:p>
            <a:pPr algn="ctr">
              <a:defRPr/>
            </a:pPr>
            <a:r>
              <a:rPr lang="es-ES" sz="2200" i="1" dirty="0" smtClean="0">
                <a:solidFill>
                  <a:schemeClr val="bg1"/>
                </a:solidFill>
                <a:effectLst>
                  <a:outerShdw blurRad="38100" dist="38100" dir="2700000" algn="tl">
                    <a:srgbClr val="000000">
                      <a:alpha val="43137"/>
                    </a:srgbClr>
                  </a:outerShdw>
                </a:effectLst>
                <a:latin typeface="Georgia" pitchFamily="18" charset="0"/>
              </a:rPr>
              <a:t>Sólo excluyen del haber partible el derecho real de habitación</a:t>
            </a:r>
            <a:endParaRPr lang="es-ES" sz="2200" i="1" dirty="0">
              <a:solidFill>
                <a:srgbClr val="C49500"/>
              </a:solidFill>
              <a:effectLst>
                <a:outerShdw blurRad="38100" dist="38100" dir="2700000" algn="tl">
                  <a:srgbClr val="000000">
                    <a:alpha val="43137"/>
                  </a:srgbClr>
                </a:outerShdw>
              </a:effectLst>
              <a:latin typeface="Georgia" pitchFamily="18" charset="0"/>
            </a:endParaRPr>
          </a:p>
        </p:txBody>
      </p:sp>
    </p:spTree>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87042" name="1 Título"/>
          <p:cNvSpPr>
            <a:spLocks noGrp="1"/>
          </p:cNvSpPr>
          <p:nvPr>
            <p:ph type="title"/>
          </p:nvPr>
        </p:nvSpPr>
        <p:spPr>
          <a:xfrm>
            <a:off x="457200" y="274638"/>
            <a:ext cx="8229600" cy="1725602"/>
          </a:xfrm>
        </p:spPr>
        <p:txBody>
          <a:bodyPr/>
          <a:lstStyle/>
          <a:p>
            <a:r>
              <a:rPr lang="es-ES" sz="2500" i="1" u="sng" dirty="0" smtClean="0">
                <a:solidFill>
                  <a:srgbClr val="C49500"/>
                </a:solidFill>
              </a:rPr>
              <a:t>SOBRE EL DERECHO REAL DE HABITACIÓN DEL CÓNYUGE SUPÉRSTITE</a:t>
            </a:r>
          </a:p>
        </p:txBody>
      </p:sp>
      <p:sp>
        <p:nvSpPr>
          <p:cNvPr id="4" name="3 CuadroTexto"/>
          <p:cNvSpPr txBox="1"/>
          <p:nvPr/>
        </p:nvSpPr>
        <p:spPr>
          <a:xfrm>
            <a:off x="571500" y="2000240"/>
            <a:ext cx="7858125" cy="3939540"/>
          </a:xfrm>
          <a:prstGeom prst="rect">
            <a:avLst/>
          </a:prstGeom>
          <a:noFill/>
          <a:ln>
            <a:solidFill>
              <a:srgbClr val="F99A0F"/>
            </a:solidFill>
          </a:ln>
        </p:spPr>
        <p:txBody>
          <a:bodyPr wrap="square">
            <a:spAutoFit/>
          </a:bodyPr>
          <a:lstStyle/>
          <a:p>
            <a:pPr algn="ctr">
              <a:buFont typeface="Arial" charset="0"/>
              <a:buChar char="•"/>
              <a:defRPr/>
            </a:pPr>
            <a:r>
              <a:rPr lang="es-ES" sz="2500" i="1" dirty="0" smtClean="0">
                <a:solidFill>
                  <a:schemeClr val="bg1"/>
                </a:solidFill>
                <a:effectLst>
                  <a:outerShdw blurRad="38100" dist="38100" dir="2700000" algn="tl">
                    <a:srgbClr val="000000">
                      <a:alpha val="43137"/>
                    </a:srgbClr>
                  </a:outerShdw>
                </a:effectLst>
                <a:latin typeface="Georgia" pitchFamily="18" charset="0"/>
              </a:rPr>
              <a:t>Implicancias de su nacimiento de pleno derecho:</a:t>
            </a:r>
          </a:p>
          <a:p>
            <a:pPr algn="ctr">
              <a:buFont typeface="Arial" charset="0"/>
              <a:buChar char="•"/>
              <a:defRPr/>
            </a:pPr>
            <a:endParaRPr lang="es-ES" sz="2500" i="1" dirty="0" smtClean="0">
              <a:solidFill>
                <a:schemeClr val="bg1"/>
              </a:solidFill>
              <a:effectLst>
                <a:outerShdw blurRad="38100" dist="38100" dir="2700000" algn="tl">
                  <a:srgbClr val="000000">
                    <a:alpha val="43137"/>
                  </a:srgbClr>
                </a:outerShdw>
              </a:effectLst>
              <a:latin typeface="Georgia" pitchFamily="18" charset="0"/>
            </a:endParaRPr>
          </a:p>
          <a:p>
            <a:pPr algn="ctr">
              <a:buFont typeface="Arial" charset="0"/>
              <a:buChar char="•"/>
              <a:defRPr/>
            </a:pPr>
            <a:r>
              <a:rPr lang="es-ES" sz="2500" i="1" dirty="0" smtClean="0">
                <a:solidFill>
                  <a:srgbClr val="C49500"/>
                </a:solidFill>
                <a:effectLst>
                  <a:outerShdw blurRad="38100" dist="38100" dir="2700000" algn="tl">
                    <a:srgbClr val="000000">
                      <a:alpha val="43137"/>
                    </a:srgbClr>
                  </a:outerShdw>
                </a:effectLst>
                <a:latin typeface="Georgia" pitchFamily="18" charset="0"/>
              </a:rPr>
              <a:t>Distintos supuestos:</a:t>
            </a:r>
          </a:p>
          <a:p>
            <a:pPr algn="ctr">
              <a:buFont typeface="Arial" charset="0"/>
              <a:buChar char="•"/>
              <a:defRPr/>
            </a:pPr>
            <a:endParaRPr lang="es-ES" sz="2500" i="1" dirty="0" smtClean="0">
              <a:solidFill>
                <a:srgbClr val="C49500"/>
              </a:solidFill>
              <a:effectLst>
                <a:outerShdw blurRad="38100" dist="38100" dir="2700000" algn="tl">
                  <a:srgbClr val="000000">
                    <a:alpha val="43137"/>
                  </a:srgbClr>
                </a:outerShdw>
              </a:effectLst>
              <a:latin typeface="Georgia" pitchFamily="18" charset="0"/>
            </a:endParaRPr>
          </a:p>
          <a:p>
            <a:pPr algn="ctr">
              <a:buFont typeface="Arial" charset="0"/>
              <a:buChar char="•"/>
              <a:defRPr/>
            </a:pPr>
            <a:r>
              <a:rPr lang="es-ES" sz="2500" i="1" dirty="0" smtClean="0">
                <a:solidFill>
                  <a:srgbClr val="C49500"/>
                </a:solidFill>
                <a:effectLst>
                  <a:outerShdw blurRad="38100" dist="38100" dir="2700000" algn="tl">
                    <a:srgbClr val="000000">
                      <a:alpha val="43137"/>
                    </a:srgbClr>
                  </a:outerShdw>
                </a:effectLst>
                <a:latin typeface="Georgia" pitchFamily="18" charset="0"/>
              </a:rPr>
              <a:t>Cesión de acciones y derechos hereditarios</a:t>
            </a:r>
          </a:p>
          <a:p>
            <a:pPr algn="ctr">
              <a:buFont typeface="Arial" charset="0"/>
              <a:buChar char="•"/>
              <a:defRPr/>
            </a:pPr>
            <a:r>
              <a:rPr lang="es-ES" sz="2500" i="1" dirty="0" smtClean="0">
                <a:solidFill>
                  <a:srgbClr val="C49500"/>
                </a:solidFill>
                <a:effectLst>
                  <a:outerShdw blurRad="38100" dist="38100" dir="2700000" algn="tl">
                    <a:srgbClr val="000000">
                      <a:alpha val="43137"/>
                    </a:srgbClr>
                  </a:outerShdw>
                </a:effectLst>
                <a:latin typeface="Georgia" pitchFamily="18" charset="0"/>
              </a:rPr>
              <a:t>Partición en la que el cónyuge supérstite se adjudica el inmueble</a:t>
            </a:r>
          </a:p>
          <a:p>
            <a:pPr algn="ctr">
              <a:buFont typeface="Arial" charset="0"/>
              <a:buChar char="•"/>
              <a:defRPr/>
            </a:pPr>
            <a:r>
              <a:rPr lang="es-ES" sz="2500" i="1" dirty="0" smtClean="0">
                <a:solidFill>
                  <a:srgbClr val="C49500"/>
                </a:solidFill>
                <a:effectLst>
                  <a:outerShdw blurRad="38100" dist="38100" dir="2700000" algn="tl">
                    <a:srgbClr val="000000">
                      <a:alpha val="43137"/>
                    </a:srgbClr>
                  </a:outerShdw>
                </a:effectLst>
                <a:latin typeface="Georgia" pitchFamily="18" charset="0"/>
              </a:rPr>
              <a:t>Partición en la que un heredero se adjudica el inmueble</a:t>
            </a:r>
          </a:p>
          <a:p>
            <a:pPr algn="ctr">
              <a:buFont typeface="Arial" charset="0"/>
              <a:buChar char="•"/>
              <a:defRPr/>
            </a:pPr>
            <a:r>
              <a:rPr lang="es-ES" sz="2500" i="1" dirty="0" smtClean="0">
                <a:solidFill>
                  <a:srgbClr val="C49500"/>
                </a:solidFill>
                <a:effectLst>
                  <a:outerShdw blurRad="38100" dist="38100" dir="2700000" algn="tl">
                    <a:srgbClr val="000000">
                      <a:alpha val="43137"/>
                    </a:srgbClr>
                  </a:outerShdw>
                </a:effectLst>
                <a:latin typeface="Georgia" pitchFamily="18" charset="0"/>
              </a:rPr>
              <a:t>Enajenación del inmueble</a:t>
            </a:r>
          </a:p>
        </p:txBody>
      </p:sp>
    </p:spTree>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87042" name="1 Título"/>
          <p:cNvSpPr>
            <a:spLocks noGrp="1"/>
          </p:cNvSpPr>
          <p:nvPr>
            <p:ph type="title"/>
          </p:nvPr>
        </p:nvSpPr>
        <p:spPr>
          <a:xfrm>
            <a:off x="457200" y="274638"/>
            <a:ext cx="8229600" cy="1725602"/>
          </a:xfrm>
        </p:spPr>
        <p:txBody>
          <a:bodyPr/>
          <a:lstStyle/>
          <a:p>
            <a:r>
              <a:rPr lang="es-ES" sz="2500" i="1" u="sng" dirty="0" smtClean="0">
                <a:solidFill>
                  <a:srgbClr val="C49500"/>
                </a:solidFill>
              </a:rPr>
              <a:t>Instrumentación del derecho real de habitación del cónyuge supérstite</a:t>
            </a:r>
          </a:p>
        </p:txBody>
      </p:sp>
      <p:sp>
        <p:nvSpPr>
          <p:cNvPr id="4" name="3 CuadroTexto"/>
          <p:cNvSpPr txBox="1"/>
          <p:nvPr/>
        </p:nvSpPr>
        <p:spPr>
          <a:xfrm>
            <a:off x="500034" y="2285992"/>
            <a:ext cx="7858125" cy="2400657"/>
          </a:xfrm>
          <a:prstGeom prst="rect">
            <a:avLst/>
          </a:prstGeom>
          <a:noFill/>
          <a:ln>
            <a:solidFill>
              <a:srgbClr val="F99A0F"/>
            </a:solidFill>
          </a:ln>
        </p:spPr>
        <p:txBody>
          <a:bodyPr wrap="square">
            <a:spAutoFit/>
          </a:bodyPr>
          <a:lstStyle/>
          <a:p>
            <a:pPr algn="ctr">
              <a:buFont typeface="Arial" charset="0"/>
              <a:buChar char="•"/>
              <a:defRPr/>
            </a:pPr>
            <a:r>
              <a:rPr lang="es-ES" sz="2500" i="1" dirty="0" smtClean="0">
                <a:solidFill>
                  <a:schemeClr val="bg1"/>
                </a:solidFill>
                <a:effectLst>
                  <a:outerShdw blurRad="38100" dist="38100" dir="2700000" algn="tl">
                    <a:srgbClr val="000000">
                      <a:alpha val="43137"/>
                    </a:srgbClr>
                  </a:outerShdw>
                </a:effectLst>
                <a:latin typeface="Georgia" pitchFamily="18" charset="0"/>
              </a:rPr>
              <a:t>Documento judicial</a:t>
            </a:r>
          </a:p>
          <a:p>
            <a:pPr algn="ctr">
              <a:buFont typeface="Arial" charset="0"/>
              <a:buChar char="•"/>
              <a:defRPr/>
            </a:pPr>
            <a:endParaRPr lang="es-ES" sz="2500" i="1" dirty="0" smtClean="0">
              <a:solidFill>
                <a:schemeClr val="bg1"/>
              </a:solidFill>
              <a:effectLst>
                <a:outerShdw blurRad="38100" dist="38100" dir="2700000" algn="tl">
                  <a:srgbClr val="000000">
                    <a:alpha val="43137"/>
                  </a:srgbClr>
                </a:outerShdw>
              </a:effectLst>
              <a:latin typeface="Georgia" pitchFamily="18" charset="0"/>
            </a:endParaRPr>
          </a:p>
          <a:p>
            <a:pPr algn="ctr">
              <a:buFont typeface="Arial" charset="0"/>
              <a:buChar char="•"/>
              <a:defRPr/>
            </a:pPr>
            <a:r>
              <a:rPr lang="es-ES" sz="2500" i="1" dirty="0" smtClean="0">
                <a:solidFill>
                  <a:schemeClr val="bg1"/>
                </a:solidFill>
                <a:effectLst>
                  <a:outerShdw blurRad="38100" dist="38100" dir="2700000" algn="tl">
                    <a:srgbClr val="000000">
                      <a:alpha val="43137"/>
                    </a:srgbClr>
                  </a:outerShdw>
                </a:effectLst>
                <a:latin typeface="Georgia" pitchFamily="18" charset="0"/>
              </a:rPr>
              <a:t>Documento notarial</a:t>
            </a:r>
          </a:p>
          <a:p>
            <a:pPr algn="ctr">
              <a:buFont typeface="Arial" charset="0"/>
              <a:buChar char="•"/>
              <a:defRPr/>
            </a:pPr>
            <a:endParaRPr lang="es-ES" sz="2500" i="1" dirty="0" smtClean="0">
              <a:solidFill>
                <a:schemeClr val="bg1"/>
              </a:solidFill>
              <a:effectLst>
                <a:outerShdw blurRad="38100" dist="38100" dir="2700000" algn="tl">
                  <a:srgbClr val="000000">
                    <a:alpha val="43137"/>
                  </a:srgbClr>
                </a:outerShdw>
              </a:effectLst>
              <a:latin typeface="Georgia" pitchFamily="18" charset="0"/>
            </a:endParaRPr>
          </a:p>
          <a:p>
            <a:pPr algn="ctr">
              <a:buFont typeface="Arial" charset="0"/>
              <a:buChar char="•"/>
              <a:defRPr/>
            </a:pPr>
            <a:endParaRPr lang="es-ES" sz="2500" i="1" dirty="0" smtClean="0">
              <a:solidFill>
                <a:schemeClr val="bg1"/>
              </a:solidFill>
              <a:effectLst>
                <a:outerShdw blurRad="38100" dist="38100" dir="2700000" algn="tl">
                  <a:srgbClr val="000000">
                    <a:alpha val="43137"/>
                  </a:srgbClr>
                </a:outerShdw>
              </a:effectLst>
              <a:latin typeface="Georgia" pitchFamily="18" charset="0"/>
            </a:endParaRPr>
          </a:p>
          <a:p>
            <a:pPr algn="ctr">
              <a:buFont typeface="Arial" charset="0"/>
              <a:buChar char="•"/>
              <a:defRPr/>
            </a:pPr>
            <a:r>
              <a:rPr lang="es-ES" sz="2500" i="1" dirty="0" smtClean="0">
                <a:solidFill>
                  <a:srgbClr val="C49500"/>
                </a:solidFill>
                <a:effectLst>
                  <a:outerShdw blurRad="38100" dist="38100" dir="2700000" algn="tl">
                    <a:srgbClr val="000000">
                      <a:alpha val="43137"/>
                    </a:srgbClr>
                  </a:outerShdw>
                </a:effectLst>
                <a:latin typeface="Georgia" pitchFamily="18" charset="0"/>
              </a:rPr>
              <a:t>PUBLICIDAD REGISTRAL</a:t>
            </a:r>
          </a:p>
        </p:txBody>
      </p:sp>
    </p:spTree>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87042" name="1 Título"/>
          <p:cNvSpPr>
            <a:spLocks noGrp="1"/>
          </p:cNvSpPr>
          <p:nvPr>
            <p:ph type="title"/>
          </p:nvPr>
        </p:nvSpPr>
        <p:spPr>
          <a:xfrm>
            <a:off x="457200" y="274638"/>
            <a:ext cx="8229600" cy="1725602"/>
          </a:xfrm>
        </p:spPr>
        <p:txBody>
          <a:bodyPr/>
          <a:lstStyle/>
          <a:p>
            <a:r>
              <a:rPr lang="es-ES" sz="2500" i="1" u="sng" dirty="0" smtClean="0">
                <a:solidFill>
                  <a:srgbClr val="C49500"/>
                </a:solidFill>
              </a:rPr>
              <a:t>EXTINCIÓN DEL DERECHO REAL DE HABITACIÓN DEL CÓNYUGE SUPÉRSTITE</a:t>
            </a:r>
          </a:p>
        </p:txBody>
      </p:sp>
      <p:sp>
        <p:nvSpPr>
          <p:cNvPr id="4" name="3 CuadroTexto"/>
          <p:cNvSpPr txBox="1"/>
          <p:nvPr/>
        </p:nvSpPr>
        <p:spPr>
          <a:xfrm>
            <a:off x="500034" y="2285992"/>
            <a:ext cx="7858125" cy="4324261"/>
          </a:xfrm>
          <a:prstGeom prst="rect">
            <a:avLst/>
          </a:prstGeom>
          <a:noFill/>
          <a:ln>
            <a:solidFill>
              <a:srgbClr val="F99A0F"/>
            </a:solidFill>
          </a:ln>
        </p:spPr>
        <p:txBody>
          <a:bodyPr wrap="square">
            <a:spAutoFit/>
          </a:bodyPr>
          <a:lstStyle/>
          <a:p>
            <a:pPr algn="ctr">
              <a:buFont typeface="Arial" charset="0"/>
              <a:buChar char="•"/>
              <a:defRPr/>
            </a:pPr>
            <a:r>
              <a:rPr lang="es-ES" sz="2500" i="1" dirty="0" smtClean="0">
                <a:solidFill>
                  <a:schemeClr val="bg1"/>
                </a:solidFill>
                <a:effectLst>
                  <a:outerShdw blurRad="38100" dist="38100" dir="2700000" algn="tl">
                    <a:srgbClr val="000000">
                      <a:alpha val="43137"/>
                    </a:srgbClr>
                  </a:outerShdw>
                </a:effectLst>
                <a:latin typeface="Georgia" pitchFamily="18" charset="0"/>
              </a:rPr>
              <a:t>Fallecimiento del cónyuge supérstite </a:t>
            </a:r>
          </a:p>
          <a:p>
            <a:pPr algn="ctr">
              <a:buFont typeface="Arial" charset="0"/>
              <a:buChar char="•"/>
              <a:defRPr/>
            </a:pPr>
            <a:endParaRPr lang="es-ES" sz="2500" i="1" dirty="0" smtClean="0">
              <a:solidFill>
                <a:schemeClr val="bg1"/>
              </a:solidFill>
              <a:effectLst>
                <a:outerShdw blurRad="38100" dist="38100" dir="2700000" algn="tl">
                  <a:srgbClr val="000000">
                    <a:alpha val="43137"/>
                  </a:srgbClr>
                </a:outerShdw>
              </a:effectLst>
              <a:latin typeface="Georgia" pitchFamily="18" charset="0"/>
            </a:endParaRPr>
          </a:p>
          <a:p>
            <a:pPr algn="ctr">
              <a:buFont typeface="Arial" charset="0"/>
              <a:buChar char="•"/>
              <a:defRPr/>
            </a:pPr>
            <a:r>
              <a:rPr lang="es-ES" sz="2500" i="1" dirty="0" smtClean="0">
                <a:solidFill>
                  <a:schemeClr val="bg1"/>
                </a:solidFill>
                <a:effectLst>
                  <a:outerShdw blurRad="38100" dist="38100" dir="2700000" algn="tl">
                    <a:srgbClr val="000000">
                      <a:alpha val="43137"/>
                    </a:srgbClr>
                  </a:outerShdw>
                </a:effectLst>
                <a:latin typeface="Georgia" pitchFamily="18" charset="0"/>
              </a:rPr>
              <a:t>No uso por diez años</a:t>
            </a:r>
          </a:p>
          <a:p>
            <a:pPr algn="ctr">
              <a:buFont typeface="Arial" charset="0"/>
              <a:buChar char="•"/>
              <a:defRPr/>
            </a:pPr>
            <a:endParaRPr lang="es-ES" sz="2500" i="1" dirty="0" smtClean="0">
              <a:solidFill>
                <a:schemeClr val="bg1"/>
              </a:solidFill>
              <a:effectLst>
                <a:outerShdw blurRad="38100" dist="38100" dir="2700000" algn="tl">
                  <a:srgbClr val="000000">
                    <a:alpha val="43137"/>
                  </a:srgbClr>
                </a:outerShdw>
              </a:effectLst>
              <a:latin typeface="Georgia" pitchFamily="18" charset="0"/>
            </a:endParaRPr>
          </a:p>
          <a:p>
            <a:pPr algn="ctr">
              <a:buFont typeface="Arial" charset="0"/>
              <a:buChar char="•"/>
              <a:defRPr/>
            </a:pPr>
            <a:r>
              <a:rPr lang="es-ES" sz="2500" i="1" dirty="0" smtClean="0">
                <a:solidFill>
                  <a:schemeClr val="bg1"/>
                </a:solidFill>
                <a:effectLst>
                  <a:outerShdw blurRad="38100" dist="38100" dir="2700000" algn="tl">
                    <a:srgbClr val="000000">
                      <a:alpha val="43137"/>
                    </a:srgbClr>
                  </a:outerShdw>
                </a:effectLst>
                <a:latin typeface="Georgia" pitchFamily="18" charset="0"/>
              </a:rPr>
              <a:t>Uso abusivo o alteración de sustancia</a:t>
            </a:r>
          </a:p>
          <a:p>
            <a:pPr algn="ctr">
              <a:buFont typeface="Arial" charset="0"/>
              <a:buChar char="•"/>
              <a:defRPr/>
            </a:pPr>
            <a:endParaRPr lang="es-ES" sz="2500" i="1" dirty="0" smtClean="0">
              <a:solidFill>
                <a:schemeClr val="bg1"/>
              </a:solidFill>
              <a:effectLst>
                <a:outerShdw blurRad="38100" dist="38100" dir="2700000" algn="tl">
                  <a:srgbClr val="000000">
                    <a:alpha val="43137"/>
                  </a:srgbClr>
                </a:outerShdw>
              </a:effectLst>
              <a:latin typeface="Georgia" pitchFamily="18" charset="0"/>
            </a:endParaRPr>
          </a:p>
          <a:p>
            <a:pPr algn="ctr">
              <a:buFont typeface="Arial" charset="0"/>
              <a:buChar char="•"/>
              <a:defRPr/>
            </a:pPr>
            <a:r>
              <a:rPr lang="es-ES" sz="2500" i="1" dirty="0" smtClean="0">
                <a:solidFill>
                  <a:schemeClr val="bg1"/>
                </a:solidFill>
                <a:effectLst>
                  <a:outerShdw blurRad="38100" dist="38100" dir="2700000" algn="tl">
                    <a:srgbClr val="000000">
                      <a:alpha val="43137"/>
                    </a:srgbClr>
                  </a:outerShdw>
                </a:effectLst>
                <a:latin typeface="Georgia" pitchFamily="18" charset="0"/>
              </a:rPr>
              <a:t>Consolidación</a:t>
            </a:r>
          </a:p>
          <a:p>
            <a:pPr algn="ctr">
              <a:buFont typeface="Arial" charset="0"/>
              <a:buChar char="•"/>
              <a:defRPr/>
            </a:pPr>
            <a:endParaRPr lang="es-ES" sz="2500" i="1" dirty="0" smtClean="0">
              <a:solidFill>
                <a:schemeClr val="bg1"/>
              </a:solidFill>
              <a:effectLst>
                <a:outerShdw blurRad="38100" dist="38100" dir="2700000" algn="tl">
                  <a:srgbClr val="000000">
                    <a:alpha val="43137"/>
                  </a:srgbClr>
                </a:outerShdw>
              </a:effectLst>
              <a:latin typeface="Georgia" pitchFamily="18" charset="0"/>
            </a:endParaRPr>
          </a:p>
          <a:p>
            <a:pPr algn="ctr">
              <a:buFont typeface="Arial" charset="0"/>
              <a:buChar char="•"/>
              <a:defRPr/>
            </a:pPr>
            <a:r>
              <a:rPr lang="es-ES" sz="2500" i="1" dirty="0" smtClean="0">
                <a:solidFill>
                  <a:schemeClr val="bg1"/>
                </a:solidFill>
                <a:effectLst>
                  <a:outerShdw blurRad="38100" dist="38100" dir="2700000" algn="tl">
                    <a:srgbClr val="000000">
                      <a:alpha val="43137"/>
                    </a:srgbClr>
                  </a:outerShdw>
                </a:effectLst>
                <a:latin typeface="Georgia" pitchFamily="18" charset="0"/>
              </a:rPr>
              <a:t>Renuncia</a:t>
            </a:r>
          </a:p>
          <a:p>
            <a:pPr algn="ctr">
              <a:buFont typeface="Arial" charset="0"/>
              <a:buChar char="•"/>
              <a:defRPr/>
            </a:pPr>
            <a:endParaRPr lang="es-ES" sz="2500" i="1" dirty="0" smtClean="0">
              <a:solidFill>
                <a:schemeClr val="bg1"/>
              </a:solidFill>
              <a:effectLst>
                <a:outerShdw blurRad="38100" dist="38100" dir="2700000" algn="tl">
                  <a:srgbClr val="000000">
                    <a:alpha val="43137"/>
                  </a:srgbClr>
                </a:outerShdw>
              </a:effectLst>
              <a:latin typeface="Georgia" pitchFamily="18" charset="0"/>
            </a:endParaRPr>
          </a:p>
          <a:p>
            <a:pPr algn="ctr">
              <a:buFont typeface="Arial" charset="0"/>
              <a:buChar char="•"/>
              <a:defRPr/>
            </a:pPr>
            <a:r>
              <a:rPr lang="es-ES" sz="2500" i="1" dirty="0" smtClean="0">
                <a:solidFill>
                  <a:schemeClr val="bg1"/>
                </a:solidFill>
                <a:effectLst>
                  <a:outerShdw blurRad="38100" dist="38100" dir="2700000" algn="tl">
                    <a:srgbClr val="000000">
                      <a:alpha val="43137"/>
                    </a:srgbClr>
                  </a:outerShdw>
                </a:effectLst>
                <a:latin typeface="Georgia" pitchFamily="18" charset="0"/>
              </a:rPr>
              <a:t>Destrucción total de la cosa</a:t>
            </a:r>
            <a:endParaRPr lang="es-ES" sz="2500" i="1" dirty="0" smtClean="0">
              <a:solidFill>
                <a:srgbClr val="C49500"/>
              </a:solidFill>
              <a:effectLst>
                <a:outerShdw blurRad="38100" dist="38100" dir="2700000" algn="tl">
                  <a:srgbClr val="000000">
                    <a:alpha val="43137"/>
                  </a:srgbClr>
                </a:outerShdw>
              </a:effectLst>
              <a:latin typeface="Georgia" pitchFamily="18" charset="0"/>
            </a:endParaRPr>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500034" y="214290"/>
            <a:ext cx="8001056" cy="954107"/>
          </a:xfrm>
          <a:prstGeom prst="rect">
            <a:avLst/>
          </a:prstGeom>
          <a:noFill/>
        </p:spPr>
        <p:txBody>
          <a:bodyPr wrap="square" rtlCol="0">
            <a:spAutoFit/>
          </a:bodyPr>
          <a:lstStyle/>
          <a:p>
            <a:pPr algn="ctr"/>
            <a:r>
              <a:rPr lang="es-AR" sz="2800" b="1" i="1" dirty="0" smtClean="0">
                <a:solidFill>
                  <a:srgbClr val="CC6600"/>
                </a:solidFill>
                <a:latin typeface="Georgia" pitchFamily="18" charset="0"/>
              </a:rPr>
              <a:t>COMUNIDADES DE DERECHO PARTIBLES</a:t>
            </a:r>
            <a:endParaRPr lang="es-AR" sz="2800" b="1" i="1" dirty="0">
              <a:solidFill>
                <a:srgbClr val="CC6600"/>
              </a:solidFill>
              <a:latin typeface="Georgia" pitchFamily="18" charset="0"/>
            </a:endParaRPr>
          </a:p>
        </p:txBody>
      </p:sp>
      <p:sp>
        <p:nvSpPr>
          <p:cNvPr id="8" name="7 Rectángulo redondeado"/>
          <p:cNvSpPr/>
          <p:nvPr/>
        </p:nvSpPr>
        <p:spPr>
          <a:xfrm>
            <a:off x="214282" y="2857496"/>
            <a:ext cx="2714644" cy="1428760"/>
          </a:xfrm>
          <a:prstGeom prst="roundRect">
            <a:avLst/>
          </a:prstGeom>
          <a:solidFill>
            <a:schemeClr val="tx1"/>
          </a:solidFill>
          <a:ln>
            <a:solidFill>
              <a:srgbClr val="CC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9 CuadroTexto"/>
          <p:cNvSpPr txBox="1"/>
          <p:nvPr/>
        </p:nvSpPr>
        <p:spPr>
          <a:xfrm>
            <a:off x="500034" y="3357562"/>
            <a:ext cx="2143140" cy="400110"/>
          </a:xfrm>
          <a:prstGeom prst="rect">
            <a:avLst/>
          </a:prstGeom>
          <a:noFill/>
        </p:spPr>
        <p:txBody>
          <a:bodyPr wrap="square" rtlCol="0">
            <a:spAutoFit/>
          </a:bodyPr>
          <a:lstStyle/>
          <a:p>
            <a:pPr algn="ctr"/>
            <a:r>
              <a:rPr lang="es-ES" sz="2000" b="1" dirty="0" smtClean="0">
                <a:solidFill>
                  <a:schemeClr val="bg1"/>
                </a:solidFill>
              </a:rPr>
              <a:t>CONDOMINIO</a:t>
            </a:r>
            <a:endParaRPr lang="es-ES" sz="2000" b="1" dirty="0">
              <a:solidFill>
                <a:schemeClr val="bg1"/>
              </a:solidFill>
            </a:endParaRPr>
          </a:p>
        </p:txBody>
      </p:sp>
      <p:sp>
        <p:nvSpPr>
          <p:cNvPr id="11" name="10 Rectángulo redondeado"/>
          <p:cNvSpPr/>
          <p:nvPr/>
        </p:nvSpPr>
        <p:spPr>
          <a:xfrm>
            <a:off x="3071802" y="2857496"/>
            <a:ext cx="2857520" cy="1428760"/>
          </a:xfrm>
          <a:prstGeom prst="roundRect">
            <a:avLst/>
          </a:prstGeom>
          <a:solidFill>
            <a:schemeClr val="tx1"/>
          </a:solidFill>
          <a:ln>
            <a:solidFill>
              <a:srgbClr val="CC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11 CuadroTexto"/>
          <p:cNvSpPr txBox="1"/>
          <p:nvPr/>
        </p:nvSpPr>
        <p:spPr>
          <a:xfrm>
            <a:off x="3357554" y="3214686"/>
            <a:ext cx="2143140" cy="707886"/>
          </a:xfrm>
          <a:prstGeom prst="rect">
            <a:avLst/>
          </a:prstGeom>
          <a:noFill/>
        </p:spPr>
        <p:txBody>
          <a:bodyPr wrap="square" rtlCol="0">
            <a:spAutoFit/>
          </a:bodyPr>
          <a:lstStyle/>
          <a:p>
            <a:pPr algn="ctr"/>
            <a:r>
              <a:rPr lang="es-ES" sz="2000" b="1" dirty="0" smtClean="0">
                <a:solidFill>
                  <a:schemeClr val="bg1"/>
                </a:solidFill>
              </a:rPr>
              <a:t>COMUNIDAD HEREDITARIA</a:t>
            </a:r>
            <a:endParaRPr lang="es-ES" sz="2000" b="1" dirty="0">
              <a:solidFill>
                <a:schemeClr val="bg1"/>
              </a:solidFill>
            </a:endParaRPr>
          </a:p>
        </p:txBody>
      </p:sp>
      <p:sp>
        <p:nvSpPr>
          <p:cNvPr id="13" name="12 Rectángulo redondeado"/>
          <p:cNvSpPr/>
          <p:nvPr/>
        </p:nvSpPr>
        <p:spPr>
          <a:xfrm>
            <a:off x="6072198" y="2857496"/>
            <a:ext cx="2857520" cy="1428760"/>
          </a:xfrm>
          <a:prstGeom prst="roundRect">
            <a:avLst/>
          </a:prstGeom>
          <a:solidFill>
            <a:schemeClr val="tx1"/>
          </a:solidFill>
          <a:ln>
            <a:solidFill>
              <a:srgbClr val="CC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13 CuadroTexto"/>
          <p:cNvSpPr txBox="1"/>
          <p:nvPr/>
        </p:nvSpPr>
        <p:spPr>
          <a:xfrm>
            <a:off x="6429388" y="3143248"/>
            <a:ext cx="2143140" cy="1015663"/>
          </a:xfrm>
          <a:prstGeom prst="rect">
            <a:avLst/>
          </a:prstGeom>
          <a:noFill/>
        </p:spPr>
        <p:txBody>
          <a:bodyPr wrap="square" rtlCol="0">
            <a:spAutoFit/>
          </a:bodyPr>
          <a:lstStyle/>
          <a:p>
            <a:pPr algn="ctr"/>
            <a:r>
              <a:rPr lang="es-ES" sz="2000" b="1" dirty="0" smtClean="0">
                <a:solidFill>
                  <a:schemeClr val="bg1"/>
                </a:solidFill>
              </a:rPr>
              <a:t>INDIVISIÓN POST COMUNITARIA</a:t>
            </a:r>
            <a:endParaRPr lang="es-ES" sz="2000" b="1" dirty="0">
              <a:solidFill>
                <a:schemeClr val="bg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87042" name="1 Título"/>
          <p:cNvSpPr>
            <a:spLocks noGrp="1"/>
          </p:cNvSpPr>
          <p:nvPr>
            <p:ph type="title"/>
          </p:nvPr>
        </p:nvSpPr>
        <p:spPr>
          <a:xfrm>
            <a:off x="457200" y="274638"/>
            <a:ext cx="8229600" cy="1725602"/>
          </a:xfrm>
        </p:spPr>
        <p:txBody>
          <a:bodyPr/>
          <a:lstStyle/>
          <a:p>
            <a:r>
              <a:rPr lang="es-ES" sz="2500" i="1" u="sng" dirty="0" smtClean="0">
                <a:solidFill>
                  <a:srgbClr val="C49500"/>
                </a:solidFill>
              </a:rPr>
              <a:t>El derecho real de habitación del conviviente supérstite como situación jurídica registrable</a:t>
            </a:r>
          </a:p>
        </p:txBody>
      </p:sp>
      <p:sp>
        <p:nvSpPr>
          <p:cNvPr id="4" name="3 CuadroTexto"/>
          <p:cNvSpPr txBox="1"/>
          <p:nvPr/>
        </p:nvSpPr>
        <p:spPr>
          <a:xfrm>
            <a:off x="571500" y="2000240"/>
            <a:ext cx="7858125" cy="2785378"/>
          </a:xfrm>
          <a:prstGeom prst="rect">
            <a:avLst/>
          </a:prstGeom>
          <a:noFill/>
          <a:ln>
            <a:solidFill>
              <a:srgbClr val="F99A0F"/>
            </a:solidFill>
          </a:ln>
        </p:spPr>
        <p:txBody>
          <a:bodyPr wrap="square">
            <a:spAutoFit/>
          </a:bodyPr>
          <a:lstStyle/>
          <a:p>
            <a:pPr algn="ctr">
              <a:buFont typeface="Arial" charset="0"/>
              <a:buChar char="•"/>
              <a:defRPr/>
            </a:pPr>
            <a:r>
              <a:rPr lang="es-ES" sz="2500" i="1" dirty="0" smtClean="0">
                <a:solidFill>
                  <a:schemeClr val="bg1"/>
                </a:solidFill>
                <a:effectLst>
                  <a:outerShdw blurRad="38100" dist="38100" dir="2700000" algn="tl">
                    <a:srgbClr val="000000">
                      <a:alpha val="43137"/>
                    </a:srgbClr>
                  </a:outerShdw>
                </a:effectLst>
                <a:latin typeface="Georgia" pitchFamily="18" charset="0"/>
              </a:rPr>
              <a:t>Importante aspecto: NO nace de pleno derecho</a:t>
            </a:r>
          </a:p>
          <a:p>
            <a:pPr algn="ctr">
              <a:buFont typeface="Arial" charset="0"/>
              <a:buChar char="•"/>
              <a:defRPr/>
            </a:pPr>
            <a:endParaRPr lang="es-ES" sz="2500" i="1" dirty="0" smtClean="0">
              <a:solidFill>
                <a:schemeClr val="bg1"/>
              </a:solidFill>
              <a:effectLst>
                <a:outerShdw blurRad="38100" dist="38100" dir="2700000" algn="tl">
                  <a:srgbClr val="000000">
                    <a:alpha val="43137"/>
                  </a:srgbClr>
                </a:outerShdw>
              </a:effectLst>
              <a:latin typeface="Georgia" pitchFamily="18" charset="0"/>
            </a:endParaRPr>
          </a:p>
          <a:p>
            <a:pPr algn="ctr">
              <a:buFont typeface="Arial" charset="0"/>
              <a:buChar char="•"/>
              <a:defRPr/>
            </a:pPr>
            <a:r>
              <a:rPr lang="es-ES" sz="2500" i="1" dirty="0" smtClean="0">
                <a:solidFill>
                  <a:srgbClr val="C49500"/>
                </a:solidFill>
                <a:effectLst>
                  <a:outerShdw blurRad="38100" dist="38100" dir="2700000" algn="tl">
                    <a:srgbClr val="000000">
                      <a:alpha val="43137"/>
                    </a:srgbClr>
                  </a:outerShdw>
                </a:effectLst>
                <a:latin typeface="Georgia" pitchFamily="18" charset="0"/>
              </a:rPr>
              <a:t>Debates sobre la extensión temporal del derecho</a:t>
            </a:r>
          </a:p>
          <a:p>
            <a:pPr algn="ctr">
              <a:buFont typeface="Arial" charset="0"/>
              <a:buChar char="•"/>
              <a:defRPr/>
            </a:pPr>
            <a:endParaRPr lang="es-ES" sz="2500" i="1" dirty="0" smtClean="0">
              <a:solidFill>
                <a:srgbClr val="C49500"/>
              </a:solidFill>
              <a:effectLst>
                <a:outerShdw blurRad="38100" dist="38100" dir="2700000" algn="tl">
                  <a:srgbClr val="000000">
                    <a:alpha val="43137"/>
                  </a:srgbClr>
                </a:outerShdw>
              </a:effectLst>
              <a:latin typeface="Georgia" pitchFamily="18" charset="0"/>
            </a:endParaRPr>
          </a:p>
          <a:p>
            <a:pPr algn="ctr">
              <a:buFont typeface="Arial" charset="0"/>
              <a:buChar char="•"/>
              <a:defRPr/>
            </a:pPr>
            <a:r>
              <a:rPr lang="es-ES" sz="2500" i="1" dirty="0" smtClean="0">
                <a:solidFill>
                  <a:srgbClr val="C49500"/>
                </a:solidFill>
                <a:effectLst>
                  <a:outerShdw blurRad="38100" dist="38100" dir="2700000" algn="tl">
                    <a:srgbClr val="000000">
                      <a:alpha val="43137"/>
                    </a:srgbClr>
                  </a:outerShdw>
                </a:effectLst>
                <a:latin typeface="Georgia" pitchFamily="18" charset="0"/>
              </a:rPr>
              <a:t>Instrumentación judicial o notarial</a:t>
            </a:r>
          </a:p>
          <a:p>
            <a:pPr algn="ctr">
              <a:buFont typeface="Arial" charset="0"/>
              <a:buChar char="•"/>
              <a:defRPr/>
            </a:pPr>
            <a:endParaRPr lang="es-ES" sz="2500" i="1" dirty="0" smtClean="0">
              <a:solidFill>
                <a:srgbClr val="C49500"/>
              </a:solidFill>
              <a:effectLst>
                <a:outerShdw blurRad="38100" dist="38100" dir="2700000" algn="tl">
                  <a:srgbClr val="000000">
                    <a:alpha val="43137"/>
                  </a:srgbClr>
                </a:outerShdw>
              </a:effectLst>
              <a:latin typeface="Georgia" pitchFamily="18" charset="0"/>
            </a:endParaRPr>
          </a:p>
          <a:p>
            <a:pPr algn="ctr">
              <a:buFont typeface="Arial" charset="0"/>
              <a:buChar char="•"/>
              <a:defRPr/>
            </a:pPr>
            <a:r>
              <a:rPr lang="es-ES" sz="2500" i="1" dirty="0" smtClean="0">
                <a:solidFill>
                  <a:srgbClr val="C49500"/>
                </a:solidFill>
                <a:effectLst>
                  <a:outerShdw blurRad="38100" dist="38100" dir="2700000" algn="tl">
                    <a:srgbClr val="000000">
                      <a:alpha val="43137"/>
                    </a:srgbClr>
                  </a:outerShdw>
                </a:effectLst>
                <a:latin typeface="Georgia" pitchFamily="18" charset="0"/>
              </a:rPr>
              <a:t>Publicidad registral</a:t>
            </a:r>
            <a:endParaRPr lang="es-ES" sz="2500" i="1" dirty="0">
              <a:solidFill>
                <a:srgbClr val="C49500"/>
              </a:solidFill>
              <a:effectLst>
                <a:outerShdw blurRad="38100" dist="38100" dir="2700000" algn="tl">
                  <a:srgbClr val="000000">
                    <a:alpha val="43137"/>
                  </a:srgbClr>
                </a:outerShdw>
              </a:effectLst>
              <a:latin typeface="Georgia" pitchFamily="18" charset="0"/>
            </a:endParaRPr>
          </a:p>
        </p:txBody>
      </p:sp>
    </p:spTree>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87042" name="1 Título"/>
          <p:cNvSpPr>
            <a:spLocks noGrp="1"/>
          </p:cNvSpPr>
          <p:nvPr>
            <p:ph type="title"/>
          </p:nvPr>
        </p:nvSpPr>
        <p:spPr>
          <a:xfrm>
            <a:off x="457200" y="274638"/>
            <a:ext cx="8229600" cy="1725602"/>
          </a:xfrm>
        </p:spPr>
        <p:txBody>
          <a:bodyPr/>
          <a:lstStyle/>
          <a:p>
            <a:r>
              <a:rPr lang="es-ES" sz="2500" i="1" u="sng" dirty="0" smtClean="0">
                <a:solidFill>
                  <a:srgbClr val="C49500"/>
                </a:solidFill>
              </a:rPr>
              <a:t>EXTINCIÓN DEL DERECHO REAL DE HABITACIÓN DEL CONVIVIENTE SUPÉRSTITE</a:t>
            </a:r>
          </a:p>
        </p:txBody>
      </p:sp>
      <p:sp>
        <p:nvSpPr>
          <p:cNvPr id="4" name="3 CuadroTexto"/>
          <p:cNvSpPr txBox="1"/>
          <p:nvPr/>
        </p:nvSpPr>
        <p:spPr>
          <a:xfrm>
            <a:off x="500034" y="2285992"/>
            <a:ext cx="7858125" cy="3939540"/>
          </a:xfrm>
          <a:prstGeom prst="rect">
            <a:avLst/>
          </a:prstGeom>
          <a:noFill/>
          <a:ln>
            <a:solidFill>
              <a:srgbClr val="F99A0F"/>
            </a:solidFill>
          </a:ln>
        </p:spPr>
        <p:txBody>
          <a:bodyPr wrap="square">
            <a:spAutoFit/>
          </a:bodyPr>
          <a:lstStyle/>
          <a:p>
            <a:pPr algn="ctr">
              <a:buFont typeface="Arial" charset="0"/>
              <a:buChar char="•"/>
              <a:defRPr/>
            </a:pPr>
            <a:r>
              <a:rPr lang="es-ES" sz="2500" i="1" dirty="0" smtClean="0">
                <a:solidFill>
                  <a:schemeClr val="bg1"/>
                </a:solidFill>
                <a:effectLst>
                  <a:outerShdw blurRad="38100" dist="38100" dir="2700000" algn="tl">
                    <a:srgbClr val="000000">
                      <a:alpha val="43137"/>
                    </a:srgbClr>
                  </a:outerShdw>
                </a:effectLst>
                <a:latin typeface="Georgia" pitchFamily="18" charset="0"/>
              </a:rPr>
              <a:t>Fallecimiento del conviviente supérstite</a:t>
            </a:r>
          </a:p>
          <a:p>
            <a:pPr algn="ctr">
              <a:buFont typeface="Arial" charset="0"/>
              <a:buChar char="•"/>
              <a:defRPr/>
            </a:pPr>
            <a:r>
              <a:rPr lang="es-ES" sz="2500" i="1" dirty="0" smtClean="0">
                <a:solidFill>
                  <a:schemeClr val="bg1"/>
                </a:solidFill>
                <a:effectLst>
                  <a:outerShdw blurRad="38100" dist="38100" dir="2700000" algn="tl">
                    <a:srgbClr val="000000">
                      <a:alpha val="43137"/>
                    </a:srgbClr>
                  </a:outerShdw>
                </a:effectLst>
                <a:latin typeface="Georgia" pitchFamily="18" charset="0"/>
              </a:rPr>
              <a:t>Vencimiento del plazo</a:t>
            </a:r>
          </a:p>
          <a:p>
            <a:pPr algn="ctr">
              <a:buFont typeface="Arial" charset="0"/>
              <a:buChar char="•"/>
              <a:defRPr/>
            </a:pPr>
            <a:r>
              <a:rPr lang="es-ES" sz="2500" i="1" dirty="0" smtClean="0">
                <a:solidFill>
                  <a:schemeClr val="bg1"/>
                </a:solidFill>
                <a:effectLst>
                  <a:outerShdw blurRad="38100" dist="38100" dir="2700000" algn="tl">
                    <a:srgbClr val="000000">
                      <a:alpha val="43137"/>
                    </a:srgbClr>
                  </a:outerShdw>
                </a:effectLst>
                <a:latin typeface="Georgia" pitchFamily="18" charset="0"/>
              </a:rPr>
              <a:t>Uso abusivo o alteración de sustancia</a:t>
            </a:r>
          </a:p>
          <a:p>
            <a:pPr algn="ctr">
              <a:buFont typeface="Arial" charset="0"/>
              <a:buChar char="•"/>
              <a:defRPr/>
            </a:pPr>
            <a:r>
              <a:rPr lang="es-ES" sz="2500" i="1" dirty="0" smtClean="0">
                <a:solidFill>
                  <a:schemeClr val="bg1"/>
                </a:solidFill>
                <a:effectLst>
                  <a:outerShdw blurRad="38100" dist="38100" dir="2700000" algn="tl">
                    <a:srgbClr val="000000">
                      <a:alpha val="43137"/>
                    </a:srgbClr>
                  </a:outerShdw>
                </a:effectLst>
                <a:latin typeface="Georgia" pitchFamily="18" charset="0"/>
              </a:rPr>
              <a:t>Consolidación</a:t>
            </a:r>
          </a:p>
          <a:p>
            <a:pPr algn="ctr">
              <a:buFont typeface="Arial" charset="0"/>
              <a:buChar char="•"/>
              <a:defRPr/>
            </a:pPr>
            <a:r>
              <a:rPr lang="es-ES" sz="2500" i="1" dirty="0" smtClean="0">
                <a:solidFill>
                  <a:schemeClr val="bg1"/>
                </a:solidFill>
                <a:effectLst>
                  <a:outerShdw blurRad="38100" dist="38100" dir="2700000" algn="tl">
                    <a:srgbClr val="000000">
                      <a:alpha val="43137"/>
                    </a:srgbClr>
                  </a:outerShdw>
                </a:effectLst>
                <a:latin typeface="Georgia" pitchFamily="18" charset="0"/>
              </a:rPr>
              <a:t>Renuncia</a:t>
            </a:r>
          </a:p>
          <a:p>
            <a:pPr algn="ctr">
              <a:buFont typeface="Arial" charset="0"/>
              <a:buChar char="•"/>
              <a:defRPr/>
            </a:pPr>
            <a:r>
              <a:rPr lang="es-ES" sz="2500" i="1" dirty="0" smtClean="0">
                <a:solidFill>
                  <a:schemeClr val="bg1"/>
                </a:solidFill>
                <a:effectLst>
                  <a:outerShdw blurRad="38100" dist="38100" dir="2700000" algn="tl">
                    <a:srgbClr val="000000">
                      <a:alpha val="43137"/>
                    </a:srgbClr>
                  </a:outerShdw>
                </a:effectLst>
                <a:latin typeface="Georgia" pitchFamily="18" charset="0"/>
              </a:rPr>
              <a:t>Destrucción total de la cosa</a:t>
            </a:r>
          </a:p>
          <a:p>
            <a:pPr algn="ctr">
              <a:buFont typeface="Arial" charset="0"/>
              <a:buChar char="•"/>
              <a:defRPr/>
            </a:pPr>
            <a:r>
              <a:rPr lang="es-ES" sz="2500" i="1" dirty="0" smtClean="0">
                <a:solidFill>
                  <a:schemeClr val="bg1"/>
                </a:solidFill>
                <a:effectLst>
                  <a:outerShdw blurRad="38100" dist="38100" dir="2700000" algn="tl">
                    <a:srgbClr val="000000">
                      <a:alpha val="43137"/>
                    </a:srgbClr>
                  </a:outerShdw>
                </a:effectLst>
                <a:latin typeface="Georgia" pitchFamily="18" charset="0"/>
              </a:rPr>
              <a:t>Inicio de nueva unión </a:t>
            </a:r>
            <a:r>
              <a:rPr lang="es-ES" sz="2500" i="1" dirty="0" err="1" smtClean="0">
                <a:solidFill>
                  <a:schemeClr val="bg1"/>
                </a:solidFill>
                <a:effectLst>
                  <a:outerShdw blurRad="38100" dist="38100" dir="2700000" algn="tl">
                    <a:srgbClr val="000000">
                      <a:alpha val="43137"/>
                    </a:srgbClr>
                  </a:outerShdw>
                </a:effectLst>
                <a:latin typeface="Georgia" pitchFamily="18" charset="0"/>
              </a:rPr>
              <a:t>convivencial</a:t>
            </a:r>
            <a:endParaRPr lang="es-ES" sz="2500" i="1" dirty="0" smtClean="0">
              <a:solidFill>
                <a:schemeClr val="bg1"/>
              </a:solidFill>
              <a:effectLst>
                <a:outerShdw blurRad="38100" dist="38100" dir="2700000" algn="tl">
                  <a:srgbClr val="000000">
                    <a:alpha val="43137"/>
                  </a:srgbClr>
                </a:outerShdw>
              </a:effectLst>
              <a:latin typeface="Georgia" pitchFamily="18" charset="0"/>
            </a:endParaRPr>
          </a:p>
          <a:p>
            <a:pPr algn="ctr">
              <a:buFont typeface="Arial" charset="0"/>
              <a:buChar char="•"/>
              <a:defRPr/>
            </a:pPr>
            <a:r>
              <a:rPr lang="es-ES" sz="2500" i="1" dirty="0" smtClean="0">
                <a:solidFill>
                  <a:schemeClr val="bg1"/>
                </a:solidFill>
                <a:effectLst>
                  <a:outerShdw blurRad="38100" dist="38100" dir="2700000" algn="tl">
                    <a:srgbClr val="000000">
                      <a:alpha val="43137"/>
                    </a:srgbClr>
                  </a:outerShdw>
                </a:effectLst>
                <a:latin typeface="Georgia" pitchFamily="18" charset="0"/>
              </a:rPr>
              <a:t>Celebración de matrimonio</a:t>
            </a:r>
          </a:p>
          <a:p>
            <a:pPr algn="ctr">
              <a:buFont typeface="Arial" charset="0"/>
              <a:buChar char="•"/>
              <a:defRPr/>
            </a:pPr>
            <a:r>
              <a:rPr lang="es-ES" sz="2500" i="1" dirty="0" smtClean="0">
                <a:solidFill>
                  <a:schemeClr val="bg1"/>
                </a:solidFill>
                <a:effectLst>
                  <a:outerShdw blurRad="38100" dist="38100" dir="2700000" algn="tl">
                    <a:srgbClr val="000000">
                      <a:alpha val="43137"/>
                    </a:srgbClr>
                  </a:outerShdw>
                </a:effectLst>
                <a:latin typeface="Georgia" pitchFamily="18" charset="0"/>
              </a:rPr>
              <a:t>Adquisición sobreviniente de vivienda propia o de medios suficientes para adquirirla</a:t>
            </a:r>
            <a:endParaRPr lang="es-ES" sz="2500" i="1" dirty="0" smtClean="0">
              <a:solidFill>
                <a:srgbClr val="C49500"/>
              </a:solidFill>
              <a:effectLst>
                <a:outerShdw blurRad="38100" dist="38100" dir="2700000" algn="tl">
                  <a:srgbClr val="000000">
                    <a:alpha val="43137"/>
                  </a:srgbClr>
                </a:outerShdw>
              </a:effectLst>
              <a:latin typeface="Georgia" pitchFamily="18" charset="0"/>
            </a:endParaRPr>
          </a:p>
        </p:txBody>
      </p:sp>
    </p:spTree>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87042" name="1 Título"/>
          <p:cNvSpPr>
            <a:spLocks noGrp="1"/>
          </p:cNvSpPr>
          <p:nvPr>
            <p:ph type="title"/>
          </p:nvPr>
        </p:nvSpPr>
        <p:spPr>
          <a:xfrm>
            <a:off x="457200" y="274638"/>
            <a:ext cx="8229600" cy="1725602"/>
          </a:xfrm>
        </p:spPr>
        <p:txBody>
          <a:bodyPr/>
          <a:lstStyle/>
          <a:p>
            <a:r>
              <a:rPr lang="es-ES" sz="2500" i="1" u="sng" dirty="0" smtClean="0">
                <a:solidFill>
                  <a:srgbClr val="C49500"/>
                </a:solidFill>
              </a:rPr>
              <a:t>IMPORTANTES ASPECTOS COMUNES A AMBAS HABITACIONES LEGALES</a:t>
            </a:r>
          </a:p>
        </p:txBody>
      </p:sp>
      <p:sp>
        <p:nvSpPr>
          <p:cNvPr id="4" name="3 CuadroTexto"/>
          <p:cNvSpPr txBox="1"/>
          <p:nvPr/>
        </p:nvSpPr>
        <p:spPr>
          <a:xfrm>
            <a:off x="500034" y="2285992"/>
            <a:ext cx="7858125" cy="477054"/>
          </a:xfrm>
          <a:prstGeom prst="rect">
            <a:avLst/>
          </a:prstGeom>
          <a:noFill/>
          <a:ln>
            <a:solidFill>
              <a:srgbClr val="F99A0F"/>
            </a:solidFill>
          </a:ln>
        </p:spPr>
        <p:txBody>
          <a:bodyPr wrap="square">
            <a:spAutoFit/>
          </a:bodyPr>
          <a:lstStyle/>
          <a:p>
            <a:pPr algn="ctr">
              <a:buFont typeface="Arial" charset="0"/>
              <a:buChar char="•"/>
              <a:defRPr/>
            </a:pPr>
            <a:r>
              <a:rPr lang="es-ES" sz="2500" i="1" dirty="0" err="1" smtClean="0">
                <a:solidFill>
                  <a:schemeClr val="bg1"/>
                </a:solidFill>
                <a:effectLst>
                  <a:outerShdw blurRad="38100" dist="38100" dir="2700000" algn="tl">
                    <a:srgbClr val="000000">
                      <a:alpha val="43137"/>
                    </a:srgbClr>
                  </a:outerShdw>
                </a:effectLst>
                <a:latin typeface="Georgia" pitchFamily="18" charset="0"/>
              </a:rPr>
              <a:t>Inembargabilidad</a:t>
            </a:r>
            <a:r>
              <a:rPr lang="es-ES" sz="2500" i="1" dirty="0" smtClean="0">
                <a:solidFill>
                  <a:schemeClr val="bg1"/>
                </a:solidFill>
                <a:effectLst>
                  <a:outerShdw blurRad="38100" dist="38100" dir="2700000" algn="tl">
                    <a:srgbClr val="000000">
                      <a:alpha val="43137"/>
                    </a:srgbClr>
                  </a:outerShdw>
                </a:effectLst>
                <a:latin typeface="Georgia" pitchFamily="18" charset="0"/>
              </a:rPr>
              <a:t> del derecho real de habitación</a:t>
            </a:r>
            <a:endParaRPr lang="es-ES" sz="2500" i="1" dirty="0" smtClean="0">
              <a:solidFill>
                <a:srgbClr val="C49500"/>
              </a:solidFill>
              <a:effectLst>
                <a:outerShdw blurRad="38100" dist="38100" dir="2700000" algn="tl">
                  <a:srgbClr val="000000">
                    <a:alpha val="43137"/>
                  </a:srgbClr>
                </a:outerShdw>
              </a:effectLst>
              <a:latin typeface="Georgia" pitchFamily="18" charset="0"/>
            </a:endParaRPr>
          </a:p>
        </p:txBody>
      </p:sp>
      <p:sp>
        <p:nvSpPr>
          <p:cNvPr id="5" name="4 CuadroTexto"/>
          <p:cNvSpPr txBox="1"/>
          <p:nvPr/>
        </p:nvSpPr>
        <p:spPr>
          <a:xfrm>
            <a:off x="500034" y="3286124"/>
            <a:ext cx="7858125" cy="861774"/>
          </a:xfrm>
          <a:prstGeom prst="rect">
            <a:avLst/>
          </a:prstGeom>
          <a:noFill/>
          <a:ln>
            <a:solidFill>
              <a:srgbClr val="F99A0F"/>
            </a:solidFill>
          </a:ln>
        </p:spPr>
        <p:txBody>
          <a:bodyPr wrap="square">
            <a:spAutoFit/>
          </a:bodyPr>
          <a:lstStyle/>
          <a:p>
            <a:pPr algn="ctr">
              <a:buFont typeface="Arial" charset="0"/>
              <a:buChar char="•"/>
              <a:defRPr/>
            </a:pPr>
            <a:r>
              <a:rPr lang="es-ES" sz="2500" i="1" dirty="0" smtClean="0">
                <a:solidFill>
                  <a:schemeClr val="bg1"/>
                </a:solidFill>
                <a:effectLst>
                  <a:outerShdw blurRad="38100" dist="38100" dir="2700000" algn="tl">
                    <a:srgbClr val="000000">
                      <a:alpha val="43137"/>
                    </a:srgbClr>
                  </a:outerShdw>
                </a:effectLst>
                <a:latin typeface="Georgia" pitchFamily="18" charset="0"/>
              </a:rPr>
              <a:t>La aplicación de esta figura frente al derecho transitorio</a:t>
            </a:r>
            <a:endParaRPr lang="es-ES" sz="2500" i="1" dirty="0" smtClean="0">
              <a:solidFill>
                <a:srgbClr val="C49500"/>
              </a:solidFill>
              <a:effectLst>
                <a:outerShdw blurRad="38100" dist="38100" dir="2700000" algn="tl">
                  <a:srgbClr val="000000">
                    <a:alpha val="43137"/>
                  </a:srgbClr>
                </a:outerShdw>
              </a:effectLst>
              <a:latin typeface="Georgia" pitchFamily="18" charset="0"/>
            </a:endParaRPr>
          </a:p>
        </p:txBody>
      </p:sp>
      <p:sp>
        <p:nvSpPr>
          <p:cNvPr id="6" name="5 CuadroTexto"/>
          <p:cNvSpPr txBox="1"/>
          <p:nvPr/>
        </p:nvSpPr>
        <p:spPr>
          <a:xfrm>
            <a:off x="500034" y="4572008"/>
            <a:ext cx="7858125" cy="1246495"/>
          </a:xfrm>
          <a:prstGeom prst="rect">
            <a:avLst/>
          </a:prstGeom>
          <a:noFill/>
          <a:ln>
            <a:solidFill>
              <a:srgbClr val="F99A0F"/>
            </a:solidFill>
          </a:ln>
        </p:spPr>
        <p:txBody>
          <a:bodyPr wrap="square">
            <a:spAutoFit/>
          </a:bodyPr>
          <a:lstStyle/>
          <a:p>
            <a:pPr algn="ctr">
              <a:buFont typeface="Arial" charset="0"/>
              <a:buChar char="•"/>
              <a:defRPr/>
            </a:pPr>
            <a:r>
              <a:rPr lang="es-ES" sz="2500" i="1" dirty="0" smtClean="0">
                <a:solidFill>
                  <a:schemeClr val="bg1"/>
                </a:solidFill>
                <a:effectLst>
                  <a:outerShdw blurRad="38100" dist="38100" dir="2700000" algn="tl">
                    <a:srgbClr val="000000">
                      <a:alpha val="43137"/>
                    </a:srgbClr>
                  </a:outerShdw>
                </a:effectLst>
                <a:latin typeface="Georgia" pitchFamily="18" charset="0"/>
              </a:rPr>
              <a:t>La posibilidad de constitución de otros derechos reales de disfrute a favor del cónyuge o conviviente supérstites</a:t>
            </a:r>
            <a:endParaRPr lang="es-ES" sz="2500" i="1" dirty="0" smtClean="0">
              <a:solidFill>
                <a:srgbClr val="C49500"/>
              </a:solidFill>
              <a:effectLst>
                <a:outerShdw blurRad="38100" dist="38100" dir="2700000" algn="tl">
                  <a:srgbClr val="000000">
                    <a:alpha val="43137"/>
                  </a:srgbClr>
                </a:outerShdw>
              </a:effectLst>
              <a:latin typeface="Georgia" pitchFamily="18" charset="0"/>
            </a:endParaRPr>
          </a:p>
        </p:txBody>
      </p:sp>
    </p:spTree>
  </p:cSld>
  <p:clrMapOvr>
    <a:overrideClrMapping bg1="lt1" tx1="dk1" bg2="lt2" tx2="dk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357290" y="214290"/>
            <a:ext cx="6615130" cy="633412"/>
          </a:xfrm>
        </p:spPr>
        <p:txBody>
          <a:bodyPr/>
          <a:lstStyle/>
          <a:p>
            <a:pPr eaLnBrk="1" hangingPunct="1">
              <a:defRPr/>
            </a:pPr>
            <a:r>
              <a:rPr lang="es-AR" sz="2800" u="sng" dirty="0" smtClean="0">
                <a:solidFill>
                  <a:srgbClr val="FFAF39"/>
                </a:solidFill>
                <a:effectLst>
                  <a:outerShdw blurRad="38100" dist="38100" dir="2700000" algn="tl">
                    <a:srgbClr val="C0C0C0"/>
                  </a:outerShdw>
                </a:effectLst>
                <a:latin typeface="Garamond" pitchFamily="18" charset="0"/>
              </a:rPr>
              <a:t>INDIVISIONES FORZOSAS EN LA INDIVISIÓN POST COMUNITARIA</a:t>
            </a:r>
            <a:endParaRPr lang="es-ES" sz="2800" u="sng" dirty="0" smtClean="0">
              <a:solidFill>
                <a:srgbClr val="FFAF39"/>
              </a:solidFill>
              <a:effectLst>
                <a:outerShdw blurRad="38100" dist="38100" dir="2700000" algn="tl">
                  <a:srgbClr val="C0C0C0"/>
                </a:outerShdw>
              </a:effectLst>
              <a:latin typeface="Garamond" pitchFamily="18" charset="0"/>
            </a:endParaRPr>
          </a:p>
        </p:txBody>
      </p:sp>
      <p:sp>
        <p:nvSpPr>
          <p:cNvPr id="8" name="14 CuadroTexto"/>
          <p:cNvSpPr txBox="1">
            <a:spLocks noChangeArrowheads="1"/>
          </p:cNvSpPr>
          <p:nvPr/>
        </p:nvSpPr>
        <p:spPr bwMode="auto">
          <a:xfrm>
            <a:off x="214282" y="2500306"/>
            <a:ext cx="8643998" cy="3554819"/>
          </a:xfrm>
          <a:prstGeom prst="rect">
            <a:avLst/>
          </a:prstGeom>
          <a:noFill/>
          <a:ln w="9525">
            <a:noFill/>
            <a:miter lim="800000"/>
            <a:headEnd/>
            <a:tailEnd/>
          </a:ln>
        </p:spPr>
        <p:txBody>
          <a:bodyPr wrap="square">
            <a:spAutoFit/>
          </a:bodyPr>
          <a:lstStyle/>
          <a:p>
            <a:pPr algn="ctr">
              <a:buFont typeface="Arial" charset="0"/>
              <a:buChar char="•"/>
            </a:pPr>
            <a:r>
              <a:rPr lang="es-ES" sz="2500" b="1" dirty="0" smtClean="0">
                <a:solidFill>
                  <a:srgbClr val="CC6600"/>
                </a:solidFill>
              </a:rPr>
              <a:t>SUPUESTO DE COMUNIDAD DE BIENES DISUELTA POR MUERTE</a:t>
            </a:r>
          </a:p>
          <a:p>
            <a:pPr algn="ctr">
              <a:buFont typeface="Arial" charset="0"/>
              <a:buChar char="•"/>
            </a:pPr>
            <a:endParaRPr lang="es-ES" sz="2500" b="1" dirty="0" smtClean="0">
              <a:solidFill>
                <a:srgbClr val="CC6600"/>
              </a:solidFill>
            </a:endParaRPr>
          </a:p>
          <a:p>
            <a:pPr algn="ctr"/>
            <a:endParaRPr lang="es-ES" sz="2500" b="1" i="1" dirty="0" smtClean="0">
              <a:solidFill>
                <a:srgbClr val="CC6600"/>
              </a:solidFill>
            </a:endParaRPr>
          </a:p>
          <a:p>
            <a:pPr algn="ctr"/>
            <a:endParaRPr lang="es-ES" sz="2500" b="1" i="1" dirty="0" smtClean="0">
              <a:solidFill>
                <a:srgbClr val="CC6600"/>
              </a:solidFill>
            </a:endParaRPr>
          </a:p>
          <a:p>
            <a:pPr algn="ctr"/>
            <a:endParaRPr lang="es-ES" sz="2500" b="1" i="1" dirty="0" smtClean="0">
              <a:solidFill>
                <a:srgbClr val="CC6600"/>
              </a:solidFill>
            </a:endParaRPr>
          </a:p>
          <a:p>
            <a:pPr algn="ctr">
              <a:buFont typeface="Arial" charset="0"/>
              <a:buChar char="•"/>
            </a:pPr>
            <a:r>
              <a:rPr lang="es-ES" sz="2500" b="1" dirty="0" smtClean="0">
                <a:solidFill>
                  <a:srgbClr val="CC6600"/>
                </a:solidFill>
              </a:rPr>
              <a:t>SUPUESTO DE COMUNIDAD DE BIENES DISUELTA POR OTRA CAUSA</a:t>
            </a:r>
          </a:p>
          <a:p>
            <a:pPr algn="ctr"/>
            <a:endParaRPr lang="es-AR" sz="2500" b="1" dirty="0" smtClean="0">
              <a:solidFill>
                <a:srgbClr val="CC6600"/>
              </a:solidFill>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87042" name="1 Título"/>
          <p:cNvSpPr>
            <a:spLocks noGrp="1"/>
          </p:cNvSpPr>
          <p:nvPr>
            <p:ph type="title"/>
          </p:nvPr>
        </p:nvSpPr>
        <p:spPr>
          <a:xfrm>
            <a:off x="457200" y="274638"/>
            <a:ext cx="8229600" cy="1725602"/>
          </a:xfrm>
        </p:spPr>
        <p:txBody>
          <a:bodyPr/>
          <a:lstStyle/>
          <a:p>
            <a:r>
              <a:rPr lang="es-ES" sz="2500" i="1" u="sng" dirty="0" smtClean="0">
                <a:solidFill>
                  <a:srgbClr val="C49500"/>
                </a:solidFill>
              </a:rPr>
              <a:t>ADMINISTRACIÓN DE LAS COMUNIDADES DE BIENES:</a:t>
            </a:r>
            <a:br>
              <a:rPr lang="es-ES" sz="2500" i="1" u="sng" dirty="0" smtClean="0">
                <a:solidFill>
                  <a:srgbClr val="C49500"/>
                </a:solidFill>
              </a:rPr>
            </a:br>
            <a:r>
              <a:rPr lang="es-ES" sz="2500" i="1" u="sng" dirty="0" smtClean="0">
                <a:solidFill>
                  <a:srgbClr val="C49500"/>
                </a:solidFill>
              </a:rPr>
              <a:t>Administración de la cosa en condominio</a:t>
            </a:r>
          </a:p>
        </p:txBody>
      </p:sp>
      <p:sp>
        <p:nvSpPr>
          <p:cNvPr id="4" name="3 CuadroTexto"/>
          <p:cNvSpPr txBox="1"/>
          <p:nvPr/>
        </p:nvSpPr>
        <p:spPr>
          <a:xfrm>
            <a:off x="500034" y="2285992"/>
            <a:ext cx="7858125" cy="1169551"/>
          </a:xfrm>
          <a:prstGeom prst="rect">
            <a:avLst/>
          </a:prstGeom>
          <a:noFill/>
          <a:ln>
            <a:solidFill>
              <a:srgbClr val="F99A0F"/>
            </a:solidFill>
          </a:ln>
        </p:spPr>
        <p:txBody>
          <a:bodyPr wrap="square">
            <a:spAutoFit/>
          </a:bodyPr>
          <a:lstStyle/>
          <a:p>
            <a:pPr algn="ctr">
              <a:buFont typeface="Arial" charset="0"/>
              <a:buChar char="•"/>
              <a:defRPr/>
            </a:pPr>
            <a:r>
              <a:rPr lang="es-ES" sz="3500" i="1" dirty="0" smtClean="0">
                <a:solidFill>
                  <a:schemeClr val="bg1"/>
                </a:solidFill>
                <a:effectLst>
                  <a:outerShdw blurRad="38100" dist="38100" dir="2700000" algn="tl">
                    <a:srgbClr val="000000">
                      <a:alpha val="43137"/>
                    </a:srgbClr>
                  </a:outerShdw>
                </a:effectLst>
                <a:latin typeface="Georgia" pitchFamily="18" charset="0"/>
              </a:rPr>
              <a:t>La asamblea de condóminos: quórum y mayoría</a:t>
            </a:r>
            <a:endParaRPr lang="es-ES" sz="3500" i="1" dirty="0" smtClean="0">
              <a:solidFill>
                <a:srgbClr val="C49500"/>
              </a:solidFill>
              <a:effectLst>
                <a:outerShdw blurRad="38100" dist="38100" dir="2700000" algn="tl">
                  <a:srgbClr val="000000">
                    <a:alpha val="43137"/>
                  </a:srgbClr>
                </a:outerShdw>
              </a:effectLst>
              <a:latin typeface="Georgia" pitchFamily="18" charset="0"/>
            </a:endParaRPr>
          </a:p>
        </p:txBody>
      </p:sp>
      <p:sp>
        <p:nvSpPr>
          <p:cNvPr id="5" name="4 CuadroTexto"/>
          <p:cNvSpPr txBox="1"/>
          <p:nvPr/>
        </p:nvSpPr>
        <p:spPr>
          <a:xfrm>
            <a:off x="500034" y="4357694"/>
            <a:ext cx="7858125" cy="630942"/>
          </a:xfrm>
          <a:prstGeom prst="rect">
            <a:avLst/>
          </a:prstGeom>
          <a:noFill/>
          <a:ln>
            <a:solidFill>
              <a:srgbClr val="F99A0F"/>
            </a:solidFill>
          </a:ln>
        </p:spPr>
        <p:txBody>
          <a:bodyPr wrap="square">
            <a:spAutoFit/>
          </a:bodyPr>
          <a:lstStyle/>
          <a:p>
            <a:pPr algn="ctr">
              <a:buFont typeface="Arial" charset="0"/>
              <a:buChar char="•"/>
              <a:defRPr/>
            </a:pPr>
            <a:r>
              <a:rPr lang="es-ES" sz="3500" i="1" dirty="0" smtClean="0">
                <a:solidFill>
                  <a:schemeClr val="bg1"/>
                </a:solidFill>
                <a:effectLst>
                  <a:outerShdw blurRad="38100" dist="38100" dir="2700000" algn="tl">
                    <a:srgbClr val="000000">
                      <a:alpha val="43137"/>
                    </a:srgbClr>
                  </a:outerShdw>
                </a:effectLst>
                <a:latin typeface="Georgia" pitchFamily="18" charset="0"/>
              </a:rPr>
              <a:t>Caso de empate</a:t>
            </a:r>
            <a:endParaRPr lang="es-ES" sz="3500" i="1" dirty="0" smtClean="0">
              <a:solidFill>
                <a:srgbClr val="C49500"/>
              </a:solidFill>
              <a:effectLst>
                <a:outerShdw blurRad="38100" dist="38100" dir="2700000" algn="tl">
                  <a:srgbClr val="000000">
                    <a:alpha val="43137"/>
                  </a:srgbClr>
                </a:outerShdw>
              </a:effectLst>
              <a:latin typeface="Georgia" pitchFamily="18" charset="0"/>
            </a:endParaRPr>
          </a:p>
        </p:txBody>
      </p:sp>
    </p:spTree>
  </p:cSld>
  <p:clrMapOvr>
    <a:overrideClrMapping bg1="lt1" tx1="dk1" bg2="lt2" tx2="dk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87042" name="1 Título"/>
          <p:cNvSpPr>
            <a:spLocks noGrp="1"/>
          </p:cNvSpPr>
          <p:nvPr>
            <p:ph type="title"/>
          </p:nvPr>
        </p:nvSpPr>
        <p:spPr>
          <a:xfrm>
            <a:off x="457200" y="274638"/>
            <a:ext cx="8229600" cy="1725602"/>
          </a:xfrm>
        </p:spPr>
        <p:txBody>
          <a:bodyPr/>
          <a:lstStyle/>
          <a:p>
            <a:r>
              <a:rPr lang="es-ES" sz="2500" i="1" u="sng" dirty="0" smtClean="0">
                <a:solidFill>
                  <a:srgbClr val="C49500"/>
                </a:solidFill>
              </a:rPr>
              <a:t>ADMINISTRACIÓN DE LAS COMUNIDADES DE BIENES:</a:t>
            </a:r>
            <a:br>
              <a:rPr lang="es-ES" sz="2500" i="1" u="sng" dirty="0" smtClean="0">
                <a:solidFill>
                  <a:srgbClr val="C49500"/>
                </a:solidFill>
              </a:rPr>
            </a:br>
            <a:r>
              <a:rPr lang="es-ES" sz="2500" i="1" u="sng" dirty="0" smtClean="0">
                <a:solidFill>
                  <a:srgbClr val="C49500"/>
                </a:solidFill>
              </a:rPr>
              <a:t>Administración en la comunidad hereditaria</a:t>
            </a:r>
          </a:p>
        </p:txBody>
      </p:sp>
      <p:sp>
        <p:nvSpPr>
          <p:cNvPr id="4" name="3 CuadroTexto"/>
          <p:cNvSpPr txBox="1"/>
          <p:nvPr/>
        </p:nvSpPr>
        <p:spPr>
          <a:xfrm>
            <a:off x="500034" y="2285992"/>
            <a:ext cx="7858125" cy="630942"/>
          </a:xfrm>
          <a:prstGeom prst="rect">
            <a:avLst/>
          </a:prstGeom>
          <a:noFill/>
          <a:ln>
            <a:solidFill>
              <a:srgbClr val="F99A0F"/>
            </a:solidFill>
          </a:ln>
        </p:spPr>
        <p:txBody>
          <a:bodyPr wrap="square">
            <a:spAutoFit/>
          </a:bodyPr>
          <a:lstStyle/>
          <a:p>
            <a:pPr algn="ctr">
              <a:buFont typeface="Arial" charset="0"/>
              <a:buChar char="•"/>
              <a:defRPr/>
            </a:pPr>
            <a:r>
              <a:rPr lang="es-ES" sz="3500" i="1" dirty="0" smtClean="0">
                <a:solidFill>
                  <a:schemeClr val="bg1"/>
                </a:solidFill>
                <a:effectLst>
                  <a:outerShdw blurRad="38100" dist="38100" dir="2700000" algn="tl">
                    <a:srgbClr val="000000">
                      <a:alpha val="43137"/>
                    </a:srgbClr>
                  </a:outerShdw>
                </a:effectLst>
                <a:latin typeface="Georgia" pitchFamily="18" charset="0"/>
              </a:rPr>
              <a:t>Administración judicial</a:t>
            </a:r>
            <a:endParaRPr lang="es-ES" sz="3500" i="1" dirty="0" smtClean="0">
              <a:solidFill>
                <a:srgbClr val="C49500"/>
              </a:solidFill>
              <a:effectLst>
                <a:outerShdw blurRad="38100" dist="38100" dir="2700000" algn="tl">
                  <a:srgbClr val="000000">
                    <a:alpha val="43137"/>
                  </a:srgbClr>
                </a:outerShdw>
              </a:effectLst>
              <a:latin typeface="Georgia" pitchFamily="18" charset="0"/>
            </a:endParaRPr>
          </a:p>
        </p:txBody>
      </p:sp>
      <p:sp>
        <p:nvSpPr>
          <p:cNvPr id="5" name="4 CuadroTexto"/>
          <p:cNvSpPr txBox="1"/>
          <p:nvPr/>
        </p:nvSpPr>
        <p:spPr>
          <a:xfrm>
            <a:off x="500034" y="4357694"/>
            <a:ext cx="7858125" cy="630942"/>
          </a:xfrm>
          <a:prstGeom prst="rect">
            <a:avLst/>
          </a:prstGeom>
          <a:noFill/>
          <a:ln>
            <a:solidFill>
              <a:srgbClr val="F99A0F"/>
            </a:solidFill>
          </a:ln>
        </p:spPr>
        <p:txBody>
          <a:bodyPr wrap="square">
            <a:spAutoFit/>
          </a:bodyPr>
          <a:lstStyle/>
          <a:p>
            <a:pPr algn="ctr">
              <a:buFont typeface="Arial" charset="0"/>
              <a:buChar char="•"/>
              <a:defRPr/>
            </a:pPr>
            <a:r>
              <a:rPr lang="es-ES" sz="3500" i="1" dirty="0" smtClean="0">
                <a:solidFill>
                  <a:schemeClr val="bg1"/>
                </a:solidFill>
                <a:effectLst>
                  <a:outerShdw blurRad="38100" dist="38100" dir="2700000" algn="tl">
                    <a:srgbClr val="000000">
                      <a:alpha val="43137"/>
                    </a:srgbClr>
                  </a:outerShdw>
                </a:effectLst>
                <a:latin typeface="Georgia" pitchFamily="18" charset="0"/>
              </a:rPr>
              <a:t>Administración extrajudicial</a:t>
            </a:r>
            <a:endParaRPr lang="es-ES" sz="3500" i="1" dirty="0" smtClean="0">
              <a:solidFill>
                <a:srgbClr val="C49500"/>
              </a:solidFill>
              <a:effectLst>
                <a:outerShdw blurRad="38100" dist="38100" dir="2700000" algn="tl">
                  <a:srgbClr val="000000">
                    <a:alpha val="43137"/>
                  </a:srgbClr>
                </a:outerShdw>
              </a:effectLst>
              <a:latin typeface="Georgia" pitchFamily="18" charset="0"/>
            </a:endParaRPr>
          </a:p>
        </p:txBody>
      </p:sp>
    </p:spTree>
  </p:cSld>
  <p:clrMapOvr>
    <a:overrideClrMapping bg1="lt1" tx1="dk1" bg2="lt2" tx2="dk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87042" name="1 Título"/>
          <p:cNvSpPr>
            <a:spLocks noGrp="1"/>
          </p:cNvSpPr>
          <p:nvPr>
            <p:ph type="title"/>
          </p:nvPr>
        </p:nvSpPr>
        <p:spPr>
          <a:xfrm>
            <a:off x="457200" y="274638"/>
            <a:ext cx="8229600" cy="1725602"/>
          </a:xfrm>
        </p:spPr>
        <p:txBody>
          <a:bodyPr/>
          <a:lstStyle/>
          <a:p>
            <a:r>
              <a:rPr lang="es-ES" sz="2500" i="1" u="sng" dirty="0" smtClean="0">
                <a:solidFill>
                  <a:srgbClr val="C49500"/>
                </a:solidFill>
              </a:rPr>
              <a:t>ADMINISTRACIÓN DE LAS COMUNIDADES DE BIENES:</a:t>
            </a:r>
            <a:br>
              <a:rPr lang="es-ES" sz="2500" i="1" u="sng" dirty="0" smtClean="0">
                <a:solidFill>
                  <a:srgbClr val="C49500"/>
                </a:solidFill>
              </a:rPr>
            </a:br>
            <a:r>
              <a:rPr lang="es-ES" sz="2500" i="1" u="sng" dirty="0" smtClean="0">
                <a:solidFill>
                  <a:srgbClr val="C49500"/>
                </a:solidFill>
              </a:rPr>
              <a:t>Administración en la indivisión </a:t>
            </a:r>
            <a:r>
              <a:rPr lang="es-ES" sz="2500" i="1" u="sng" dirty="0" err="1" smtClean="0">
                <a:solidFill>
                  <a:srgbClr val="C49500"/>
                </a:solidFill>
              </a:rPr>
              <a:t>postcomunitaria</a:t>
            </a:r>
            <a:endParaRPr lang="es-ES" sz="2500" i="1" u="sng" dirty="0" smtClean="0">
              <a:solidFill>
                <a:srgbClr val="C49500"/>
              </a:solidFill>
            </a:endParaRPr>
          </a:p>
        </p:txBody>
      </p:sp>
      <p:sp>
        <p:nvSpPr>
          <p:cNvPr id="4" name="3 CuadroTexto"/>
          <p:cNvSpPr txBox="1"/>
          <p:nvPr/>
        </p:nvSpPr>
        <p:spPr>
          <a:xfrm>
            <a:off x="500034" y="2285992"/>
            <a:ext cx="7858125" cy="1169551"/>
          </a:xfrm>
          <a:prstGeom prst="rect">
            <a:avLst/>
          </a:prstGeom>
          <a:noFill/>
          <a:ln>
            <a:solidFill>
              <a:srgbClr val="F99A0F"/>
            </a:solidFill>
          </a:ln>
        </p:spPr>
        <p:txBody>
          <a:bodyPr wrap="square">
            <a:spAutoFit/>
          </a:bodyPr>
          <a:lstStyle/>
          <a:p>
            <a:pPr algn="ctr">
              <a:buFont typeface="Arial" charset="0"/>
              <a:buChar char="•"/>
              <a:defRPr/>
            </a:pPr>
            <a:r>
              <a:rPr lang="es-ES" sz="3500" i="1" dirty="0" smtClean="0">
                <a:solidFill>
                  <a:schemeClr val="bg1"/>
                </a:solidFill>
                <a:effectLst>
                  <a:outerShdw blurRad="38100" dist="38100" dir="2700000" algn="tl">
                    <a:srgbClr val="000000">
                      <a:alpha val="43137"/>
                    </a:srgbClr>
                  </a:outerShdw>
                </a:effectLst>
                <a:latin typeface="Georgia" pitchFamily="18" charset="0"/>
              </a:rPr>
              <a:t>Ausencia de acuerdo sobre la administración de los bienes</a:t>
            </a:r>
            <a:endParaRPr lang="es-ES" sz="3500" i="1" dirty="0" smtClean="0">
              <a:solidFill>
                <a:srgbClr val="C49500"/>
              </a:solidFill>
              <a:effectLst>
                <a:outerShdw blurRad="38100" dist="38100" dir="2700000" algn="tl">
                  <a:srgbClr val="000000">
                    <a:alpha val="43137"/>
                  </a:srgbClr>
                </a:outerShdw>
              </a:effectLst>
              <a:latin typeface="Georgia" pitchFamily="18" charset="0"/>
            </a:endParaRPr>
          </a:p>
        </p:txBody>
      </p:sp>
      <p:sp>
        <p:nvSpPr>
          <p:cNvPr id="5" name="4 CuadroTexto"/>
          <p:cNvSpPr txBox="1"/>
          <p:nvPr/>
        </p:nvSpPr>
        <p:spPr>
          <a:xfrm>
            <a:off x="500034" y="4357694"/>
            <a:ext cx="7858125" cy="1169551"/>
          </a:xfrm>
          <a:prstGeom prst="rect">
            <a:avLst/>
          </a:prstGeom>
          <a:noFill/>
          <a:ln>
            <a:solidFill>
              <a:srgbClr val="F99A0F"/>
            </a:solidFill>
          </a:ln>
        </p:spPr>
        <p:txBody>
          <a:bodyPr wrap="square">
            <a:spAutoFit/>
          </a:bodyPr>
          <a:lstStyle/>
          <a:p>
            <a:pPr algn="ctr">
              <a:buFont typeface="Arial" charset="0"/>
              <a:buChar char="•"/>
              <a:defRPr/>
            </a:pPr>
            <a:r>
              <a:rPr lang="es-ES" sz="3500" i="1" dirty="0" smtClean="0">
                <a:solidFill>
                  <a:schemeClr val="bg1"/>
                </a:solidFill>
                <a:effectLst>
                  <a:outerShdw blurRad="38100" dist="38100" dir="2700000" algn="tl">
                    <a:srgbClr val="000000">
                      <a:alpha val="43137"/>
                    </a:srgbClr>
                  </a:outerShdw>
                </a:effectLst>
                <a:latin typeface="Georgia" pitchFamily="18" charset="0"/>
              </a:rPr>
              <a:t>Existencia de acuerdo sobre la administración de los bienes</a:t>
            </a:r>
            <a:endParaRPr lang="es-ES" sz="3500" i="1" dirty="0" smtClean="0">
              <a:solidFill>
                <a:srgbClr val="C49500"/>
              </a:solidFill>
              <a:effectLst>
                <a:outerShdw blurRad="38100" dist="38100" dir="2700000" algn="tl">
                  <a:srgbClr val="000000">
                    <a:alpha val="43137"/>
                  </a:srgbClr>
                </a:outerShdw>
              </a:effectLst>
              <a:latin typeface="Georgia" pitchFamily="18" charset="0"/>
            </a:endParaRPr>
          </a:p>
        </p:txBody>
      </p:sp>
    </p:spTree>
  </p:cSld>
  <p:clrMapOvr>
    <a:overrideClrMapping bg1="lt1" tx1="dk1" bg2="lt2" tx2="dk2" accent1="accent1" accent2="accent2" accent3="accent3" accent4="accent4" accent5="accent5" accent6="accent6" hlink="hlink" folHlink="folHlink"/>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descr="Logo 1 para ppt.jpg"/>
          <p:cNvPicPr>
            <a:picLocks noChangeAspect="1"/>
          </p:cNvPicPr>
          <p:nvPr/>
        </p:nvPicPr>
        <p:blipFill>
          <a:blip r:embed="rId2" cstate="print">
            <a:lum/>
          </a:blip>
          <a:stretch>
            <a:fillRect/>
          </a:stretch>
        </p:blipFill>
        <p:spPr>
          <a:xfrm>
            <a:off x="214282" y="285728"/>
            <a:ext cx="3714776" cy="407952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2051" name="5 CuadroTexto"/>
          <p:cNvSpPr txBox="1">
            <a:spLocks noChangeArrowheads="1"/>
          </p:cNvSpPr>
          <p:nvPr/>
        </p:nvSpPr>
        <p:spPr bwMode="auto">
          <a:xfrm>
            <a:off x="214313" y="6072188"/>
            <a:ext cx="4000500" cy="477837"/>
          </a:xfrm>
          <a:prstGeom prst="rect">
            <a:avLst/>
          </a:prstGeom>
          <a:noFill/>
          <a:ln w="9525">
            <a:noFill/>
            <a:miter lim="800000"/>
            <a:headEnd/>
            <a:tailEnd/>
          </a:ln>
        </p:spPr>
        <p:txBody>
          <a:bodyPr>
            <a:spAutoFit/>
          </a:bodyPr>
          <a:lstStyle/>
          <a:p>
            <a:pPr algn="ctr"/>
            <a:r>
              <a:rPr lang="es-ES" sz="2500" b="1">
                <a:solidFill>
                  <a:schemeClr val="bg1"/>
                </a:solidFill>
                <a:latin typeface="Arial Narrow" pitchFamily="34" charset="0"/>
              </a:rPr>
              <a:t>www.sebastiansabene.net</a:t>
            </a:r>
          </a:p>
        </p:txBody>
      </p:sp>
      <p:sp>
        <p:nvSpPr>
          <p:cNvPr id="2052" name="6 CuadroTexto"/>
          <p:cNvSpPr txBox="1">
            <a:spLocks noChangeArrowheads="1"/>
          </p:cNvSpPr>
          <p:nvPr/>
        </p:nvSpPr>
        <p:spPr bwMode="auto">
          <a:xfrm>
            <a:off x="4714876" y="2500306"/>
            <a:ext cx="4143374" cy="3785652"/>
          </a:xfrm>
          <a:prstGeom prst="rect">
            <a:avLst/>
          </a:prstGeom>
          <a:noFill/>
          <a:ln w="9525">
            <a:noFill/>
            <a:miter lim="800000"/>
            <a:headEnd/>
            <a:tailEnd/>
          </a:ln>
        </p:spPr>
        <p:txBody>
          <a:bodyPr wrap="square">
            <a:spAutoFit/>
          </a:bodyPr>
          <a:lstStyle/>
          <a:p>
            <a:pPr algn="r"/>
            <a:r>
              <a:rPr lang="es-ES" sz="4000" dirty="0" smtClean="0">
                <a:solidFill>
                  <a:srgbClr val="FFAF39"/>
                </a:solidFill>
                <a:latin typeface="Script MT Bold" pitchFamily="66" charset="0"/>
              </a:rPr>
              <a:t>Partición de condominio, comunidad hereditaria e indivisión </a:t>
            </a:r>
            <a:r>
              <a:rPr lang="es-ES" sz="4000" dirty="0" err="1" smtClean="0">
                <a:solidFill>
                  <a:srgbClr val="FFAF39"/>
                </a:solidFill>
                <a:latin typeface="Script MT Bold" pitchFamily="66" charset="0"/>
              </a:rPr>
              <a:t>postcomunitaria</a:t>
            </a:r>
            <a:endParaRPr lang="es-ES" sz="4000" dirty="0">
              <a:solidFill>
                <a:srgbClr val="FFAF39"/>
              </a:solidFill>
              <a:latin typeface="Script MT Bold" pitchFamily="66" charset="0"/>
            </a:endParaRPr>
          </a:p>
        </p:txBody>
      </p:sp>
      <p:sp>
        <p:nvSpPr>
          <p:cNvPr id="2053" name="7 CuadroTexto"/>
          <p:cNvSpPr txBox="1">
            <a:spLocks noChangeArrowheads="1"/>
          </p:cNvSpPr>
          <p:nvPr/>
        </p:nvSpPr>
        <p:spPr bwMode="auto">
          <a:xfrm>
            <a:off x="5000625" y="214313"/>
            <a:ext cx="3929063" cy="954107"/>
          </a:xfrm>
          <a:prstGeom prst="rect">
            <a:avLst/>
          </a:prstGeom>
          <a:noFill/>
          <a:ln w="9525">
            <a:noFill/>
            <a:miter lim="800000"/>
            <a:headEnd/>
            <a:tailEnd/>
          </a:ln>
        </p:spPr>
        <p:txBody>
          <a:bodyPr>
            <a:spAutoFit/>
          </a:bodyPr>
          <a:lstStyle/>
          <a:p>
            <a:pPr algn="r"/>
            <a:r>
              <a:rPr lang="es-ES" sz="1400" b="1" dirty="0" smtClean="0">
                <a:solidFill>
                  <a:srgbClr val="F9C06B"/>
                </a:solidFill>
                <a:latin typeface="Arial Narrow" pitchFamily="34" charset="0"/>
              </a:rPr>
              <a:t>SUPREMA CORTE DE JUSTICIA DE LA PROVINCIA DE BUENOS AIRES</a:t>
            </a:r>
          </a:p>
          <a:p>
            <a:pPr algn="r"/>
            <a:r>
              <a:rPr lang="es-ES" sz="1400" b="1" dirty="0" smtClean="0">
                <a:solidFill>
                  <a:srgbClr val="F9C06B"/>
                </a:solidFill>
                <a:latin typeface="Arial Narrow" pitchFamily="34" charset="0"/>
              </a:rPr>
              <a:t>INSTITUTO DE ESTUDIOS JUDICIALES</a:t>
            </a:r>
            <a:endParaRPr lang="es-ES" sz="1400" b="1" dirty="0">
              <a:solidFill>
                <a:srgbClr val="F9C06B"/>
              </a:solidFill>
              <a:latin typeface="Arial Narrow" pitchFamily="34" charset="0"/>
            </a:endParaRPr>
          </a:p>
          <a:p>
            <a:pPr algn="r"/>
            <a:r>
              <a:rPr lang="es-ES" sz="1400" b="1" dirty="0" smtClean="0">
                <a:solidFill>
                  <a:srgbClr val="F9C06B"/>
                </a:solidFill>
                <a:latin typeface="Arial Narrow" pitchFamily="34" charset="0"/>
              </a:rPr>
              <a:t>La Plata, 15 de OCTUBRE de 2019</a:t>
            </a:r>
            <a:endParaRPr lang="es-ES" sz="1400" b="1" dirty="0">
              <a:solidFill>
                <a:srgbClr val="F9C06B"/>
              </a:solidFill>
              <a:latin typeface="Arial Narrow"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250825" y="188913"/>
            <a:ext cx="8642350" cy="830997"/>
          </a:xfrm>
          <a:prstGeom prst="rect">
            <a:avLst/>
          </a:prstGeom>
          <a:noFill/>
          <a:ln w="9525">
            <a:noFill/>
            <a:miter lim="800000"/>
            <a:headEnd/>
            <a:tailEnd/>
          </a:ln>
        </p:spPr>
        <p:txBody>
          <a:bodyPr>
            <a:spAutoFit/>
          </a:bodyPr>
          <a:lstStyle/>
          <a:p>
            <a:pPr algn="ctr">
              <a:spcBef>
                <a:spcPct val="50000"/>
              </a:spcBef>
            </a:pPr>
            <a:r>
              <a:rPr lang="es-AR" sz="2400" b="1" u="sng" dirty="0" smtClean="0">
                <a:solidFill>
                  <a:srgbClr val="F99A0F"/>
                </a:solidFill>
                <a:latin typeface="Rockwell" pitchFamily="18" charset="0"/>
              </a:rPr>
              <a:t>LAS INDIVISIONES FORZOSAS EN EL DERECHO REAL DE CONDOMINIO</a:t>
            </a:r>
            <a:endParaRPr lang="es-AR" sz="2400" b="1" u="sng" dirty="0">
              <a:solidFill>
                <a:srgbClr val="F99A0F"/>
              </a:solidFill>
              <a:latin typeface="Rockwell" pitchFamily="18" charset="0"/>
            </a:endParaRPr>
          </a:p>
        </p:txBody>
      </p:sp>
      <p:sp>
        <p:nvSpPr>
          <p:cNvPr id="4" name="3 Rectángulo redondeado"/>
          <p:cNvSpPr/>
          <p:nvPr/>
        </p:nvSpPr>
        <p:spPr>
          <a:xfrm>
            <a:off x="3571868" y="1571612"/>
            <a:ext cx="2214578" cy="1071570"/>
          </a:xfrm>
          <a:prstGeom prst="roundRect">
            <a:avLst/>
          </a:prstGeom>
          <a:noFill/>
          <a:ln>
            <a:solidFill>
              <a:srgbClr val="F7AD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CuadroTexto"/>
          <p:cNvSpPr txBox="1"/>
          <p:nvPr/>
        </p:nvSpPr>
        <p:spPr>
          <a:xfrm>
            <a:off x="3714744" y="1785926"/>
            <a:ext cx="1928826" cy="707886"/>
          </a:xfrm>
          <a:prstGeom prst="rect">
            <a:avLst/>
          </a:prstGeom>
          <a:noFill/>
        </p:spPr>
        <p:txBody>
          <a:bodyPr wrap="square" rtlCol="0">
            <a:spAutoFit/>
          </a:bodyPr>
          <a:lstStyle/>
          <a:p>
            <a:pPr algn="ctr"/>
            <a:r>
              <a:rPr lang="es-ES" sz="2000" b="1" dirty="0" smtClean="0">
                <a:solidFill>
                  <a:schemeClr val="bg1"/>
                </a:solidFill>
              </a:rPr>
              <a:t>INDIVISIONES FORZOSAS</a:t>
            </a:r>
            <a:endParaRPr lang="es-ES" sz="2000" dirty="0">
              <a:solidFill>
                <a:schemeClr val="bg1"/>
              </a:solidFill>
            </a:endParaRPr>
          </a:p>
        </p:txBody>
      </p:sp>
      <p:sp>
        <p:nvSpPr>
          <p:cNvPr id="6" name="5 Rectángulo redondeado"/>
          <p:cNvSpPr/>
          <p:nvPr/>
        </p:nvSpPr>
        <p:spPr>
          <a:xfrm>
            <a:off x="785786" y="3571876"/>
            <a:ext cx="2214578" cy="1071570"/>
          </a:xfrm>
          <a:prstGeom prst="roundRect">
            <a:avLst/>
          </a:prstGeom>
          <a:noFill/>
          <a:ln>
            <a:solidFill>
              <a:srgbClr val="F7AD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6 CuadroTexto"/>
          <p:cNvSpPr txBox="1"/>
          <p:nvPr/>
        </p:nvSpPr>
        <p:spPr>
          <a:xfrm>
            <a:off x="928662" y="3929066"/>
            <a:ext cx="1928826" cy="369332"/>
          </a:xfrm>
          <a:prstGeom prst="rect">
            <a:avLst/>
          </a:prstGeom>
          <a:noFill/>
        </p:spPr>
        <p:txBody>
          <a:bodyPr wrap="square" rtlCol="0">
            <a:spAutoFit/>
          </a:bodyPr>
          <a:lstStyle/>
          <a:p>
            <a:pPr algn="ctr"/>
            <a:r>
              <a:rPr lang="es-ES" b="1" dirty="0" smtClean="0">
                <a:solidFill>
                  <a:schemeClr val="bg1"/>
                </a:solidFill>
              </a:rPr>
              <a:t>PERDURABLES</a:t>
            </a:r>
            <a:endParaRPr lang="es-ES" dirty="0">
              <a:solidFill>
                <a:schemeClr val="bg1"/>
              </a:solidFill>
            </a:endParaRPr>
          </a:p>
        </p:txBody>
      </p:sp>
      <p:sp>
        <p:nvSpPr>
          <p:cNvPr id="10" name="9 Rectángulo redondeado"/>
          <p:cNvSpPr/>
          <p:nvPr/>
        </p:nvSpPr>
        <p:spPr>
          <a:xfrm>
            <a:off x="6500826" y="3571876"/>
            <a:ext cx="2214578" cy="1071570"/>
          </a:xfrm>
          <a:prstGeom prst="roundRect">
            <a:avLst/>
          </a:prstGeom>
          <a:noFill/>
          <a:ln>
            <a:solidFill>
              <a:srgbClr val="F7AD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10 CuadroTexto"/>
          <p:cNvSpPr txBox="1"/>
          <p:nvPr/>
        </p:nvSpPr>
        <p:spPr>
          <a:xfrm>
            <a:off x="6643702" y="3929066"/>
            <a:ext cx="1928826" cy="369332"/>
          </a:xfrm>
          <a:prstGeom prst="rect">
            <a:avLst/>
          </a:prstGeom>
          <a:noFill/>
        </p:spPr>
        <p:txBody>
          <a:bodyPr wrap="square" rtlCol="0">
            <a:spAutoFit/>
          </a:bodyPr>
          <a:lstStyle/>
          <a:p>
            <a:pPr algn="ctr"/>
            <a:r>
              <a:rPr lang="es-ES" b="1" dirty="0" smtClean="0">
                <a:solidFill>
                  <a:schemeClr val="bg1"/>
                </a:solidFill>
              </a:rPr>
              <a:t>TEMPORARIAS</a:t>
            </a:r>
            <a:endParaRPr lang="es-ES" dirty="0">
              <a:solidFill>
                <a:schemeClr val="bg1"/>
              </a:solidFill>
            </a:endParaRPr>
          </a:p>
        </p:txBody>
      </p:sp>
      <p:cxnSp>
        <p:nvCxnSpPr>
          <p:cNvPr id="13" name="12 Conector recto"/>
          <p:cNvCxnSpPr>
            <a:stCxn id="4" idx="2"/>
            <a:endCxn id="6" idx="0"/>
          </p:cNvCxnSpPr>
          <p:nvPr/>
        </p:nvCxnSpPr>
        <p:spPr>
          <a:xfrm rot="5400000">
            <a:off x="2821769" y="1714488"/>
            <a:ext cx="928694" cy="2786082"/>
          </a:xfrm>
          <a:prstGeom prst="line">
            <a:avLst/>
          </a:prstGeom>
          <a:ln>
            <a:solidFill>
              <a:srgbClr val="F7AD41"/>
            </a:solidFill>
          </a:ln>
        </p:spPr>
        <p:style>
          <a:lnRef idx="1">
            <a:schemeClr val="accent1"/>
          </a:lnRef>
          <a:fillRef idx="0">
            <a:schemeClr val="accent1"/>
          </a:fillRef>
          <a:effectRef idx="0">
            <a:schemeClr val="accent1"/>
          </a:effectRef>
          <a:fontRef idx="minor">
            <a:schemeClr val="tx1"/>
          </a:fontRef>
        </p:style>
      </p:cxnSp>
      <p:cxnSp>
        <p:nvCxnSpPr>
          <p:cNvPr id="19" name="18 Conector recto"/>
          <p:cNvCxnSpPr>
            <a:stCxn id="4" idx="2"/>
            <a:endCxn id="10" idx="0"/>
          </p:cNvCxnSpPr>
          <p:nvPr/>
        </p:nvCxnSpPr>
        <p:spPr>
          <a:xfrm rot="16200000" flipH="1">
            <a:off x="5679289" y="1643050"/>
            <a:ext cx="928694" cy="2928958"/>
          </a:xfrm>
          <a:prstGeom prst="line">
            <a:avLst/>
          </a:prstGeom>
          <a:ln>
            <a:solidFill>
              <a:srgbClr val="F7AD41"/>
            </a:solidFill>
          </a:ln>
        </p:spPr>
        <p:style>
          <a:lnRef idx="1">
            <a:schemeClr val="accent1"/>
          </a:lnRef>
          <a:fillRef idx="0">
            <a:schemeClr val="accent1"/>
          </a:fillRef>
          <a:effectRef idx="0">
            <a:schemeClr val="accent1"/>
          </a:effectRef>
          <a:fontRef idx="minor">
            <a:schemeClr val="tx1"/>
          </a:fontRef>
        </p:style>
      </p:cxn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250825" y="188913"/>
            <a:ext cx="8642350" cy="830997"/>
          </a:xfrm>
          <a:prstGeom prst="rect">
            <a:avLst/>
          </a:prstGeom>
          <a:noFill/>
          <a:ln w="9525">
            <a:noFill/>
            <a:miter lim="800000"/>
            <a:headEnd/>
            <a:tailEnd/>
          </a:ln>
        </p:spPr>
        <p:txBody>
          <a:bodyPr>
            <a:spAutoFit/>
          </a:bodyPr>
          <a:lstStyle/>
          <a:p>
            <a:pPr algn="ctr">
              <a:spcBef>
                <a:spcPct val="50000"/>
              </a:spcBef>
            </a:pPr>
            <a:r>
              <a:rPr lang="es-AR" sz="2400" b="1" u="sng" dirty="0" smtClean="0">
                <a:solidFill>
                  <a:srgbClr val="F99A0F"/>
                </a:solidFill>
                <a:latin typeface="Rockwell" pitchFamily="18" charset="0"/>
              </a:rPr>
              <a:t>LAS INDIVISIONES FORZOSAS EN EL DERECHO REAL DE CONDOMINIO</a:t>
            </a:r>
            <a:endParaRPr lang="es-AR" sz="2400" b="1" u="sng" dirty="0">
              <a:solidFill>
                <a:srgbClr val="F99A0F"/>
              </a:solidFill>
              <a:latin typeface="Rockwell" pitchFamily="18" charset="0"/>
            </a:endParaRPr>
          </a:p>
        </p:txBody>
      </p:sp>
      <p:sp>
        <p:nvSpPr>
          <p:cNvPr id="4" name="3 Rectángulo redondeado"/>
          <p:cNvSpPr/>
          <p:nvPr/>
        </p:nvSpPr>
        <p:spPr>
          <a:xfrm>
            <a:off x="3571868" y="1571612"/>
            <a:ext cx="2214578" cy="1071570"/>
          </a:xfrm>
          <a:prstGeom prst="roundRect">
            <a:avLst/>
          </a:prstGeom>
          <a:noFill/>
          <a:ln>
            <a:solidFill>
              <a:srgbClr val="F7AD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CuadroTexto"/>
          <p:cNvSpPr txBox="1"/>
          <p:nvPr/>
        </p:nvSpPr>
        <p:spPr>
          <a:xfrm>
            <a:off x="3714744" y="1785926"/>
            <a:ext cx="1928826" cy="646331"/>
          </a:xfrm>
          <a:prstGeom prst="rect">
            <a:avLst/>
          </a:prstGeom>
          <a:noFill/>
        </p:spPr>
        <p:txBody>
          <a:bodyPr wrap="square" rtlCol="0">
            <a:spAutoFit/>
          </a:bodyPr>
          <a:lstStyle/>
          <a:p>
            <a:pPr algn="ctr"/>
            <a:r>
              <a:rPr lang="es-ES" b="1" dirty="0" smtClean="0">
                <a:solidFill>
                  <a:schemeClr val="bg1"/>
                </a:solidFill>
              </a:rPr>
              <a:t>INDIVISIONES PERDURABLES</a:t>
            </a:r>
            <a:endParaRPr lang="es-ES" dirty="0">
              <a:solidFill>
                <a:schemeClr val="bg1"/>
              </a:solidFill>
            </a:endParaRPr>
          </a:p>
        </p:txBody>
      </p:sp>
      <p:cxnSp>
        <p:nvCxnSpPr>
          <p:cNvPr id="13" name="12 Conector recto"/>
          <p:cNvCxnSpPr>
            <a:stCxn id="4" idx="2"/>
          </p:cNvCxnSpPr>
          <p:nvPr/>
        </p:nvCxnSpPr>
        <p:spPr>
          <a:xfrm rot="5400000">
            <a:off x="3286116" y="2178835"/>
            <a:ext cx="928694" cy="1857388"/>
          </a:xfrm>
          <a:prstGeom prst="line">
            <a:avLst/>
          </a:prstGeom>
          <a:ln>
            <a:solidFill>
              <a:srgbClr val="F7AD41"/>
            </a:solidFill>
          </a:ln>
        </p:spPr>
        <p:style>
          <a:lnRef idx="1">
            <a:schemeClr val="accent1"/>
          </a:lnRef>
          <a:fillRef idx="0">
            <a:schemeClr val="accent1"/>
          </a:fillRef>
          <a:effectRef idx="0">
            <a:schemeClr val="accent1"/>
          </a:effectRef>
          <a:fontRef idx="minor">
            <a:schemeClr val="tx1"/>
          </a:fontRef>
        </p:style>
      </p:cxnSp>
      <p:cxnSp>
        <p:nvCxnSpPr>
          <p:cNvPr id="19" name="18 Conector recto"/>
          <p:cNvCxnSpPr>
            <a:stCxn id="4" idx="2"/>
          </p:cNvCxnSpPr>
          <p:nvPr/>
        </p:nvCxnSpPr>
        <p:spPr>
          <a:xfrm rot="16200000" flipH="1">
            <a:off x="5679289" y="1643050"/>
            <a:ext cx="928694" cy="2928958"/>
          </a:xfrm>
          <a:prstGeom prst="line">
            <a:avLst/>
          </a:prstGeom>
          <a:ln>
            <a:solidFill>
              <a:srgbClr val="F7AD41"/>
            </a:solidFill>
          </a:ln>
        </p:spPr>
        <p:style>
          <a:lnRef idx="1">
            <a:schemeClr val="accent1"/>
          </a:lnRef>
          <a:fillRef idx="0">
            <a:schemeClr val="accent1"/>
          </a:fillRef>
          <a:effectRef idx="0">
            <a:schemeClr val="accent1"/>
          </a:effectRef>
          <a:fontRef idx="minor">
            <a:schemeClr val="tx1"/>
          </a:fontRef>
        </p:style>
      </p:cxnSp>
      <p:sp>
        <p:nvSpPr>
          <p:cNvPr id="15" name="14 Rectángulo redondeado"/>
          <p:cNvSpPr/>
          <p:nvPr/>
        </p:nvSpPr>
        <p:spPr>
          <a:xfrm>
            <a:off x="1500166" y="3571876"/>
            <a:ext cx="2214578" cy="1714512"/>
          </a:xfrm>
          <a:prstGeom prst="roundRect">
            <a:avLst/>
          </a:prstGeom>
          <a:noFill/>
          <a:ln>
            <a:solidFill>
              <a:srgbClr val="F7AD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 name="15 CuadroTexto"/>
          <p:cNvSpPr txBox="1"/>
          <p:nvPr/>
        </p:nvSpPr>
        <p:spPr>
          <a:xfrm>
            <a:off x="1643042" y="3714752"/>
            <a:ext cx="1928826" cy="1477328"/>
          </a:xfrm>
          <a:prstGeom prst="rect">
            <a:avLst/>
          </a:prstGeom>
          <a:noFill/>
        </p:spPr>
        <p:txBody>
          <a:bodyPr wrap="square" rtlCol="0">
            <a:spAutoFit/>
          </a:bodyPr>
          <a:lstStyle/>
          <a:p>
            <a:pPr algn="ctr"/>
            <a:r>
              <a:rPr lang="es-ES" b="1" dirty="0" smtClean="0">
                <a:solidFill>
                  <a:schemeClr val="bg1"/>
                </a:solidFill>
              </a:rPr>
              <a:t>Condominio sobre accesorios indispensables (arts. 2004/5)</a:t>
            </a:r>
            <a:endParaRPr lang="es-ES" dirty="0">
              <a:solidFill>
                <a:schemeClr val="bg1"/>
              </a:solidFill>
            </a:endParaRPr>
          </a:p>
        </p:txBody>
      </p:sp>
      <p:sp>
        <p:nvSpPr>
          <p:cNvPr id="22" name="21 Rectángulo redondeado"/>
          <p:cNvSpPr/>
          <p:nvPr/>
        </p:nvSpPr>
        <p:spPr>
          <a:xfrm>
            <a:off x="6429388" y="3571876"/>
            <a:ext cx="2214578" cy="1714512"/>
          </a:xfrm>
          <a:prstGeom prst="roundRect">
            <a:avLst/>
          </a:prstGeom>
          <a:noFill/>
          <a:ln>
            <a:solidFill>
              <a:srgbClr val="F7AD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3" name="22 CuadroTexto"/>
          <p:cNvSpPr txBox="1"/>
          <p:nvPr/>
        </p:nvSpPr>
        <p:spPr>
          <a:xfrm>
            <a:off x="6572264" y="3714752"/>
            <a:ext cx="1928826" cy="1200329"/>
          </a:xfrm>
          <a:prstGeom prst="rect">
            <a:avLst/>
          </a:prstGeom>
          <a:noFill/>
        </p:spPr>
        <p:txBody>
          <a:bodyPr wrap="square" rtlCol="0">
            <a:spAutoFit/>
          </a:bodyPr>
          <a:lstStyle/>
          <a:p>
            <a:pPr algn="ctr"/>
            <a:r>
              <a:rPr lang="es-ES" b="1" dirty="0" smtClean="0">
                <a:solidFill>
                  <a:schemeClr val="bg1"/>
                </a:solidFill>
              </a:rPr>
              <a:t>Condominio sobre muros, cercos y fosos (arts. 2006/36)</a:t>
            </a:r>
            <a:endParaRPr lang="es-ES" dirty="0">
              <a:solidFill>
                <a:schemeClr val="bg1"/>
              </a:solidFill>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250825" y="188913"/>
            <a:ext cx="8642350" cy="461665"/>
          </a:xfrm>
          <a:prstGeom prst="rect">
            <a:avLst/>
          </a:prstGeom>
          <a:noFill/>
          <a:ln w="9525">
            <a:noFill/>
            <a:miter lim="800000"/>
            <a:headEnd/>
            <a:tailEnd/>
          </a:ln>
        </p:spPr>
        <p:txBody>
          <a:bodyPr>
            <a:spAutoFit/>
          </a:bodyPr>
          <a:lstStyle/>
          <a:p>
            <a:pPr algn="ctr">
              <a:spcBef>
                <a:spcPct val="50000"/>
              </a:spcBef>
            </a:pPr>
            <a:r>
              <a:rPr lang="es-AR" sz="2400" b="1" u="sng" dirty="0" smtClean="0">
                <a:solidFill>
                  <a:srgbClr val="F99A0F"/>
                </a:solidFill>
                <a:latin typeface="Rockwell" pitchFamily="18" charset="0"/>
              </a:rPr>
              <a:t>INDIVISIONES FORZOSAS TEMPORARIAS</a:t>
            </a:r>
            <a:endParaRPr lang="es-AR" sz="2400" b="1" u="sng" dirty="0">
              <a:solidFill>
                <a:srgbClr val="F99A0F"/>
              </a:solidFill>
              <a:latin typeface="Rockwell" pitchFamily="18" charset="0"/>
            </a:endParaRPr>
          </a:p>
        </p:txBody>
      </p:sp>
      <p:sp>
        <p:nvSpPr>
          <p:cNvPr id="4" name="3 Rectángulo redondeado"/>
          <p:cNvSpPr/>
          <p:nvPr/>
        </p:nvSpPr>
        <p:spPr>
          <a:xfrm>
            <a:off x="285720" y="3143248"/>
            <a:ext cx="2214578" cy="1428760"/>
          </a:xfrm>
          <a:prstGeom prst="roundRect">
            <a:avLst/>
          </a:prstGeom>
          <a:noFill/>
          <a:ln>
            <a:solidFill>
              <a:srgbClr val="F7AD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CuadroTexto"/>
          <p:cNvSpPr txBox="1"/>
          <p:nvPr/>
        </p:nvSpPr>
        <p:spPr>
          <a:xfrm>
            <a:off x="428596" y="3357562"/>
            <a:ext cx="1928826" cy="923330"/>
          </a:xfrm>
          <a:prstGeom prst="rect">
            <a:avLst/>
          </a:prstGeom>
          <a:noFill/>
        </p:spPr>
        <p:txBody>
          <a:bodyPr wrap="square" rtlCol="0">
            <a:spAutoFit/>
          </a:bodyPr>
          <a:lstStyle/>
          <a:p>
            <a:pPr algn="ctr"/>
            <a:r>
              <a:rPr lang="es-ES" b="1" dirty="0" smtClean="0">
                <a:solidFill>
                  <a:schemeClr val="bg1"/>
                </a:solidFill>
              </a:rPr>
              <a:t>INDIVISIONES FORZOSAS</a:t>
            </a:r>
          </a:p>
          <a:p>
            <a:pPr algn="ctr"/>
            <a:r>
              <a:rPr lang="es-ES" b="1" dirty="0" smtClean="0">
                <a:solidFill>
                  <a:schemeClr val="bg1"/>
                </a:solidFill>
              </a:rPr>
              <a:t>TEMPORARIAS</a:t>
            </a:r>
            <a:endParaRPr lang="es-ES" dirty="0">
              <a:solidFill>
                <a:schemeClr val="bg1"/>
              </a:solidFill>
            </a:endParaRPr>
          </a:p>
        </p:txBody>
      </p:sp>
      <p:sp>
        <p:nvSpPr>
          <p:cNvPr id="6" name="5 Rectángulo redondeado"/>
          <p:cNvSpPr/>
          <p:nvPr/>
        </p:nvSpPr>
        <p:spPr>
          <a:xfrm>
            <a:off x="3357554" y="1071546"/>
            <a:ext cx="5143536" cy="1071570"/>
          </a:xfrm>
          <a:prstGeom prst="roundRect">
            <a:avLst/>
          </a:prstGeom>
          <a:noFill/>
          <a:ln>
            <a:solidFill>
              <a:srgbClr val="F7AD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6 CuadroTexto"/>
          <p:cNvSpPr txBox="1"/>
          <p:nvPr/>
        </p:nvSpPr>
        <p:spPr>
          <a:xfrm>
            <a:off x="3500430" y="1214422"/>
            <a:ext cx="4786346" cy="646331"/>
          </a:xfrm>
          <a:prstGeom prst="rect">
            <a:avLst/>
          </a:prstGeom>
          <a:noFill/>
        </p:spPr>
        <p:txBody>
          <a:bodyPr wrap="square" rtlCol="0">
            <a:spAutoFit/>
          </a:bodyPr>
          <a:lstStyle/>
          <a:p>
            <a:r>
              <a:rPr lang="es-ES" b="1" dirty="0" smtClean="0">
                <a:solidFill>
                  <a:schemeClr val="bg1"/>
                </a:solidFill>
              </a:rPr>
              <a:t>PACTO DE INDIVISIÓN ENTRE LOS CONDÓMINOS (Art. 2000, </a:t>
            </a:r>
            <a:r>
              <a:rPr lang="es-ES" b="1" dirty="0" err="1" smtClean="0">
                <a:solidFill>
                  <a:schemeClr val="bg1"/>
                </a:solidFill>
              </a:rPr>
              <a:t>CCyC</a:t>
            </a:r>
            <a:r>
              <a:rPr lang="es-ES" b="1" dirty="0" smtClean="0">
                <a:solidFill>
                  <a:schemeClr val="bg1"/>
                </a:solidFill>
              </a:rPr>
              <a:t>)</a:t>
            </a:r>
            <a:endParaRPr lang="es-ES" dirty="0">
              <a:solidFill>
                <a:schemeClr val="bg1"/>
              </a:solidFill>
            </a:endParaRPr>
          </a:p>
        </p:txBody>
      </p:sp>
      <p:sp>
        <p:nvSpPr>
          <p:cNvPr id="12" name="11 Rectángulo redondeado"/>
          <p:cNvSpPr/>
          <p:nvPr/>
        </p:nvSpPr>
        <p:spPr>
          <a:xfrm>
            <a:off x="3357554" y="2428868"/>
            <a:ext cx="5143536" cy="1071570"/>
          </a:xfrm>
          <a:prstGeom prst="roundRect">
            <a:avLst/>
          </a:prstGeom>
          <a:noFill/>
          <a:ln>
            <a:solidFill>
              <a:srgbClr val="F7AD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13 CuadroTexto"/>
          <p:cNvSpPr txBox="1"/>
          <p:nvPr/>
        </p:nvSpPr>
        <p:spPr>
          <a:xfrm>
            <a:off x="3500430" y="2571744"/>
            <a:ext cx="4786346" cy="646331"/>
          </a:xfrm>
          <a:prstGeom prst="rect">
            <a:avLst/>
          </a:prstGeom>
          <a:noFill/>
        </p:spPr>
        <p:txBody>
          <a:bodyPr wrap="square" rtlCol="0">
            <a:spAutoFit/>
          </a:bodyPr>
          <a:lstStyle/>
          <a:p>
            <a:r>
              <a:rPr lang="es-ES" b="1" dirty="0" smtClean="0">
                <a:solidFill>
                  <a:schemeClr val="bg1"/>
                </a:solidFill>
              </a:rPr>
              <a:t>POSTERGACIÓN DE LA DIVISIÓN POR NOCIVIDAD (Arts. 2001, </a:t>
            </a:r>
            <a:r>
              <a:rPr lang="es-ES" b="1" dirty="0" err="1" smtClean="0">
                <a:solidFill>
                  <a:schemeClr val="bg1"/>
                </a:solidFill>
              </a:rPr>
              <a:t>CCyC</a:t>
            </a:r>
            <a:r>
              <a:rPr lang="es-ES" b="1" dirty="0" smtClean="0">
                <a:solidFill>
                  <a:schemeClr val="bg1"/>
                </a:solidFill>
              </a:rPr>
              <a:t>)</a:t>
            </a:r>
            <a:endParaRPr lang="es-ES" dirty="0">
              <a:solidFill>
                <a:schemeClr val="bg1"/>
              </a:solidFill>
            </a:endParaRPr>
          </a:p>
        </p:txBody>
      </p:sp>
      <p:sp>
        <p:nvSpPr>
          <p:cNvPr id="15" name="14 Rectángulo redondeado"/>
          <p:cNvSpPr/>
          <p:nvPr/>
        </p:nvSpPr>
        <p:spPr>
          <a:xfrm>
            <a:off x="3357554" y="3857628"/>
            <a:ext cx="5143536" cy="1071570"/>
          </a:xfrm>
          <a:prstGeom prst="roundRect">
            <a:avLst/>
          </a:prstGeom>
          <a:noFill/>
          <a:ln>
            <a:solidFill>
              <a:srgbClr val="F7AD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 name="15 CuadroTexto"/>
          <p:cNvSpPr txBox="1"/>
          <p:nvPr/>
        </p:nvSpPr>
        <p:spPr>
          <a:xfrm>
            <a:off x="3500430" y="4000504"/>
            <a:ext cx="4786346" cy="646331"/>
          </a:xfrm>
          <a:prstGeom prst="rect">
            <a:avLst/>
          </a:prstGeom>
          <a:noFill/>
        </p:spPr>
        <p:txBody>
          <a:bodyPr wrap="square" rtlCol="0">
            <a:spAutoFit/>
          </a:bodyPr>
          <a:lstStyle/>
          <a:p>
            <a:r>
              <a:rPr lang="es-ES" b="1" dirty="0" smtClean="0">
                <a:solidFill>
                  <a:schemeClr val="bg1"/>
                </a:solidFill>
              </a:rPr>
              <a:t>INDIVISIÓN FORZOSA DEL CONDOMINIO ENTRE CÓNYUGES (Art. 471, </a:t>
            </a:r>
            <a:r>
              <a:rPr lang="es-ES" b="1" dirty="0" err="1" smtClean="0">
                <a:solidFill>
                  <a:schemeClr val="bg1"/>
                </a:solidFill>
              </a:rPr>
              <a:t>CCyC</a:t>
            </a:r>
            <a:r>
              <a:rPr lang="es-ES" b="1" dirty="0" smtClean="0">
                <a:solidFill>
                  <a:schemeClr val="bg1"/>
                </a:solidFill>
              </a:rPr>
              <a:t>)</a:t>
            </a:r>
            <a:endParaRPr lang="es-ES" dirty="0">
              <a:solidFill>
                <a:schemeClr val="bg1"/>
              </a:solidFill>
            </a:endParaRPr>
          </a:p>
        </p:txBody>
      </p:sp>
      <p:sp>
        <p:nvSpPr>
          <p:cNvPr id="17" name="16 Rectángulo redondeado"/>
          <p:cNvSpPr/>
          <p:nvPr/>
        </p:nvSpPr>
        <p:spPr>
          <a:xfrm>
            <a:off x="3357554" y="5286388"/>
            <a:ext cx="5143536" cy="1071570"/>
          </a:xfrm>
          <a:prstGeom prst="roundRect">
            <a:avLst/>
          </a:prstGeom>
          <a:noFill/>
          <a:ln>
            <a:solidFill>
              <a:srgbClr val="F7AD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8" name="17 CuadroTexto"/>
          <p:cNvSpPr txBox="1"/>
          <p:nvPr/>
        </p:nvSpPr>
        <p:spPr>
          <a:xfrm>
            <a:off x="3500430" y="5429264"/>
            <a:ext cx="4786346" cy="646331"/>
          </a:xfrm>
          <a:prstGeom prst="rect">
            <a:avLst/>
          </a:prstGeom>
          <a:noFill/>
        </p:spPr>
        <p:txBody>
          <a:bodyPr wrap="square" rtlCol="0">
            <a:spAutoFit/>
          </a:bodyPr>
          <a:lstStyle/>
          <a:p>
            <a:r>
              <a:rPr lang="es-ES" b="1" dirty="0" smtClean="0">
                <a:solidFill>
                  <a:schemeClr val="bg1"/>
                </a:solidFill>
              </a:rPr>
              <a:t>CONDOMINIO FIDUCIARIO (Art. 1688, 3º párrafo, </a:t>
            </a:r>
            <a:r>
              <a:rPr lang="es-ES" b="1" dirty="0" err="1" smtClean="0">
                <a:solidFill>
                  <a:schemeClr val="bg1"/>
                </a:solidFill>
              </a:rPr>
              <a:t>CCyC</a:t>
            </a:r>
            <a:r>
              <a:rPr lang="es-ES" b="1" dirty="0" smtClean="0">
                <a:solidFill>
                  <a:schemeClr val="bg1"/>
                </a:solidFill>
              </a:rPr>
              <a:t>)</a:t>
            </a:r>
            <a:endParaRPr lang="es-ES" dirty="0">
              <a:solidFill>
                <a:schemeClr val="bg1"/>
              </a:solidFill>
            </a:endParaRPr>
          </a:p>
        </p:txBody>
      </p:sp>
      <p:sp>
        <p:nvSpPr>
          <p:cNvPr id="20" name="19 Abrir llave"/>
          <p:cNvSpPr/>
          <p:nvPr/>
        </p:nvSpPr>
        <p:spPr>
          <a:xfrm>
            <a:off x="2786050" y="1000108"/>
            <a:ext cx="285752" cy="5572164"/>
          </a:xfrm>
          <a:prstGeom prst="leftBrace">
            <a:avLst/>
          </a:prstGeom>
          <a:ln>
            <a:solidFill>
              <a:srgbClr val="F7AD4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3" name="2 CuadroTexto"/>
          <p:cNvSpPr txBox="1"/>
          <p:nvPr/>
        </p:nvSpPr>
        <p:spPr>
          <a:xfrm>
            <a:off x="642938" y="285750"/>
            <a:ext cx="7929562" cy="553998"/>
          </a:xfrm>
          <a:prstGeom prst="rect">
            <a:avLst/>
          </a:prstGeom>
          <a:noFill/>
        </p:spPr>
        <p:txBody>
          <a:bodyPr>
            <a:spAutoFit/>
          </a:bodyPr>
          <a:lstStyle/>
          <a:p>
            <a:pPr algn="ctr">
              <a:defRPr/>
            </a:pPr>
            <a:r>
              <a:rPr lang="es-ES" sz="3000" i="1" u="sng" dirty="0" smtClean="0">
                <a:solidFill>
                  <a:schemeClr val="bg1"/>
                </a:solidFill>
                <a:effectLst>
                  <a:outerShdw blurRad="38100" dist="38100" dir="2700000" algn="tl">
                    <a:srgbClr val="000000">
                      <a:alpha val="43137"/>
                    </a:srgbClr>
                  </a:outerShdw>
                </a:effectLst>
                <a:latin typeface="Georgia" pitchFamily="18" charset="0"/>
              </a:rPr>
              <a:t>Pacto de indivisión entre los condóminos</a:t>
            </a:r>
            <a:endParaRPr lang="es-ES" sz="3000" i="1" u="sng" dirty="0">
              <a:solidFill>
                <a:schemeClr val="bg1"/>
              </a:solidFill>
              <a:effectLst>
                <a:outerShdw blurRad="38100" dist="38100" dir="2700000" algn="tl">
                  <a:srgbClr val="000000">
                    <a:alpha val="43137"/>
                  </a:srgbClr>
                </a:outerShdw>
              </a:effectLst>
              <a:latin typeface="Georgia" pitchFamily="18" charset="0"/>
            </a:endParaRPr>
          </a:p>
        </p:txBody>
      </p:sp>
      <p:sp>
        <p:nvSpPr>
          <p:cNvPr id="5" name="4 CuadroTexto"/>
          <p:cNvSpPr txBox="1"/>
          <p:nvPr/>
        </p:nvSpPr>
        <p:spPr>
          <a:xfrm>
            <a:off x="428625" y="1928813"/>
            <a:ext cx="8358188" cy="2246769"/>
          </a:xfrm>
          <a:prstGeom prst="rect">
            <a:avLst/>
          </a:prstGeom>
          <a:noFill/>
          <a:ln>
            <a:solidFill>
              <a:srgbClr val="F99A0F"/>
            </a:solidFill>
          </a:ln>
        </p:spPr>
        <p:txBody>
          <a:bodyPr>
            <a:spAutoFit/>
          </a:bodyPr>
          <a:lstStyle/>
          <a:p>
            <a:pPr>
              <a:defRPr/>
            </a:pPr>
            <a:r>
              <a:rPr lang="es-ES" sz="2800" i="1" dirty="0" smtClean="0">
                <a:solidFill>
                  <a:schemeClr val="bg1"/>
                </a:solidFill>
                <a:effectLst>
                  <a:outerShdw blurRad="38100" dist="38100" dir="2700000" algn="tl">
                    <a:srgbClr val="000000">
                      <a:alpha val="43137"/>
                    </a:srgbClr>
                  </a:outerShdw>
                </a:effectLst>
                <a:latin typeface="Georgia" pitchFamily="18" charset="0"/>
              </a:rPr>
              <a:t>Límite temporal: 10 años</a:t>
            </a:r>
          </a:p>
          <a:p>
            <a:pPr>
              <a:defRPr/>
            </a:pPr>
            <a:endParaRPr lang="es-ES" sz="2800" i="1" dirty="0" smtClean="0">
              <a:solidFill>
                <a:schemeClr val="bg1"/>
              </a:solidFill>
              <a:effectLst>
                <a:outerShdw blurRad="38100" dist="38100" dir="2700000" algn="tl">
                  <a:srgbClr val="000000">
                    <a:alpha val="43137"/>
                  </a:srgbClr>
                </a:outerShdw>
              </a:effectLst>
              <a:latin typeface="Georgia" pitchFamily="18" charset="0"/>
            </a:endParaRPr>
          </a:p>
          <a:p>
            <a:pPr>
              <a:defRPr/>
            </a:pPr>
            <a:r>
              <a:rPr lang="es-ES" sz="2800" i="1" dirty="0" smtClean="0">
                <a:solidFill>
                  <a:schemeClr val="bg1"/>
                </a:solidFill>
                <a:effectLst>
                  <a:outerShdw blurRad="38100" dist="38100" dir="2700000" algn="tl">
                    <a:srgbClr val="000000">
                      <a:alpha val="43137"/>
                    </a:srgbClr>
                  </a:outerShdw>
                </a:effectLst>
                <a:latin typeface="Georgia" pitchFamily="18" charset="0"/>
              </a:rPr>
              <a:t>Posibilidad de ampliarlo cuando se ha pactado un plazo menor, mientras no exceda el máximo permitido</a:t>
            </a:r>
            <a:endParaRPr lang="es-ES" sz="2800" i="1" dirty="0">
              <a:solidFill>
                <a:schemeClr val="bg1"/>
              </a:solidFill>
              <a:effectLst>
                <a:outerShdw blurRad="38100" dist="38100" dir="2700000" algn="tl">
                  <a:srgbClr val="000000">
                    <a:alpha val="43137"/>
                  </a:srgbClr>
                </a:outerShdw>
              </a:effectLst>
              <a:latin typeface="Georgia" pitchFamily="18" charset="0"/>
            </a:endParaRPr>
          </a:p>
        </p:txBody>
      </p:sp>
    </p:spTree>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3" name="2 CuadroTexto"/>
          <p:cNvSpPr txBox="1"/>
          <p:nvPr/>
        </p:nvSpPr>
        <p:spPr>
          <a:xfrm>
            <a:off x="642938" y="285750"/>
            <a:ext cx="7929562" cy="553998"/>
          </a:xfrm>
          <a:prstGeom prst="rect">
            <a:avLst/>
          </a:prstGeom>
          <a:noFill/>
        </p:spPr>
        <p:txBody>
          <a:bodyPr>
            <a:spAutoFit/>
          </a:bodyPr>
          <a:lstStyle/>
          <a:p>
            <a:pPr algn="ctr">
              <a:defRPr/>
            </a:pPr>
            <a:r>
              <a:rPr lang="es-ES" sz="3000" i="1" u="sng" dirty="0" smtClean="0">
                <a:solidFill>
                  <a:schemeClr val="bg1"/>
                </a:solidFill>
                <a:effectLst>
                  <a:outerShdw blurRad="38100" dist="38100" dir="2700000" algn="tl">
                    <a:srgbClr val="000000">
                      <a:alpha val="43137"/>
                    </a:srgbClr>
                  </a:outerShdw>
                </a:effectLst>
                <a:latin typeface="Georgia" pitchFamily="18" charset="0"/>
              </a:rPr>
              <a:t>Indivisión forzosa por nocividad</a:t>
            </a:r>
            <a:endParaRPr lang="es-ES" sz="3000" i="1" u="sng" dirty="0">
              <a:solidFill>
                <a:schemeClr val="bg1"/>
              </a:solidFill>
              <a:effectLst>
                <a:outerShdw blurRad="38100" dist="38100" dir="2700000" algn="tl">
                  <a:srgbClr val="000000">
                    <a:alpha val="43137"/>
                  </a:srgbClr>
                </a:outerShdw>
              </a:effectLst>
              <a:latin typeface="Georgia" pitchFamily="18" charset="0"/>
            </a:endParaRPr>
          </a:p>
        </p:txBody>
      </p:sp>
      <p:sp>
        <p:nvSpPr>
          <p:cNvPr id="5" name="4 CuadroTexto"/>
          <p:cNvSpPr txBox="1"/>
          <p:nvPr/>
        </p:nvSpPr>
        <p:spPr>
          <a:xfrm>
            <a:off x="428625" y="1928813"/>
            <a:ext cx="8358188" cy="3539430"/>
          </a:xfrm>
          <a:prstGeom prst="rect">
            <a:avLst/>
          </a:prstGeom>
          <a:noFill/>
          <a:ln>
            <a:solidFill>
              <a:srgbClr val="F99A0F"/>
            </a:solidFill>
          </a:ln>
        </p:spPr>
        <p:txBody>
          <a:bodyPr>
            <a:spAutoFit/>
          </a:bodyPr>
          <a:lstStyle/>
          <a:p>
            <a:pPr>
              <a:defRPr/>
            </a:pPr>
            <a:r>
              <a:rPr lang="es-ES" sz="2800" i="1" dirty="0" smtClean="0">
                <a:solidFill>
                  <a:schemeClr val="bg1"/>
                </a:solidFill>
                <a:effectLst>
                  <a:outerShdw blurRad="38100" dist="38100" dir="2700000" algn="tl">
                    <a:srgbClr val="000000">
                      <a:alpha val="43137"/>
                    </a:srgbClr>
                  </a:outerShdw>
                </a:effectLst>
                <a:latin typeface="Georgia" pitchFamily="18" charset="0"/>
              </a:rPr>
              <a:t>Límite temporal: 5 años, renovable por una sola vez</a:t>
            </a:r>
          </a:p>
          <a:p>
            <a:pPr>
              <a:defRPr/>
            </a:pPr>
            <a:endParaRPr lang="es-ES" sz="2800" i="1" dirty="0" smtClean="0">
              <a:solidFill>
                <a:schemeClr val="bg1"/>
              </a:solidFill>
              <a:effectLst>
                <a:outerShdw blurRad="38100" dist="38100" dir="2700000" algn="tl">
                  <a:srgbClr val="000000">
                    <a:alpha val="43137"/>
                  </a:srgbClr>
                </a:outerShdw>
              </a:effectLst>
              <a:latin typeface="Georgia" pitchFamily="18" charset="0"/>
            </a:endParaRPr>
          </a:p>
          <a:p>
            <a:pPr>
              <a:defRPr/>
            </a:pPr>
            <a:r>
              <a:rPr lang="es-ES" sz="2800" i="1" dirty="0" smtClean="0">
                <a:solidFill>
                  <a:schemeClr val="bg1"/>
                </a:solidFill>
                <a:effectLst>
                  <a:outerShdw blurRad="38100" dist="38100" dir="2700000" algn="tl">
                    <a:srgbClr val="000000">
                      <a:alpha val="43137"/>
                    </a:srgbClr>
                  </a:outerShdw>
                </a:effectLst>
                <a:latin typeface="Georgia" pitchFamily="18" charset="0"/>
              </a:rPr>
              <a:t>Debe ser dispuesta judicialmente</a:t>
            </a:r>
          </a:p>
          <a:p>
            <a:pPr>
              <a:defRPr/>
            </a:pPr>
            <a:endParaRPr lang="es-ES" sz="2800" i="1" dirty="0" smtClean="0">
              <a:solidFill>
                <a:schemeClr val="bg1"/>
              </a:solidFill>
              <a:effectLst>
                <a:outerShdw blurRad="38100" dist="38100" dir="2700000" algn="tl">
                  <a:srgbClr val="000000">
                    <a:alpha val="43137"/>
                  </a:srgbClr>
                </a:outerShdw>
              </a:effectLst>
              <a:latin typeface="Georgia" pitchFamily="18" charset="0"/>
            </a:endParaRPr>
          </a:p>
          <a:p>
            <a:pPr>
              <a:defRPr/>
            </a:pPr>
            <a:r>
              <a:rPr lang="es-ES" sz="2800" i="1" dirty="0" smtClean="0">
                <a:solidFill>
                  <a:schemeClr val="bg1"/>
                </a:solidFill>
                <a:effectLst>
                  <a:outerShdw blurRad="38100" dist="38100" dir="2700000" algn="tl">
                    <a:srgbClr val="000000">
                      <a:alpha val="43137"/>
                    </a:srgbClr>
                  </a:outerShdw>
                </a:effectLst>
                <a:latin typeface="Georgia" pitchFamily="18" charset="0"/>
              </a:rPr>
              <a:t>Circunstancias graves, o perjuicio a los intereses de todos los condóminos, o al aprovechamiento de la cosa, según su naturaleza y destino económico</a:t>
            </a:r>
            <a:endParaRPr lang="es-ES" sz="2800" i="1" dirty="0">
              <a:solidFill>
                <a:schemeClr val="bg1"/>
              </a:solidFill>
              <a:effectLst>
                <a:outerShdw blurRad="38100" dist="38100" dir="2700000" algn="tl">
                  <a:srgbClr val="000000">
                    <a:alpha val="43137"/>
                  </a:srgbClr>
                </a:outerShdw>
              </a:effectLst>
              <a:latin typeface="Georgia" pitchFamily="18" charset="0"/>
            </a:endParaRPr>
          </a:p>
        </p:txBody>
      </p:sp>
    </p:spTree>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3" name="2 CuadroTexto"/>
          <p:cNvSpPr txBox="1"/>
          <p:nvPr/>
        </p:nvSpPr>
        <p:spPr>
          <a:xfrm>
            <a:off x="642938" y="285750"/>
            <a:ext cx="7929562" cy="1015663"/>
          </a:xfrm>
          <a:prstGeom prst="rect">
            <a:avLst/>
          </a:prstGeom>
          <a:noFill/>
        </p:spPr>
        <p:txBody>
          <a:bodyPr>
            <a:spAutoFit/>
          </a:bodyPr>
          <a:lstStyle/>
          <a:p>
            <a:pPr algn="ctr">
              <a:defRPr/>
            </a:pPr>
            <a:r>
              <a:rPr lang="es-ES" sz="3000" i="1" u="sng" dirty="0" smtClean="0">
                <a:solidFill>
                  <a:schemeClr val="bg1"/>
                </a:solidFill>
                <a:effectLst>
                  <a:outerShdw blurRad="38100" dist="38100" dir="2700000" algn="tl">
                    <a:srgbClr val="000000">
                      <a:alpha val="43137"/>
                    </a:srgbClr>
                  </a:outerShdw>
                </a:effectLst>
                <a:latin typeface="Georgia" pitchFamily="18" charset="0"/>
              </a:rPr>
              <a:t>Indivisión forzosa del condominio entre cónyuges (art. 471, </a:t>
            </a:r>
            <a:r>
              <a:rPr lang="es-ES" sz="3000" i="1" u="sng" dirty="0" err="1" smtClean="0">
                <a:solidFill>
                  <a:schemeClr val="bg1"/>
                </a:solidFill>
                <a:effectLst>
                  <a:outerShdw blurRad="38100" dist="38100" dir="2700000" algn="tl">
                    <a:srgbClr val="000000">
                      <a:alpha val="43137"/>
                    </a:srgbClr>
                  </a:outerShdw>
                </a:effectLst>
                <a:latin typeface="Georgia" pitchFamily="18" charset="0"/>
              </a:rPr>
              <a:t>CCyC</a:t>
            </a:r>
            <a:r>
              <a:rPr lang="es-ES" sz="3000" i="1" u="sng" dirty="0" smtClean="0">
                <a:solidFill>
                  <a:schemeClr val="bg1"/>
                </a:solidFill>
                <a:effectLst>
                  <a:outerShdw blurRad="38100" dist="38100" dir="2700000" algn="tl">
                    <a:srgbClr val="000000">
                      <a:alpha val="43137"/>
                    </a:srgbClr>
                  </a:outerShdw>
                </a:effectLst>
                <a:latin typeface="Georgia" pitchFamily="18" charset="0"/>
              </a:rPr>
              <a:t>)</a:t>
            </a:r>
            <a:endParaRPr lang="es-ES" sz="3000" i="1" u="sng" dirty="0">
              <a:solidFill>
                <a:schemeClr val="bg1"/>
              </a:solidFill>
              <a:effectLst>
                <a:outerShdw blurRad="38100" dist="38100" dir="2700000" algn="tl">
                  <a:srgbClr val="000000">
                    <a:alpha val="43137"/>
                  </a:srgbClr>
                </a:outerShdw>
              </a:effectLst>
              <a:latin typeface="Georgia" pitchFamily="18" charset="0"/>
            </a:endParaRPr>
          </a:p>
        </p:txBody>
      </p:sp>
      <p:sp>
        <p:nvSpPr>
          <p:cNvPr id="5" name="4 CuadroTexto"/>
          <p:cNvSpPr txBox="1"/>
          <p:nvPr/>
        </p:nvSpPr>
        <p:spPr>
          <a:xfrm>
            <a:off x="428625" y="1928813"/>
            <a:ext cx="8358188" cy="4093428"/>
          </a:xfrm>
          <a:prstGeom prst="rect">
            <a:avLst/>
          </a:prstGeom>
          <a:noFill/>
          <a:ln>
            <a:solidFill>
              <a:srgbClr val="F99A0F"/>
            </a:solidFill>
          </a:ln>
        </p:spPr>
        <p:txBody>
          <a:bodyPr>
            <a:spAutoFit/>
          </a:bodyPr>
          <a:lstStyle/>
          <a:p>
            <a:pPr algn="ctr"/>
            <a:r>
              <a:rPr lang="es-ES" sz="2000" b="1" i="1" dirty="0" smtClean="0">
                <a:solidFill>
                  <a:schemeClr val="bg1"/>
                </a:solidFill>
                <a:latin typeface="Georgia" pitchFamily="18" charset="0"/>
              </a:rPr>
              <a:t>“Bienes adquiridos conjuntamente. </a:t>
            </a:r>
            <a:r>
              <a:rPr lang="es-ES" sz="2000" i="1" dirty="0" smtClean="0">
                <a:solidFill>
                  <a:schemeClr val="bg1"/>
                </a:solidFill>
                <a:latin typeface="Georgia" pitchFamily="18" charset="0"/>
              </a:rPr>
              <a:t>La administración y disposición de </a:t>
            </a:r>
            <a:r>
              <a:rPr lang="es-ES" sz="2000" i="1" dirty="0" smtClean="0">
                <a:solidFill>
                  <a:srgbClr val="F7AD41"/>
                </a:solidFill>
                <a:latin typeface="Georgia" pitchFamily="18" charset="0"/>
              </a:rPr>
              <a:t>los bienes adquiridos conjuntamente</a:t>
            </a:r>
            <a:r>
              <a:rPr lang="es-ES" sz="2000" i="1" dirty="0" smtClean="0">
                <a:solidFill>
                  <a:schemeClr val="bg1"/>
                </a:solidFill>
                <a:latin typeface="Georgia" pitchFamily="18" charset="0"/>
              </a:rPr>
              <a:t> por los cónyuges corresponde en conjunto a ambos, cualquiera que sea la importancia de la parte correspondiente a cada uno. En caso de disenso entre ellos, el que toma</a:t>
            </a:r>
          </a:p>
          <a:p>
            <a:pPr algn="ctr"/>
            <a:r>
              <a:rPr lang="es-ES" sz="2000" i="1" dirty="0" smtClean="0">
                <a:solidFill>
                  <a:schemeClr val="bg1"/>
                </a:solidFill>
                <a:latin typeface="Georgia" pitchFamily="18" charset="0"/>
              </a:rPr>
              <a:t>la iniciativa del acto puede requerir que se lo autorice judicialmente en los términos del art. 458. </a:t>
            </a:r>
          </a:p>
          <a:p>
            <a:pPr algn="ctr"/>
            <a:r>
              <a:rPr lang="es-ES" sz="2000" i="1" dirty="0" smtClean="0">
                <a:solidFill>
                  <a:schemeClr val="bg1"/>
                </a:solidFill>
                <a:latin typeface="Georgia" pitchFamily="18" charset="0"/>
              </a:rPr>
              <a:t>A las partes indivisas de dichos bienes se aplican los dos artículos anteriores.</a:t>
            </a:r>
          </a:p>
          <a:p>
            <a:pPr algn="ctr"/>
            <a:r>
              <a:rPr lang="es-ES" sz="2000" i="1" dirty="0" smtClean="0">
                <a:solidFill>
                  <a:srgbClr val="F7AD41"/>
                </a:solidFill>
                <a:latin typeface="Georgia" pitchFamily="18" charset="0"/>
              </a:rPr>
              <a:t>A las cosas se aplican las normas del condominio en todo lo no previsto en este artículo. Si alguno de los cónyuges solicita la división de un condominio, el juez de la causa puede negarla </a:t>
            </a:r>
            <a:r>
              <a:rPr lang="es-ES" sz="2000" i="1" u="sng" dirty="0" smtClean="0">
                <a:solidFill>
                  <a:srgbClr val="F7AD41"/>
                </a:solidFill>
                <a:latin typeface="Georgia" pitchFamily="18" charset="0"/>
              </a:rPr>
              <a:t>si afecta el interés familiar</a:t>
            </a:r>
            <a:r>
              <a:rPr lang="es-ES" sz="2000" i="1" dirty="0" smtClean="0">
                <a:solidFill>
                  <a:schemeClr val="bg1"/>
                </a:solidFill>
                <a:latin typeface="Georgia" pitchFamily="18" charset="0"/>
              </a:rPr>
              <a:t>”</a:t>
            </a:r>
            <a:endParaRPr lang="es-ES" sz="2000" i="1" dirty="0">
              <a:solidFill>
                <a:schemeClr val="bg1"/>
              </a:solidFill>
              <a:effectLst>
                <a:outerShdw blurRad="38100" dist="38100" dir="2700000" algn="tl">
                  <a:srgbClr val="000000">
                    <a:alpha val="43137"/>
                  </a:srgbClr>
                </a:outerShdw>
              </a:effectLst>
              <a:latin typeface="Georgia" pitchFamily="18" charset="0"/>
            </a:endParaRPr>
          </a:p>
        </p:txBody>
      </p:sp>
    </p:spTree>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F39"/>
            </a:gs>
            <a:gs pos="16000">
              <a:schemeClr val="tx1">
                <a:alpha val="75000"/>
              </a:schemeClr>
            </a:gs>
            <a:gs pos="47000">
              <a:schemeClr val="tx1"/>
            </a:gs>
            <a:gs pos="60001">
              <a:schemeClr val="tx1"/>
            </a:gs>
            <a:gs pos="71001">
              <a:schemeClr val="tx1"/>
            </a:gs>
            <a:gs pos="81000">
              <a:schemeClr val="tx1"/>
            </a:gs>
            <a:gs pos="100000">
              <a:schemeClr val="tx1">
                <a:lumMod val="50000"/>
                <a:lumOff val="50000"/>
              </a:schemeClr>
            </a:gs>
          </a:gsLst>
          <a:lin ang="2700000" scaled="1"/>
          <a:tileRect/>
        </a:gradFill>
        <a:effectLst/>
      </p:bgPr>
    </p:bg>
    <p:spTree>
      <p:nvGrpSpPr>
        <p:cNvPr id="1" name=""/>
        <p:cNvGrpSpPr/>
        <p:nvPr/>
      </p:nvGrpSpPr>
      <p:grpSpPr>
        <a:xfrm>
          <a:off x="0" y="0"/>
          <a:ext cx="0" cy="0"/>
          <a:chOff x="0" y="0"/>
          <a:chExt cx="0" cy="0"/>
        </a:xfrm>
      </p:grpSpPr>
      <p:sp>
        <p:nvSpPr>
          <p:cNvPr id="3" name="2 CuadroTexto"/>
          <p:cNvSpPr txBox="1"/>
          <p:nvPr/>
        </p:nvSpPr>
        <p:spPr>
          <a:xfrm>
            <a:off x="642938" y="285750"/>
            <a:ext cx="7929562" cy="1015663"/>
          </a:xfrm>
          <a:prstGeom prst="rect">
            <a:avLst/>
          </a:prstGeom>
          <a:noFill/>
        </p:spPr>
        <p:txBody>
          <a:bodyPr>
            <a:spAutoFit/>
          </a:bodyPr>
          <a:lstStyle/>
          <a:p>
            <a:pPr algn="ctr">
              <a:defRPr/>
            </a:pPr>
            <a:r>
              <a:rPr lang="es-ES" sz="3000" i="1" u="sng" dirty="0" smtClean="0">
                <a:solidFill>
                  <a:schemeClr val="bg1"/>
                </a:solidFill>
                <a:effectLst>
                  <a:outerShdw blurRad="38100" dist="38100" dir="2700000" algn="tl">
                    <a:srgbClr val="000000">
                      <a:alpha val="43137"/>
                    </a:srgbClr>
                  </a:outerShdw>
                </a:effectLst>
                <a:latin typeface="Georgia" pitchFamily="18" charset="0"/>
              </a:rPr>
              <a:t>Condominio fiduciario (art. 1688, 3º párrafo, </a:t>
            </a:r>
            <a:r>
              <a:rPr lang="es-ES" sz="3000" i="1" u="sng" dirty="0" err="1" smtClean="0">
                <a:solidFill>
                  <a:schemeClr val="bg1"/>
                </a:solidFill>
                <a:effectLst>
                  <a:outerShdw blurRad="38100" dist="38100" dir="2700000" algn="tl">
                    <a:srgbClr val="000000">
                      <a:alpha val="43137"/>
                    </a:srgbClr>
                  </a:outerShdw>
                </a:effectLst>
                <a:latin typeface="Georgia" pitchFamily="18" charset="0"/>
              </a:rPr>
              <a:t>CCyC</a:t>
            </a:r>
            <a:r>
              <a:rPr lang="es-ES" sz="3000" i="1" u="sng" dirty="0" smtClean="0">
                <a:solidFill>
                  <a:schemeClr val="bg1"/>
                </a:solidFill>
                <a:effectLst>
                  <a:outerShdw blurRad="38100" dist="38100" dir="2700000" algn="tl">
                    <a:srgbClr val="000000">
                      <a:alpha val="43137"/>
                    </a:srgbClr>
                  </a:outerShdw>
                </a:effectLst>
                <a:latin typeface="Georgia" pitchFamily="18" charset="0"/>
              </a:rPr>
              <a:t>)</a:t>
            </a:r>
            <a:endParaRPr lang="es-ES" sz="3000" i="1" u="sng" dirty="0">
              <a:solidFill>
                <a:schemeClr val="bg1"/>
              </a:solidFill>
              <a:effectLst>
                <a:outerShdw blurRad="38100" dist="38100" dir="2700000" algn="tl">
                  <a:srgbClr val="000000">
                    <a:alpha val="43137"/>
                  </a:srgbClr>
                </a:outerShdw>
              </a:effectLst>
              <a:latin typeface="Georgia" pitchFamily="18" charset="0"/>
            </a:endParaRPr>
          </a:p>
        </p:txBody>
      </p:sp>
      <p:sp>
        <p:nvSpPr>
          <p:cNvPr id="5" name="4 CuadroTexto"/>
          <p:cNvSpPr txBox="1"/>
          <p:nvPr/>
        </p:nvSpPr>
        <p:spPr>
          <a:xfrm>
            <a:off x="428625" y="1928813"/>
            <a:ext cx="8358188" cy="2400657"/>
          </a:xfrm>
          <a:prstGeom prst="rect">
            <a:avLst/>
          </a:prstGeom>
          <a:noFill/>
          <a:ln>
            <a:solidFill>
              <a:srgbClr val="F99A0F"/>
            </a:solidFill>
          </a:ln>
        </p:spPr>
        <p:txBody>
          <a:bodyPr>
            <a:spAutoFit/>
          </a:bodyPr>
          <a:lstStyle/>
          <a:p>
            <a:pPr algn="ctr"/>
            <a:r>
              <a:rPr lang="es-ES" sz="2500" b="1" i="1" dirty="0" smtClean="0">
                <a:solidFill>
                  <a:schemeClr val="bg1"/>
                </a:solidFill>
                <a:latin typeface="Georgia" pitchFamily="18" charset="0"/>
              </a:rPr>
              <a:t>“</a:t>
            </a:r>
            <a:r>
              <a:rPr lang="es-ES" sz="2500" i="1" dirty="0" smtClean="0">
                <a:solidFill>
                  <a:schemeClr val="bg1"/>
                </a:solidFill>
                <a:latin typeface="Georgia" pitchFamily="18" charset="0"/>
              </a:rPr>
              <a:t>Si se nombran varios fiduciarios, se configura un condominio en función de lo previsto en el art. 1674, los actos de disposición deben ser otorgados por todos conjuntamente, excepto pacto en contrario, y ninguno de ellos puede ejercer la acción de partición </a:t>
            </a:r>
            <a:r>
              <a:rPr lang="es-ES" sz="2500" i="1" dirty="0" smtClean="0">
                <a:solidFill>
                  <a:srgbClr val="F7AD41"/>
                </a:solidFill>
                <a:latin typeface="Georgia" pitchFamily="18" charset="0"/>
              </a:rPr>
              <a:t>mientras dure el fideicomiso</a:t>
            </a:r>
            <a:r>
              <a:rPr lang="es-ES" sz="2500" i="1" dirty="0" smtClean="0">
                <a:solidFill>
                  <a:schemeClr val="bg1"/>
                </a:solidFill>
                <a:latin typeface="Georgia" pitchFamily="18" charset="0"/>
              </a:rPr>
              <a:t>”</a:t>
            </a:r>
          </a:p>
        </p:txBody>
      </p:sp>
    </p:spTree>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863</TotalTime>
  <Words>1060</Words>
  <Application>Microsoft Office PowerPoint</Application>
  <PresentationFormat>Presentación en pantalla (4:3)</PresentationFormat>
  <Paragraphs>157</Paragraphs>
  <Slides>27</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27</vt:i4>
      </vt:variant>
    </vt:vector>
  </HeadingPairs>
  <TitlesOfParts>
    <vt:vector size="36" baseType="lpstr">
      <vt:lpstr>Arial</vt:lpstr>
      <vt:lpstr>Arial Narrow</vt:lpstr>
      <vt:lpstr>Calibri</vt:lpstr>
      <vt:lpstr>Century Schoolbook</vt:lpstr>
      <vt:lpstr>Garamond</vt:lpstr>
      <vt:lpstr>Georgia</vt:lpstr>
      <vt:lpstr>Rockwell</vt:lpstr>
      <vt:lpstr>Script MT Bold</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Indivisiones forzosas de la herencia</vt:lpstr>
      <vt:lpstr>La indivisión IMPUESTA por el testador (art. 2330 CCyC)</vt:lpstr>
      <vt:lpstr>La indivisión PACTADA por los coherederos (art. 2331CCyC)</vt:lpstr>
      <vt:lpstr>La indivisión OPUESTA por el cónyuge supérstite (art. 2332CCyC)</vt:lpstr>
      <vt:lpstr>La indivisión OPUESTA por el heredero (art. 2333 CCyC)</vt:lpstr>
      <vt:lpstr>Derechos reales de habitación del cónyuge y del conviviente supérstites</vt:lpstr>
      <vt:lpstr>SOBRE EL DERECHO REAL DE HABITACIÓN DEL CÓNYUGE SUPÉRSTITE</vt:lpstr>
      <vt:lpstr>Instrumentación del derecho real de habitación del cónyuge supérstite</vt:lpstr>
      <vt:lpstr>EXTINCIÓN DEL DERECHO REAL DE HABITACIÓN DEL CÓNYUGE SUPÉRSTITE</vt:lpstr>
      <vt:lpstr>El derecho real de habitación del conviviente supérstite como situación jurídica registrable</vt:lpstr>
      <vt:lpstr>EXTINCIÓN DEL DERECHO REAL DE HABITACIÓN DEL CONVIVIENTE SUPÉRSTITE</vt:lpstr>
      <vt:lpstr>IMPORTANTES ASPECTOS COMUNES A AMBAS HABITACIONES LEGALES</vt:lpstr>
      <vt:lpstr>INDIVISIONES FORZOSAS EN LA INDIVISIÓN POST COMUNITARIA</vt:lpstr>
      <vt:lpstr>ADMINISTRACIÓN DE LAS COMUNIDADES DE BIENES: Administración de la cosa en condominio</vt:lpstr>
      <vt:lpstr>ADMINISTRACIÓN DE LAS COMUNIDADES DE BIENES: Administración en la comunidad hereditaria</vt:lpstr>
      <vt:lpstr>ADMINISTRACIÓN DE LAS COMUNIDADES DE BIENES: Administración en la indivisión postcomunitaria</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Sebastian</dc:creator>
  <cp:lastModifiedBy>Maria Veronica Ambrosis</cp:lastModifiedBy>
  <cp:revision>99</cp:revision>
  <dcterms:created xsi:type="dcterms:W3CDTF">2015-07-28T22:15:18Z</dcterms:created>
  <dcterms:modified xsi:type="dcterms:W3CDTF">2019-10-15T16:26:57Z</dcterms:modified>
</cp:coreProperties>
</file>