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8" r:id="rId1"/>
  </p:sldMasterIdLst>
  <p:notesMasterIdLst>
    <p:notesMasterId r:id="rId49"/>
  </p:notesMasterIdLst>
  <p:handoutMasterIdLst>
    <p:handoutMasterId r:id="rId50"/>
  </p:handoutMasterIdLst>
  <p:sldIdLst>
    <p:sldId id="286" r:id="rId2"/>
    <p:sldId id="374" r:id="rId3"/>
    <p:sldId id="401" r:id="rId4"/>
    <p:sldId id="352" r:id="rId5"/>
    <p:sldId id="382" r:id="rId6"/>
    <p:sldId id="375" r:id="rId7"/>
    <p:sldId id="397" r:id="rId8"/>
    <p:sldId id="357" r:id="rId9"/>
    <p:sldId id="399" r:id="rId10"/>
    <p:sldId id="398" r:id="rId11"/>
    <p:sldId id="386" r:id="rId12"/>
    <p:sldId id="343" r:id="rId13"/>
    <p:sldId id="335" r:id="rId14"/>
    <p:sldId id="365" r:id="rId15"/>
    <p:sldId id="383" r:id="rId16"/>
    <p:sldId id="257" r:id="rId17"/>
    <p:sldId id="388" r:id="rId18"/>
    <p:sldId id="346" r:id="rId19"/>
    <p:sldId id="351" r:id="rId20"/>
    <p:sldId id="347" r:id="rId21"/>
    <p:sldId id="406" r:id="rId22"/>
    <p:sldId id="348" r:id="rId23"/>
    <p:sldId id="408" r:id="rId24"/>
    <p:sldId id="395" r:id="rId25"/>
    <p:sldId id="396" r:id="rId26"/>
    <p:sldId id="356" r:id="rId27"/>
    <p:sldId id="405" r:id="rId28"/>
    <p:sldId id="410" r:id="rId29"/>
    <p:sldId id="336" r:id="rId30"/>
    <p:sldId id="424" r:id="rId31"/>
    <p:sldId id="411" r:id="rId32"/>
    <p:sldId id="427" r:id="rId33"/>
    <p:sldId id="425" r:id="rId34"/>
    <p:sldId id="421" r:id="rId35"/>
    <p:sldId id="423" r:id="rId36"/>
    <p:sldId id="412" r:id="rId37"/>
    <p:sldId id="415" r:id="rId38"/>
    <p:sldId id="413" r:id="rId39"/>
    <p:sldId id="367" r:id="rId40"/>
    <p:sldId id="418" r:id="rId41"/>
    <p:sldId id="417" r:id="rId42"/>
    <p:sldId id="416" r:id="rId43"/>
    <p:sldId id="414" r:id="rId44"/>
    <p:sldId id="420" r:id="rId45"/>
    <p:sldId id="422" r:id="rId46"/>
    <p:sldId id="428" r:id="rId47"/>
    <p:sldId id="429" r:id="rId48"/>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DE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662" autoAdjust="0"/>
    <p:restoredTop sz="81633" autoAdjust="0"/>
  </p:normalViewPr>
  <p:slideViewPr>
    <p:cSldViewPr snapToGrid="0">
      <p:cViewPr varScale="1">
        <p:scale>
          <a:sx n="55" d="100"/>
          <a:sy n="55" d="100"/>
        </p:scale>
        <p:origin x="2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DCB2DB26-F961-4971-BC6F-9FC7A5971225}" type="datetimeFigureOut">
              <a:rPr lang="es-AR" smtClean="0"/>
              <a:t>18/11/2022</a:t>
            </a:fld>
            <a:endParaRPr lang="es-AR"/>
          </a:p>
        </p:txBody>
      </p:sp>
      <p:sp>
        <p:nvSpPr>
          <p:cNvPr id="4" name="Marcador de pie de página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s-AR"/>
          </a:p>
        </p:txBody>
      </p:sp>
      <p:sp>
        <p:nvSpPr>
          <p:cNvPr id="5" name="Marcador de número de diapositiva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03091398-A17A-48C7-8C6B-0043C0E885F0}" type="slidenum">
              <a:rPr lang="es-AR" smtClean="0"/>
              <a:t>‹Nº›</a:t>
            </a:fld>
            <a:endParaRPr lang="es-AR"/>
          </a:p>
        </p:txBody>
      </p:sp>
    </p:spTree>
    <p:extLst>
      <p:ext uri="{BB962C8B-B14F-4D97-AF65-F5344CB8AC3E}">
        <p14:creationId xmlns:p14="http://schemas.microsoft.com/office/powerpoint/2010/main" val="922339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5653A105-CD02-4B84-A13B-ACDFA74517E3}" type="datetimeFigureOut">
              <a:rPr lang="es-AR" smtClean="0"/>
              <a:t>18/11/2022</a:t>
            </a:fld>
            <a:endParaRPr lang="es-AR"/>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87692D34-22EC-4735-8284-6862DB25E096}" type="slidenum">
              <a:rPr lang="es-AR" smtClean="0"/>
              <a:t>‹Nº›</a:t>
            </a:fld>
            <a:endParaRPr lang="es-AR"/>
          </a:p>
        </p:txBody>
      </p:sp>
    </p:spTree>
    <p:extLst>
      <p:ext uri="{BB962C8B-B14F-4D97-AF65-F5344CB8AC3E}">
        <p14:creationId xmlns:p14="http://schemas.microsoft.com/office/powerpoint/2010/main" val="1221032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3"/>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 pos="3619500" algn="l"/>
              </a:tabLst>
              <a:defRPr>
                <a:solidFill>
                  <a:schemeClr val="bg1"/>
                </a:solidFill>
                <a:latin typeface="Arial" charset="0"/>
                <a:ea typeface="MS PGothic" pitchFamily="34" charset="-128"/>
              </a:defRPr>
            </a:lvl1pPr>
            <a:lvl2pPr>
              <a:tabLst>
                <a:tab pos="723900" algn="l"/>
                <a:tab pos="1447800" algn="l"/>
                <a:tab pos="2171700" algn="l"/>
                <a:tab pos="2895600" algn="l"/>
                <a:tab pos="3619500" algn="l"/>
              </a:tabLst>
              <a:defRPr>
                <a:solidFill>
                  <a:schemeClr val="bg1"/>
                </a:solidFill>
                <a:latin typeface="Arial" charset="0"/>
                <a:ea typeface="MS PGothic" pitchFamily="34" charset="-128"/>
              </a:defRPr>
            </a:lvl2pPr>
            <a:lvl3pPr>
              <a:tabLst>
                <a:tab pos="723900" algn="l"/>
                <a:tab pos="1447800" algn="l"/>
                <a:tab pos="2171700" algn="l"/>
                <a:tab pos="2895600" algn="l"/>
                <a:tab pos="3619500" algn="l"/>
              </a:tabLst>
              <a:defRPr>
                <a:solidFill>
                  <a:schemeClr val="bg1"/>
                </a:solidFill>
                <a:latin typeface="Arial" charset="0"/>
                <a:ea typeface="MS PGothic" pitchFamily="34" charset="-128"/>
              </a:defRPr>
            </a:lvl3pPr>
            <a:lvl4pPr>
              <a:tabLst>
                <a:tab pos="723900" algn="l"/>
                <a:tab pos="1447800" algn="l"/>
                <a:tab pos="2171700" algn="l"/>
                <a:tab pos="2895600" algn="l"/>
                <a:tab pos="3619500" algn="l"/>
              </a:tabLst>
              <a:defRPr>
                <a:solidFill>
                  <a:schemeClr val="bg1"/>
                </a:solidFill>
                <a:latin typeface="Arial" charset="0"/>
                <a:ea typeface="MS PGothic" pitchFamily="34" charset="-128"/>
              </a:defRPr>
            </a:lvl4pPr>
            <a:lvl5pPr>
              <a:tabLst>
                <a:tab pos="723900" algn="l"/>
                <a:tab pos="1447800" algn="l"/>
                <a:tab pos="2171700" algn="l"/>
                <a:tab pos="2895600" algn="l"/>
                <a:tab pos="3619500" algn="l"/>
              </a:tabLst>
              <a:defRPr>
                <a:solidFill>
                  <a:schemeClr val="bg1"/>
                </a:solidFill>
                <a:latin typeface="Arial" charset="0"/>
                <a:ea typeface="MS PGothic" pitchFamily="34" charset="-128"/>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9pPr>
          </a:lstStyle>
          <a:p>
            <a:fld id="{698C00CF-DF9C-4598-8C44-76231CCE81CC}" type="datetime1">
              <a:rPr lang="es-ES" altLang="es-AR" smtClean="0">
                <a:solidFill>
                  <a:srgbClr val="000000"/>
                </a:solidFill>
                <a:latin typeface="Times New Roman" pitchFamily="18" charset="0"/>
              </a:rPr>
              <a:pPr/>
              <a:t>18/11/2022</a:t>
            </a:fld>
            <a:endParaRPr lang="es-ES" altLang="es-AR">
              <a:solidFill>
                <a:srgbClr val="000000"/>
              </a:solidFill>
              <a:latin typeface="Times New Roman" pitchFamily="18" charset="0"/>
            </a:endParaRPr>
          </a:p>
        </p:txBody>
      </p:sp>
      <p:sp>
        <p:nvSpPr>
          <p:cNvPr id="106499"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 pos="3619500" algn="l"/>
              </a:tabLst>
              <a:defRPr>
                <a:solidFill>
                  <a:schemeClr val="bg1"/>
                </a:solidFill>
                <a:latin typeface="Arial" charset="0"/>
                <a:ea typeface="MS PGothic" pitchFamily="34" charset="-128"/>
              </a:defRPr>
            </a:lvl1pPr>
            <a:lvl2pPr>
              <a:tabLst>
                <a:tab pos="723900" algn="l"/>
                <a:tab pos="1447800" algn="l"/>
                <a:tab pos="2171700" algn="l"/>
                <a:tab pos="2895600" algn="l"/>
                <a:tab pos="3619500" algn="l"/>
              </a:tabLst>
              <a:defRPr>
                <a:solidFill>
                  <a:schemeClr val="bg1"/>
                </a:solidFill>
                <a:latin typeface="Arial" charset="0"/>
                <a:ea typeface="MS PGothic" pitchFamily="34" charset="-128"/>
              </a:defRPr>
            </a:lvl2pPr>
            <a:lvl3pPr>
              <a:tabLst>
                <a:tab pos="723900" algn="l"/>
                <a:tab pos="1447800" algn="l"/>
                <a:tab pos="2171700" algn="l"/>
                <a:tab pos="2895600" algn="l"/>
                <a:tab pos="3619500" algn="l"/>
              </a:tabLst>
              <a:defRPr>
                <a:solidFill>
                  <a:schemeClr val="bg1"/>
                </a:solidFill>
                <a:latin typeface="Arial" charset="0"/>
                <a:ea typeface="MS PGothic" pitchFamily="34" charset="-128"/>
              </a:defRPr>
            </a:lvl3pPr>
            <a:lvl4pPr>
              <a:tabLst>
                <a:tab pos="723900" algn="l"/>
                <a:tab pos="1447800" algn="l"/>
                <a:tab pos="2171700" algn="l"/>
                <a:tab pos="2895600" algn="l"/>
                <a:tab pos="3619500" algn="l"/>
              </a:tabLst>
              <a:defRPr>
                <a:solidFill>
                  <a:schemeClr val="bg1"/>
                </a:solidFill>
                <a:latin typeface="Arial" charset="0"/>
                <a:ea typeface="MS PGothic" pitchFamily="34" charset="-128"/>
              </a:defRPr>
            </a:lvl4pPr>
            <a:lvl5pPr>
              <a:tabLst>
                <a:tab pos="723900" algn="l"/>
                <a:tab pos="1447800" algn="l"/>
                <a:tab pos="2171700" algn="l"/>
                <a:tab pos="2895600" algn="l"/>
                <a:tab pos="3619500" algn="l"/>
              </a:tabLst>
              <a:defRPr>
                <a:solidFill>
                  <a:schemeClr val="bg1"/>
                </a:solidFill>
                <a:latin typeface="Arial" charset="0"/>
                <a:ea typeface="MS PGothic" pitchFamily="34" charset="-128"/>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9pPr>
          </a:lstStyle>
          <a:p>
            <a:fld id="{B59A6013-7CF6-48F6-96AA-AED411814834}" type="slidenum">
              <a:rPr lang="es-ES" altLang="es-AR">
                <a:solidFill>
                  <a:srgbClr val="000000"/>
                </a:solidFill>
                <a:latin typeface="Times New Roman" pitchFamily="18" charset="0"/>
              </a:rPr>
              <a:pPr/>
              <a:t>16</a:t>
            </a:fld>
            <a:endParaRPr lang="es-ES" altLang="es-AR">
              <a:solidFill>
                <a:srgbClr val="000000"/>
              </a:solidFill>
              <a:latin typeface="Times New Roman" pitchFamily="18" charset="0"/>
            </a:endParaRPr>
          </a:p>
        </p:txBody>
      </p:sp>
      <p:sp>
        <p:nvSpPr>
          <p:cNvPr id="106500" name="Rectangle 1"/>
          <p:cNvSpPr>
            <a:spLocks noGrp="1" noRot="1" noChangeAspect="1" noChangeArrowheads="1" noTextEdit="1"/>
          </p:cNvSpPr>
          <p:nvPr>
            <p:ph type="sldImg"/>
          </p:nvPr>
        </p:nvSpPr>
        <p:spPr>
          <a:xfrm>
            <a:off x="388938" y="712788"/>
            <a:ext cx="6080125" cy="3421062"/>
          </a:xfrm>
          <a:solidFill>
            <a:srgbClr val="FFFFFF"/>
          </a:solidFill>
          <a:ln/>
        </p:spPr>
      </p:sp>
      <p:sp>
        <p:nvSpPr>
          <p:cNvPr id="106501" name="Rectangle 2"/>
          <p:cNvSpPr>
            <a:spLocks noGrp="1" noChangeArrowheads="1"/>
          </p:cNvSpPr>
          <p:nvPr>
            <p:ph type="body" idx="1"/>
          </p:nvPr>
        </p:nvSpPr>
        <p:spPr>
          <a:xfrm>
            <a:off x="914178" y="4347634"/>
            <a:ext cx="5029645" cy="413173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ES" altLang="es-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3"/>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 pos="3619500" algn="l"/>
              </a:tabLst>
              <a:defRPr>
                <a:solidFill>
                  <a:schemeClr val="bg1"/>
                </a:solidFill>
                <a:latin typeface="Arial" charset="0"/>
                <a:ea typeface="MS PGothic" pitchFamily="34" charset="-128"/>
              </a:defRPr>
            </a:lvl1pPr>
            <a:lvl2pPr>
              <a:tabLst>
                <a:tab pos="723900" algn="l"/>
                <a:tab pos="1447800" algn="l"/>
                <a:tab pos="2171700" algn="l"/>
                <a:tab pos="2895600" algn="l"/>
                <a:tab pos="3619500" algn="l"/>
              </a:tabLst>
              <a:defRPr>
                <a:solidFill>
                  <a:schemeClr val="bg1"/>
                </a:solidFill>
                <a:latin typeface="Arial" charset="0"/>
                <a:ea typeface="MS PGothic" pitchFamily="34" charset="-128"/>
              </a:defRPr>
            </a:lvl2pPr>
            <a:lvl3pPr>
              <a:tabLst>
                <a:tab pos="723900" algn="l"/>
                <a:tab pos="1447800" algn="l"/>
                <a:tab pos="2171700" algn="l"/>
                <a:tab pos="2895600" algn="l"/>
                <a:tab pos="3619500" algn="l"/>
              </a:tabLst>
              <a:defRPr>
                <a:solidFill>
                  <a:schemeClr val="bg1"/>
                </a:solidFill>
                <a:latin typeface="Arial" charset="0"/>
                <a:ea typeface="MS PGothic" pitchFamily="34" charset="-128"/>
              </a:defRPr>
            </a:lvl3pPr>
            <a:lvl4pPr>
              <a:tabLst>
                <a:tab pos="723900" algn="l"/>
                <a:tab pos="1447800" algn="l"/>
                <a:tab pos="2171700" algn="l"/>
                <a:tab pos="2895600" algn="l"/>
                <a:tab pos="3619500" algn="l"/>
              </a:tabLst>
              <a:defRPr>
                <a:solidFill>
                  <a:schemeClr val="bg1"/>
                </a:solidFill>
                <a:latin typeface="Arial" charset="0"/>
                <a:ea typeface="MS PGothic" pitchFamily="34" charset="-128"/>
              </a:defRPr>
            </a:lvl4pPr>
            <a:lvl5pPr>
              <a:tabLst>
                <a:tab pos="723900" algn="l"/>
                <a:tab pos="1447800" algn="l"/>
                <a:tab pos="2171700" algn="l"/>
                <a:tab pos="2895600" algn="l"/>
                <a:tab pos="3619500" algn="l"/>
              </a:tabLst>
              <a:defRPr>
                <a:solidFill>
                  <a:schemeClr val="bg1"/>
                </a:solidFill>
                <a:latin typeface="Arial" charset="0"/>
                <a:ea typeface="MS PGothic" pitchFamily="34" charset="-128"/>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9pPr>
          </a:lstStyle>
          <a:p>
            <a:fld id="{698C00CF-DF9C-4598-8C44-76231CCE81CC}" type="datetime1">
              <a:rPr lang="es-ES" altLang="es-AR" smtClean="0">
                <a:solidFill>
                  <a:srgbClr val="000000"/>
                </a:solidFill>
                <a:latin typeface="Times New Roman" pitchFamily="18" charset="0"/>
              </a:rPr>
              <a:pPr/>
              <a:t>18/11/2022</a:t>
            </a:fld>
            <a:endParaRPr lang="es-ES" altLang="es-AR">
              <a:solidFill>
                <a:srgbClr val="000000"/>
              </a:solidFill>
              <a:latin typeface="Times New Roman" pitchFamily="18" charset="0"/>
            </a:endParaRPr>
          </a:p>
        </p:txBody>
      </p:sp>
      <p:sp>
        <p:nvSpPr>
          <p:cNvPr id="106499"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 pos="3619500" algn="l"/>
              </a:tabLst>
              <a:defRPr>
                <a:solidFill>
                  <a:schemeClr val="bg1"/>
                </a:solidFill>
                <a:latin typeface="Arial" charset="0"/>
                <a:ea typeface="MS PGothic" pitchFamily="34" charset="-128"/>
              </a:defRPr>
            </a:lvl1pPr>
            <a:lvl2pPr>
              <a:tabLst>
                <a:tab pos="723900" algn="l"/>
                <a:tab pos="1447800" algn="l"/>
                <a:tab pos="2171700" algn="l"/>
                <a:tab pos="2895600" algn="l"/>
                <a:tab pos="3619500" algn="l"/>
              </a:tabLst>
              <a:defRPr>
                <a:solidFill>
                  <a:schemeClr val="bg1"/>
                </a:solidFill>
                <a:latin typeface="Arial" charset="0"/>
                <a:ea typeface="MS PGothic" pitchFamily="34" charset="-128"/>
              </a:defRPr>
            </a:lvl2pPr>
            <a:lvl3pPr>
              <a:tabLst>
                <a:tab pos="723900" algn="l"/>
                <a:tab pos="1447800" algn="l"/>
                <a:tab pos="2171700" algn="l"/>
                <a:tab pos="2895600" algn="l"/>
                <a:tab pos="3619500" algn="l"/>
              </a:tabLst>
              <a:defRPr>
                <a:solidFill>
                  <a:schemeClr val="bg1"/>
                </a:solidFill>
                <a:latin typeface="Arial" charset="0"/>
                <a:ea typeface="MS PGothic" pitchFamily="34" charset="-128"/>
              </a:defRPr>
            </a:lvl3pPr>
            <a:lvl4pPr>
              <a:tabLst>
                <a:tab pos="723900" algn="l"/>
                <a:tab pos="1447800" algn="l"/>
                <a:tab pos="2171700" algn="l"/>
                <a:tab pos="2895600" algn="l"/>
                <a:tab pos="3619500" algn="l"/>
              </a:tabLst>
              <a:defRPr>
                <a:solidFill>
                  <a:schemeClr val="bg1"/>
                </a:solidFill>
                <a:latin typeface="Arial" charset="0"/>
                <a:ea typeface="MS PGothic" pitchFamily="34" charset="-128"/>
              </a:defRPr>
            </a:lvl4pPr>
            <a:lvl5pPr>
              <a:tabLst>
                <a:tab pos="723900" algn="l"/>
                <a:tab pos="1447800" algn="l"/>
                <a:tab pos="2171700" algn="l"/>
                <a:tab pos="2895600" algn="l"/>
                <a:tab pos="3619500" algn="l"/>
              </a:tabLst>
              <a:defRPr>
                <a:solidFill>
                  <a:schemeClr val="bg1"/>
                </a:solidFill>
                <a:latin typeface="Arial" charset="0"/>
                <a:ea typeface="MS PGothic" pitchFamily="34" charset="-128"/>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Lst>
              <a:defRPr>
                <a:solidFill>
                  <a:schemeClr val="bg1"/>
                </a:solidFill>
                <a:latin typeface="Arial" charset="0"/>
                <a:ea typeface="MS PGothic" pitchFamily="34" charset="-128"/>
              </a:defRPr>
            </a:lvl9pPr>
          </a:lstStyle>
          <a:p>
            <a:fld id="{B59A6013-7CF6-48F6-96AA-AED411814834}" type="slidenum">
              <a:rPr lang="es-ES" altLang="es-AR">
                <a:solidFill>
                  <a:srgbClr val="000000"/>
                </a:solidFill>
                <a:latin typeface="Times New Roman" pitchFamily="18" charset="0"/>
              </a:rPr>
              <a:pPr/>
              <a:t>17</a:t>
            </a:fld>
            <a:endParaRPr lang="es-ES" altLang="es-AR">
              <a:solidFill>
                <a:srgbClr val="000000"/>
              </a:solidFill>
              <a:latin typeface="Times New Roman" pitchFamily="18" charset="0"/>
            </a:endParaRPr>
          </a:p>
        </p:txBody>
      </p:sp>
      <p:sp>
        <p:nvSpPr>
          <p:cNvPr id="106500" name="Rectangle 1"/>
          <p:cNvSpPr>
            <a:spLocks noGrp="1" noRot="1" noChangeAspect="1" noChangeArrowheads="1" noTextEdit="1"/>
          </p:cNvSpPr>
          <p:nvPr>
            <p:ph type="sldImg"/>
          </p:nvPr>
        </p:nvSpPr>
        <p:spPr>
          <a:xfrm>
            <a:off x="388938" y="712788"/>
            <a:ext cx="6080125" cy="3421062"/>
          </a:xfrm>
          <a:solidFill>
            <a:srgbClr val="FFFFFF"/>
          </a:solidFill>
          <a:ln/>
        </p:spPr>
      </p:sp>
      <p:sp>
        <p:nvSpPr>
          <p:cNvPr id="106501" name="Rectangle 2"/>
          <p:cNvSpPr>
            <a:spLocks noGrp="1" noChangeArrowheads="1"/>
          </p:cNvSpPr>
          <p:nvPr>
            <p:ph type="body" idx="1"/>
          </p:nvPr>
        </p:nvSpPr>
        <p:spPr>
          <a:xfrm>
            <a:off x="914178" y="4347634"/>
            <a:ext cx="5029645" cy="413173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ES" altLang="es-AR"/>
          </a:p>
        </p:txBody>
      </p:sp>
    </p:spTree>
    <p:extLst>
      <p:ext uri="{BB962C8B-B14F-4D97-AF65-F5344CB8AC3E}">
        <p14:creationId xmlns:p14="http://schemas.microsoft.com/office/powerpoint/2010/main" val="16964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E0BDD16-47B0-42EA-9E71-C1C6CBC7B5DF}" type="datetimeFigureOut">
              <a:rPr lang="es-AR" smtClean="0"/>
              <a:t>18/11/2022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1576613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E0BDD16-47B0-42EA-9E71-C1C6CBC7B5DF}" type="datetimeFigureOut">
              <a:rPr lang="es-AR" smtClean="0"/>
              <a:t>18/11/2022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3511678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E0BDD16-47B0-42EA-9E71-C1C6CBC7B5DF}" type="datetimeFigureOut">
              <a:rPr lang="es-AR" smtClean="0"/>
              <a:t>18/11/2022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3421908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a:t>Haga clic para modificar el estilo de título del patrón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E0BDD16-47B0-42EA-9E71-C1C6CBC7B5DF}" type="datetimeFigureOut">
              <a:rPr lang="es-AR" smtClean="0"/>
              <a:t>18/11/2022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1DE374D-9CA3-494C-AD8E-86491DDAB120}" type="slidenum">
              <a:rPr lang="es-AR" smtClean="0"/>
              <a:t>‹Nº›</a:t>
            </a:fld>
            <a:endParaRPr lang="es-A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91737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E0BDD16-47B0-42EA-9E71-C1C6CBC7B5DF}" type="datetimeFigureOut">
              <a:rPr lang="es-AR" smtClean="0"/>
              <a:t>18/11/2022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1833019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E0BDD16-47B0-42EA-9E71-C1C6CBC7B5DF}" type="datetimeFigureOut">
              <a:rPr lang="es-AR" smtClean="0"/>
              <a:t>18/11/2022</a:t>
            </a:fld>
            <a:endParaRPr lang="es-AR"/>
          </a:p>
        </p:txBody>
      </p:sp>
      <p:sp>
        <p:nvSpPr>
          <p:cNvPr id="4"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33626881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E0BDD16-47B0-42EA-9E71-C1C6CBC7B5DF}" type="datetimeFigureOut">
              <a:rPr lang="es-AR" smtClean="0"/>
              <a:t>18/11/2022</a:t>
            </a:fld>
            <a:endParaRPr lang="es-AR"/>
          </a:p>
        </p:txBody>
      </p:sp>
      <p:sp>
        <p:nvSpPr>
          <p:cNvPr id="4"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42438677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E0BDD16-47B0-42EA-9E71-C1C6CBC7B5DF}" type="datetimeFigureOut">
              <a:rPr lang="es-AR" smtClean="0"/>
              <a:t>18/11/2022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17609517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E0BDD16-47B0-42EA-9E71-C1C6CBC7B5DF}" type="datetimeFigureOut">
              <a:rPr lang="es-AR" smtClean="0"/>
              <a:t>18/11/2022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3404098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E0BDD16-47B0-42EA-9E71-C1C6CBC7B5DF}" type="datetimeFigureOut">
              <a:rPr lang="es-AR" smtClean="0"/>
              <a:t>18/11/2022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3042828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E0BDD16-47B0-42EA-9E71-C1C6CBC7B5DF}" type="datetimeFigureOut">
              <a:rPr lang="es-AR" smtClean="0"/>
              <a:t>18/11/2022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396047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E0BDD16-47B0-42EA-9E71-C1C6CBC7B5DF}" type="datetimeFigureOut">
              <a:rPr lang="es-AR" smtClean="0"/>
              <a:t>18/11/2022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2419624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E0BDD16-47B0-42EA-9E71-C1C6CBC7B5DF}" type="datetimeFigureOut">
              <a:rPr lang="es-AR" smtClean="0"/>
              <a:t>18/11/2022</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3055228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8E0BDD16-47B0-42EA-9E71-C1C6CBC7B5DF}" type="datetimeFigureOut">
              <a:rPr lang="es-AR" smtClean="0"/>
              <a:t>18/11/2022</a:t>
            </a:fld>
            <a:endParaRPr lang="es-AR"/>
          </a:p>
        </p:txBody>
      </p:sp>
      <p:sp>
        <p:nvSpPr>
          <p:cNvPr id="5" name="Footer Placeholder 3"/>
          <p:cNvSpPr>
            <a:spLocks noGrp="1"/>
          </p:cNvSpPr>
          <p:nvPr>
            <p:ph type="ftr" sz="quarter" idx="11"/>
          </p:nvPr>
        </p:nvSpPr>
        <p:spPr/>
        <p:txBody>
          <a:bodyPr/>
          <a:lstStyle/>
          <a:p>
            <a:endParaRPr lang="es-AR"/>
          </a:p>
        </p:txBody>
      </p:sp>
      <p:sp>
        <p:nvSpPr>
          <p:cNvPr id="6" name="Slide Number Placeholder 4"/>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208446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E0BDD16-47B0-42EA-9E71-C1C6CBC7B5DF}" type="datetimeFigureOut">
              <a:rPr lang="es-AR" smtClean="0"/>
              <a:t>18/11/2022</a:t>
            </a:fld>
            <a:endParaRPr lang="es-AR"/>
          </a:p>
        </p:txBody>
      </p:sp>
      <p:sp>
        <p:nvSpPr>
          <p:cNvPr id="5" name="Footer Placeholder 2"/>
          <p:cNvSpPr>
            <a:spLocks noGrp="1"/>
          </p:cNvSpPr>
          <p:nvPr>
            <p:ph type="ftr" sz="quarter" idx="11"/>
          </p:nvPr>
        </p:nvSpPr>
        <p:spPr/>
        <p:txBody>
          <a:bodyPr/>
          <a:lstStyle/>
          <a:p>
            <a:endParaRPr lang="es-AR"/>
          </a:p>
        </p:txBody>
      </p:sp>
      <p:sp>
        <p:nvSpPr>
          <p:cNvPr id="6" name="Slide Number Placeholder 3"/>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3166737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7" name="Date Placeholder 4"/>
          <p:cNvSpPr>
            <a:spLocks noGrp="1"/>
          </p:cNvSpPr>
          <p:nvPr>
            <p:ph type="dt" sz="half" idx="10"/>
          </p:nvPr>
        </p:nvSpPr>
        <p:spPr/>
        <p:txBody>
          <a:bodyPr/>
          <a:lstStyle/>
          <a:p>
            <a:fld id="{8E0BDD16-47B0-42EA-9E71-C1C6CBC7B5DF}" type="datetimeFigureOut">
              <a:rPr lang="es-AR" smtClean="0"/>
              <a:t>18/11/2022</a:t>
            </a:fld>
            <a:endParaRPr lang="es-AR"/>
          </a:p>
        </p:txBody>
      </p:sp>
      <p:sp>
        <p:nvSpPr>
          <p:cNvPr id="5" name="Footer Placeholder 5"/>
          <p:cNvSpPr>
            <a:spLocks noGrp="1"/>
          </p:cNvSpPr>
          <p:nvPr>
            <p:ph type="ftr" sz="quarter" idx="11"/>
          </p:nvPr>
        </p:nvSpPr>
        <p:spPr/>
        <p:txBody>
          <a:bodyPr/>
          <a:lstStyle/>
          <a:p>
            <a:endParaRPr lang="es-AR"/>
          </a:p>
        </p:txBody>
      </p:sp>
      <p:sp>
        <p:nvSpPr>
          <p:cNvPr id="6" name="Slide Number Placeholder 6"/>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559735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E0BDD16-47B0-42EA-9E71-C1C6CBC7B5DF}" type="datetimeFigureOut">
              <a:rPr lang="es-AR" smtClean="0"/>
              <a:t>18/11/2022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F1DE374D-9CA3-494C-AD8E-86491DDAB120}" type="slidenum">
              <a:rPr lang="es-AR" smtClean="0"/>
              <a:t>‹Nº›</a:t>
            </a:fld>
            <a:endParaRPr lang="es-AR"/>
          </a:p>
        </p:txBody>
      </p:sp>
    </p:spTree>
    <p:extLst>
      <p:ext uri="{BB962C8B-B14F-4D97-AF65-F5344CB8AC3E}">
        <p14:creationId xmlns:p14="http://schemas.microsoft.com/office/powerpoint/2010/main" val="1058021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E0BDD16-47B0-42EA-9E71-C1C6CBC7B5DF}" type="datetimeFigureOut">
              <a:rPr lang="es-AR" smtClean="0"/>
              <a:t>18/11/2022</a:t>
            </a:fld>
            <a:endParaRPr lang="es-A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A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1DE374D-9CA3-494C-AD8E-86491DDAB120}" type="slidenum">
              <a:rPr lang="es-AR" smtClean="0"/>
              <a:t>‹Nº›</a:t>
            </a:fld>
            <a:endParaRPr lang="es-AR"/>
          </a:p>
        </p:txBody>
      </p:sp>
    </p:spTree>
    <p:extLst>
      <p:ext uri="{BB962C8B-B14F-4D97-AF65-F5344CB8AC3E}">
        <p14:creationId xmlns:p14="http://schemas.microsoft.com/office/powerpoint/2010/main" val="250595989"/>
      </p:ext>
    </p:extLst>
  </p:cSld>
  <p:clrMap bg1="dk1" tx1="lt1" bg2="dk2" tx2="lt2" accent1="accent1" accent2="accent2" accent3="accent3" accent4="accent4" accent5="accent5" accent6="accent6" hlink="hlink" folHlink="folHlink"/>
  <p:sldLayoutIdLst>
    <p:sldLayoutId id="2147484099" r:id="rId1"/>
    <p:sldLayoutId id="2147484100" r:id="rId2"/>
    <p:sldLayoutId id="2147484101" r:id="rId3"/>
    <p:sldLayoutId id="2147484102" r:id="rId4"/>
    <p:sldLayoutId id="2147484103" r:id="rId5"/>
    <p:sldLayoutId id="2147484104" r:id="rId6"/>
    <p:sldLayoutId id="2147484105" r:id="rId7"/>
    <p:sldLayoutId id="2147484106" r:id="rId8"/>
    <p:sldLayoutId id="2147484107" r:id="rId9"/>
    <p:sldLayoutId id="2147484108" r:id="rId10"/>
    <p:sldLayoutId id="2147484109" r:id="rId11"/>
    <p:sldLayoutId id="2147484110" r:id="rId12"/>
    <p:sldLayoutId id="2147484111" r:id="rId13"/>
    <p:sldLayoutId id="2147484112" r:id="rId14"/>
    <p:sldLayoutId id="2147484113" r:id="rId15"/>
    <p:sldLayoutId id="2147484114" r:id="rId16"/>
    <p:sldLayoutId id="214748411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98680" y="1480896"/>
            <a:ext cx="8659719" cy="1325563"/>
          </a:xfrm>
        </p:spPr>
        <p:txBody>
          <a:bodyPr>
            <a:noAutofit/>
          </a:bodyPr>
          <a:lstStyle/>
          <a:p>
            <a:pPr algn="ctr"/>
            <a:br>
              <a:rPr lang="es-AR" sz="3600" b="1" dirty="0"/>
            </a:br>
            <a:r>
              <a:rPr lang="es-AR" sz="5400" b="1" dirty="0">
                <a:solidFill>
                  <a:schemeClr val="tx1"/>
                </a:solidFill>
                <a:latin typeface="Baskerville Old Face" panose="02020602080505020303" pitchFamily="18" charset="0"/>
              </a:rPr>
              <a:t>RESPONSABILIDAD CIVIL </a:t>
            </a:r>
            <a:br>
              <a:rPr lang="es-AR" sz="4000" b="1" dirty="0">
                <a:solidFill>
                  <a:schemeClr val="tx1"/>
                </a:solidFill>
              </a:rPr>
            </a:br>
            <a:br>
              <a:rPr lang="es-AR" sz="4000" b="1" dirty="0">
                <a:solidFill>
                  <a:schemeClr val="tx1"/>
                </a:solidFill>
              </a:rPr>
            </a:br>
            <a:r>
              <a:rPr lang="es-AR" sz="6600" b="1" dirty="0">
                <a:solidFill>
                  <a:schemeClr val="tx1"/>
                </a:solidFill>
                <a:latin typeface="Baskerville Old Face" panose="02020602080505020303" pitchFamily="18" charset="0"/>
              </a:rPr>
              <a:t>Eximentes</a:t>
            </a:r>
          </a:p>
        </p:txBody>
      </p:sp>
      <p:sp>
        <p:nvSpPr>
          <p:cNvPr id="3" name="CuadroTexto 2">
            <a:extLst>
              <a:ext uri="{FF2B5EF4-FFF2-40B4-BE49-F238E27FC236}">
                <a16:creationId xmlns:a16="http://schemas.microsoft.com/office/drawing/2014/main" id="{D69853BB-76A2-4780-8E2F-FBFEA4AC14C6}"/>
              </a:ext>
            </a:extLst>
          </p:cNvPr>
          <p:cNvSpPr txBox="1"/>
          <p:nvPr/>
        </p:nvSpPr>
        <p:spPr>
          <a:xfrm>
            <a:off x="6537960" y="5377104"/>
            <a:ext cx="4876800" cy="584775"/>
          </a:xfrm>
          <a:prstGeom prst="rect">
            <a:avLst/>
          </a:prstGeom>
          <a:noFill/>
        </p:spPr>
        <p:txBody>
          <a:bodyPr wrap="square" rtlCol="0">
            <a:spAutoFit/>
          </a:bodyPr>
          <a:lstStyle/>
          <a:p>
            <a:pPr algn="r"/>
            <a:r>
              <a:rPr lang="es-AR" sz="3200" dirty="0">
                <a:latin typeface="Arial" panose="020B0604020202020204" pitchFamily="34" charset="0"/>
                <a:cs typeface="Arial" panose="020B0604020202020204" pitchFamily="34" charset="0"/>
              </a:rPr>
              <a:t>GABRIELA ROSSELLO</a:t>
            </a:r>
          </a:p>
        </p:txBody>
      </p:sp>
    </p:spTree>
    <p:extLst>
      <p:ext uri="{BB962C8B-B14F-4D97-AF65-F5344CB8AC3E}">
        <p14:creationId xmlns:p14="http://schemas.microsoft.com/office/powerpoint/2010/main" val="1134218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3716" y="247136"/>
            <a:ext cx="9611050" cy="1325563"/>
          </a:xfrm>
        </p:spPr>
        <p:txBody>
          <a:bodyPr>
            <a:normAutofit fontScale="90000"/>
          </a:bodyPr>
          <a:lstStyle/>
          <a:p>
            <a:pPr algn="ctr"/>
            <a:br>
              <a:rPr lang="es-AR" sz="4400" b="1" dirty="0">
                <a:solidFill>
                  <a:schemeClr val="tx1"/>
                </a:solidFill>
                <a:latin typeface="Baskerville Old Face" panose="02020602080505020303" pitchFamily="18" charset="0"/>
              </a:rPr>
            </a:br>
            <a:endParaRPr lang="es-AR" sz="4400" b="1" dirty="0">
              <a:latin typeface="Baskerville Old Face" panose="02020602080505020303" pitchFamily="18" charset="0"/>
            </a:endParaRPr>
          </a:p>
        </p:txBody>
      </p:sp>
      <p:sp>
        <p:nvSpPr>
          <p:cNvPr id="6" name="Marcador de contenido 5"/>
          <p:cNvSpPr>
            <a:spLocks noGrp="1"/>
          </p:cNvSpPr>
          <p:nvPr>
            <p:ph idx="1"/>
          </p:nvPr>
        </p:nvSpPr>
        <p:spPr>
          <a:xfrm>
            <a:off x="376516" y="701040"/>
            <a:ext cx="11602124" cy="5669281"/>
          </a:xfrm>
        </p:spPr>
        <p:txBody>
          <a:bodyPr>
            <a:normAutofit/>
          </a:bodyPr>
          <a:lstStyle/>
          <a:p>
            <a:pPr marL="0" indent="0" algn="just">
              <a:lnSpc>
                <a:spcPct val="120000"/>
              </a:lnSpc>
              <a:spcBef>
                <a:spcPts val="0"/>
              </a:spcBef>
              <a:buNone/>
            </a:pPr>
            <a:r>
              <a:rPr lang="es-AR" b="1" dirty="0">
                <a:latin typeface="Arial" panose="020B0604020202020204" pitchFamily="34" charset="0"/>
                <a:ea typeface="Calibri" panose="020F0502020204030204" pitchFamily="34" charset="0"/>
                <a:cs typeface="Arial" panose="020B0604020202020204" pitchFamily="34" charset="0"/>
              </a:rPr>
              <a:t>CÁMARA CIVIL Y COMERCIAL MERCEDES</a:t>
            </a:r>
            <a:r>
              <a:rPr lang="es-AR" b="1" dirty="0">
                <a:effectLst/>
                <a:latin typeface="Arial" panose="020B0604020202020204" pitchFamily="34" charset="0"/>
                <a:ea typeface="Calibri" panose="020F0502020204030204" pitchFamily="34" charset="0"/>
                <a:cs typeface="Arial" panose="020B0604020202020204" pitchFamily="34" charset="0"/>
              </a:rPr>
              <a:t>, Sala I, 23 de marzo de 2021.</a:t>
            </a:r>
          </a:p>
          <a:p>
            <a:pPr marL="0" indent="0" algn="just">
              <a:lnSpc>
                <a:spcPct val="120000"/>
              </a:lnSpc>
              <a:spcBef>
                <a:spcPts val="0"/>
              </a:spcBef>
              <a:buNone/>
            </a:pPr>
            <a:r>
              <a:rPr lang="es-AR" b="1" dirty="0">
                <a:effectLst/>
                <a:latin typeface="Arial" panose="020B0604020202020204" pitchFamily="34" charset="0"/>
                <a:ea typeface="Calibri" panose="020F0502020204030204" pitchFamily="34" charset="0"/>
                <a:cs typeface="Arial" panose="020B0604020202020204" pitchFamily="34" charset="0"/>
              </a:rPr>
              <a:t>ABARIA PABLO DANIEL C/ MONDELEZ ARGENTINA SA </a:t>
            </a:r>
          </a:p>
          <a:p>
            <a:pPr marL="0" indent="0" algn="just">
              <a:lnSpc>
                <a:spcPct val="120000"/>
              </a:lnSpc>
              <a:spcBef>
                <a:spcPts val="0"/>
              </a:spcBef>
              <a:buNone/>
            </a:pPr>
            <a:endParaRPr lang="es-AR"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buNone/>
            </a:pPr>
            <a:endParaRPr lang="es-AR" dirty="0">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b="1" dirty="0">
                <a:latin typeface="Arial" panose="020B0604020202020204" pitchFamily="34" charset="0"/>
                <a:ea typeface="Calibri" panose="020F0502020204030204" pitchFamily="34" charset="0"/>
                <a:cs typeface="Arial" panose="020B0604020202020204" pitchFamily="34" charset="0"/>
              </a:rPr>
              <a:t>E</a:t>
            </a:r>
            <a:r>
              <a:rPr lang="es-AR" b="1" dirty="0">
                <a:effectLst/>
                <a:latin typeface="Arial" panose="020B0604020202020204" pitchFamily="34" charset="0"/>
                <a:ea typeface="Calibri" panose="020F0502020204030204" pitchFamily="34" charset="0"/>
                <a:cs typeface="Arial" panose="020B0604020202020204" pitchFamily="34" charset="0"/>
              </a:rPr>
              <a:t>l daño, como elemento de la responsabilidad civil, debe ser </a:t>
            </a:r>
            <a:r>
              <a:rPr lang="es-AR" b="1" i="1" dirty="0">
                <a:effectLst/>
                <a:latin typeface="Arial" panose="020B0604020202020204" pitchFamily="34" charset="0"/>
                <a:ea typeface="Calibri" panose="020F0502020204030204" pitchFamily="34" charset="0"/>
                <a:cs typeface="Arial" panose="020B0604020202020204" pitchFamily="34" charset="0"/>
              </a:rPr>
              <a:t>cierto </a:t>
            </a:r>
            <a:r>
              <a:rPr lang="es-AR" b="1" dirty="0">
                <a:effectLst/>
                <a:latin typeface="Arial" panose="020B0604020202020204" pitchFamily="34" charset="0"/>
                <a:ea typeface="Calibri" panose="020F0502020204030204" pitchFamily="34" charset="0"/>
                <a:cs typeface="Arial" panose="020B0604020202020204" pitchFamily="34" charset="0"/>
              </a:rPr>
              <a:t>y no eventual. </a:t>
            </a:r>
            <a:r>
              <a:rPr lang="es-AR" dirty="0">
                <a:effectLst/>
                <a:latin typeface="Arial" panose="020B0604020202020204" pitchFamily="34" charset="0"/>
                <a:ea typeface="Calibri" panose="020F0502020204030204" pitchFamily="34" charset="0"/>
                <a:cs typeface="Arial" panose="020B0604020202020204" pitchFamily="34" charset="0"/>
              </a:rPr>
              <a:t>Ello ha sido recogido expresamente por el art. 1739 del C.C. que para la procedencia de la indemnización debe existir un perjuicio directo o indirecto, actual o futuro, </a:t>
            </a:r>
            <a:r>
              <a:rPr lang="es-AR" b="1" i="1" dirty="0">
                <a:effectLst/>
                <a:latin typeface="Arial" panose="020B0604020202020204" pitchFamily="34" charset="0"/>
                <a:ea typeface="Calibri" panose="020F0502020204030204" pitchFamily="34" charset="0"/>
                <a:cs typeface="Arial" panose="020B0604020202020204" pitchFamily="34" charset="0"/>
              </a:rPr>
              <a:t>cierto y subsistente.</a:t>
            </a:r>
            <a:r>
              <a:rPr lang="es-AR" b="1" dirty="0">
                <a:effectLst/>
                <a:latin typeface="Arial" panose="020B0604020202020204" pitchFamily="34" charset="0"/>
                <a:ea typeface="Calibri" panose="020F0502020204030204" pitchFamily="34" charset="0"/>
                <a:cs typeface="Arial" panose="020B0604020202020204" pitchFamily="34" charset="0"/>
              </a:rPr>
              <a:t> </a:t>
            </a:r>
            <a:r>
              <a:rPr lang="es-AR" dirty="0">
                <a:latin typeface="Arial" panose="020B0604020202020204" pitchFamily="34" charset="0"/>
                <a:ea typeface="Calibri" panose="020F0502020204030204" pitchFamily="34" charset="0"/>
                <a:cs typeface="Arial" panose="020B0604020202020204" pitchFamily="34" charset="0"/>
              </a:rPr>
              <a:t>N</a:t>
            </a:r>
            <a:r>
              <a:rPr lang="es-AR" dirty="0">
                <a:effectLst/>
                <a:latin typeface="Arial" panose="020B0604020202020204" pitchFamily="34" charset="0"/>
                <a:ea typeface="Calibri" panose="020F0502020204030204" pitchFamily="34" charset="0"/>
                <a:cs typeface="Arial" panose="020B0604020202020204" pitchFamily="34" charset="0"/>
              </a:rPr>
              <a:t>o se advierte que el episodio de intento de comer la galletita pueda ser calificable como daño cierto.</a:t>
            </a:r>
          </a:p>
          <a:p>
            <a:pPr algn="just">
              <a:lnSpc>
                <a:spcPct val="120000"/>
              </a:lnSpc>
              <a:spcBef>
                <a:spcPts val="0"/>
              </a:spcBef>
              <a:buFont typeface="Wingdings 3" panose="05040102010807070707" pitchFamily="18" charset="2"/>
              <a:buChar char="´"/>
            </a:pPr>
            <a:endParaRPr lang="es-AR" dirty="0">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b="1" dirty="0">
                <a:effectLst/>
                <a:latin typeface="Arial" panose="020B0604020202020204" pitchFamily="34" charset="0"/>
                <a:ea typeface="Calibri" panose="020F0502020204030204" pitchFamily="34" charset="0"/>
                <a:cs typeface="Arial" panose="020B0604020202020204" pitchFamily="34" charset="0"/>
              </a:rPr>
              <a:t>Descartado que el actor haya sufrido daño resarcible, no corresponde fijar la  multa civil contemplada por el art. 52 bis de la LDC, </a:t>
            </a:r>
            <a:r>
              <a:rPr lang="es-AR" dirty="0">
                <a:effectLst/>
                <a:latin typeface="Arial" panose="020B0604020202020204" pitchFamily="34" charset="0"/>
                <a:ea typeface="Calibri" panose="020F0502020204030204" pitchFamily="34" charset="0"/>
                <a:cs typeface="Arial" panose="020B0604020202020204" pitchFamily="34" charset="0"/>
              </a:rPr>
              <a:t>ya que si no es procedente la demanda por falta de daño resarcible es también improcedente la multa por daño punitivo. </a:t>
            </a:r>
          </a:p>
          <a:p>
            <a:pPr marL="0" indent="0" algn="just">
              <a:buNone/>
            </a:pPr>
            <a:endParaRPr lang="es-AR" sz="29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s-AR" sz="4800" dirty="0">
              <a:latin typeface="Baskerville Old Face" panose="02020602080505020303" pitchFamily="18" charset="0"/>
            </a:endParaRPr>
          </a:p>
        </p:txBody>
      </p:sp>
    </p:spTree>
    <p:extLst>
      <p:ext uri="{BB962C8B-B14F-4D97-AF65-F5344CB8AC3E}">
        <p14:creationId xmlns:p14="http://schemas.microsoft.com/office/powerpoint/2010/main" val="3524190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3715" y="90152"/>
            <a:ext cx="9598171" cy="1482547"/>
          </a:xfrm>
        </p:spPr>
        <p:txBody>
          <a:bodyPr>
            <a:normAutofit fontScale="90000"/>
          </a:bodyPr>
          <a:lstStyle/>
          <a:p>
            <a:pPr algn="ctr"/>
            <a:r>
              <a:rPr lang="es-AR" sz="4400" b="1" dirty="0">
                <a:solidFill>
                  <a:schemeClr val="tx1"/>
                </a:solidFill>
                <a:latin typeface="Baskerville Old Face" panose="02020602080505020303" pitchFamily="18" charset="0"/>
              </a:rPr>
              <a:t>ANTIJURIDICIDAD</a:t>
            </a:r>
            <a:br>
              <a:rPr lang="es-AR" sz="4400" b="1" dirty="0">
                <a:solidFill>
                  <a:schemeClr val="tx1"/>
                </a:solidFill>
                <a:latin typeface="Baskerville Old Face" panose="02020602080505020303" pitchFamily="18" charset="0"/>
              </a:rPr>
            </a:br>
            <a:r>
              <a:rPr lang="es-AR" sz="4400" b="1" dirty="0">
                <a:solidFill>
                  <a:schemeClr val="tx1"/>
                </a:solidFill>
                <a:latin typeface="Baskerville Old Face" panose="02020602080505020303" pitchFamily="18" charset="0"/>
              </a:rPr>
              <a:t>Acción u omisión antijurídica</a:t>
            </a:r>
            <a:br>
              <a:rPr lang="es-AR" sz="4400" b="1" dirty="0">
                <a:solidFill>
                  <a:schemeClr val="tx1"/>
                </a:solidFill>
                <a:latin typeface="Baskerville Old Face" panose="02020602080505020303" pitchFamily="18" charset="0"/>
              </a:rPr>
            </a:br>
            <a:endParaRPr lang="es-AR" sz="4400" b="1" dirty="0">
              <a:solidFill>
                <a:schemeClr val="tx1"/>
              </a:solidFill>
              <a:latin typeface="Baskerville Old Face" panose="02020602080505020303" pitchFamily="18" charset="0"/>
            </a:endParaRPr>
          </a:p>
        </p:txBody>
      </p:sp>
      <p:sp>
        <p:nvSpPr>
          <p:cNvPr id="4" name="Rectángulo 3"/>
          <p:cNvSpPr/>
          <p:nvPr/>
        </p:nvSpPr>
        <p:spPr>
          <a:xfrm>
            <a:off x="536811" y="1737934"/>
            <a:ext cx="11410178" cy="4801314"/>
          </a:xfrm>
          <a:prstGeom prst="rect">
            <a:avLst/>
          </a:prstGeom>
        </p:spPr>
        <p:txBody>
          <a:bodyPr wrap="square">
            <a:spAutoFit/>
          </a:bodyPr>
          <a:lstStyle/>
          <a:p>
            <a:pPr marL="342900" marR="0" lvl="0" indent="-342900" algn="l" defTabSz="457200" rtl="0" eaLnBrk="1" fontAlgn="auto" latinLnBrk="0" hangingPunct="1">
              <a:lnSpc>
                <a:spcPct val="100000"/>
              </a:lnSpc>
              <a:spcBef>
                <a:spcPts val="0"/>
              </a:spcBef>
              <a:spcAft>
                <a:spcPts val="0"/>
              </a:spcAft>
              <a:buClr>
                <a:srgbClr val="ACD433">
                  <a:lumMod val="60000"/>
                  <a:lumOff val="40000"/>
                </a:srgbClr>
              </a:buClr>
              <a:buSzTx/>
              <a:buFont typeface="Wingdings" panose="05000000000000000000" pitchFamily="2" charset="2"/>
              <a:buChar char="ü"/>
              <a:tabLst/>
              <a:defRPr/>
            </a:pPr>
            <a:r>
              <a:rPr kumimoji="0" lang="es-AR" sz="2800" b="0" i="0" u="none" strike="noStrike" kern="1200" cap="none" spc="0" normalizeH="0" baseline="0" noProof="0" dirty="0">
                <a:ln>
                  <a:noFill/>
                </a:ln>
                <a:solidFill>
                  <a:prstClr val="white"/>
                </a:solidFill>
                <a:effectLst/>
                <a:uLnTx/>
                <a:uFillTx/>
                <a:latin typeface="Baskerville Old Face" panose="02020602080505020303" pitchFamily="18" charset="0"/>
                <a:ea typeface="+mn-ea"/>
                <a:cs typeface="+mn-cs"/>
              </a:rPr>
              <a:t>Objetiva y material.</a:t>
            </a:r>
          </a:p>
          <a:p>
            <a:pPr marL="342900" marR="0" lvl="0" indent="-342900" algn="l" defTabSz="457200" rtl="0" eaLnBrk="1" fontAlgn="auto" latinLnBrk="0" hangingPunct="1">
              <a:lnSpc>
                <a:spcPct val="100000"/>
              </a:lnSpc>
              <a:spcBef>
                <a:spcPts val="0"/>
              </a:spcBef>
              <a:spcAft>
                <a:spcPts val="0"/>
              </a:spcAft>
              <a:buClr>
                <a:srgbClr val="ACD433">
                  <a:lumMod val="60000"/>
                  <a:lumOff val="40000"/>
                </a:srgbClr>
              </a:buClr>
              <a:buSzTx/>
              <a:buFont typeface="Wingdings" panose="05000000000000000000" pitchFamily="2" charset="2"/>
              <a:buChar char="ü"/>
              <a:tabLst/>
              <a:defRPr/>
            </a:pPr>
            <a:r>
              <a:rPr kumimoji="0" lang="es-AR" sz="2800" b="0" i="0" u="none" strike="noStrike" kern="1200" cap="none" spc="0" normalizeH="0" baseline="0" noProof="0" dirty="0">
                <a:ln>
                  <a:noFill/>
                </a:ln>
                <a:solidFill>
                  <a:prstClr val="white"/>
                </a:solidFill>
                <a:effectLst/>
                <a:uLnTx/>
                <a:uFillTx/>
                <a:latin typeface="Baskerville Old Face" panose="02020602080505020303" pitchFamily="18" charset="0"/>
                <a:ea typeface="+mn-ea"/>
                <a:cs typeface="+mn-cs"/>
              </a:rPr>
              <a:t>No requiere culpa.</a:t>
            </a:r>
          </a:p>
          <a:p>
            <a:pPr marL="342900" marR="0" lvl="0" indent="-342900" algn="l" defTabSz="457200" rtl="0" eaLnBrk="1" fontAlgn="auto" latinLnBrk="0" hangingPunct="1">
              <a:lnSpc>
                <a:spcPct val="100000"/>
              </a:lnSpc>
              <a:spcBef>
                <a:spcPts val="0"/>
              </a:spcBef>
              <a:spcAft>
                <a:spcPts val="0"/>
              </a:spcAft>
              <a:buClr>
                <a:srgbClr val="ACD433">
                  <a:lumMod val="60000"/>
                  <a:lumOff val="40000"/>
                </a:srgbClr>
              </a:buClr>
              <a:buSzTx/>
              <a:buFont typeface="Wingdings" panose="05000000000000000000" pitchFamily="2" charset="2"/>
              <a:buChar char="ü"/>
              <a:tabLst/>
              <a:defRPr/>
            </a:pPr>
            <a:r>
              <a:rPr kumimoji="0" lang="es-AR" sz="2800" b="0" i="0" u="none" strike="noStrike" kern="1200" cap="none" spc="0" normalizeH="0" baseline="0" noProof="0" dirty="0">
                <a:ln>
                  <a:noFill/>
                </a:ln>
                <a:solidFill>
                  <a:prstClr val="white"/>
                </a:solidFill>
                <a:effectLst/>
                <a:uLnTx/>
                <a:uFillTx/>
                <a:latin typeface="Baskerville Old Face" panose="02020602080505020303" pitchFamily="18" charset="0"/>
                <a:ea typeface="+mn-ea"/>
                <a:cs typeface="+mn-cs"/>
              </a:rPr>
              <a:t>Es atípica. No es necesario que la ley detalle cuál es la conducta prohibida.</a:t>
            </a:r>
          </a:p>
          <a:p>
            <a:pPr marL="342900" marR="0" lvl="0" indent="-342900" algn="l" defTabSz="457200" rtl="0" eaLnBrk="1" fontAlgn="auto" latinLnBrk="0" hangingPunct="1">
              <a:lnSpc>
                <a:spcPct val="100000"/>
              </a:lnSpc>
              <a:spcBef>
                <a:spcPts val="0"/>
              </a:spcBef>
              <a:spcAft>
                <a:spcPts val="0"/>
              </a:spcAft>
              <a:buClr>
                <a:srgbClr val="ACD433">
                  <a:lumMod val="60000"/>
                  <a:lumOff val="40000"/>
                </a:srgbClr>
              </a:buClr>
              <a:buSzTx/>
              <a:buFont typeface="Wingdings" panose="05000000000000000000" pitchFamily="2" charset="2"/>
              <a:buChar char="ü"/>
              <a:tabLst/>
              <a:defRPr/>
            </a:pPr>
            <a:r>
              <a:rPr kumimoji="0" lang="es-AR" sz="2800" b="0" i="0" u="none" strike="noStrike" kern="1200" cap="none" spc="0" normalizeH="0" baseline="0" noProof="0" dirty="0">
                <a:ln>
                  <a:noFill/>
                </a:ln>
                <a:solidFill>
                  <a:prstClr val="white"/>
                </a:solidFill>
                <a:effectLst/>
                <a:uLnTx/>
                <a:uFillTx/>
                <a:latin typeface="Baskerville Old Face" panose="02020602080505020303" pitchFamily="18" charset="0"/>
                <a:ea typeface="+mn-ea"/>
                <a:cs typeface="+mn-cs"/>
              </a:rPr>
              <a:t>El CCC hace prevalecer el principio de no dañar a otro como eje del sistema, a partir del texto constitucional (art. 19 CN). </a:t>
            </a:r>
          </a:p>
          <a:p>
            <a:pPr marL="342900" marR="0" lvl="0" indent="-342900" algn="l" defTabSz="457200" rtl="0" eaLnBrk="1" fontAlgn="auto" latinLnBrk="0" hangingPunct="1">
              <a:lnSpc>
                <a:spcPct val="100000"/>
              </a:lnSpc>
              <a:spcBef>
                <a:spcPts val="0"/>
              </a:spcBef>
              <a:spcAft>
                <a:spcPts val="0"/>
              </a:spcAft>
              <a:buClr>
                <a:srgbClr val="ACD433">
                  <a:lumMod val="60000"/>
                  <a:lumOff val="40000"/>
                </a:srgbClr>
              </a:buClr>
              <a:buSzTx/>
              <a:buFont typeface="Wingdings" panose="05000000000000000000" pitchFamily="2" charset="2"/>
              <a:buChar char="ü"/>
              <a:tabLst/>
              <a:defRPr/>
            </a:pPr>
            <a:r>
              <a:rPr kumimoji="0" lang="es-AR" sz="2800" b="0" i="0" u="none" strike="noStrike" kern="1200" cap="none" spc="0" normalizeH="0" baseline="0" noProof="0" dirty="0">
                <a:ln>
                  <a:noFill/>
                </a:ln>
                <a:solidFill>
                  <a:prstClr val="white"/>
                </a:solidFill>
                <a:effectLst/>
                <a:uLnTx/>
                <a:uFillTx/>
                <a:latin typeface="Baskerville Old Face" panose="02020602080505020303" pitchFamily="18" charset="0"/>
                <a:ea typeface="+mn-ea"/>
                <a:cs typeface="+mn-cs"/>
              </a:rPr>
              <a:t>Cuando se trata de un incumplimiento contractual, la antijuridicidad se produce como consecuencia de la infracción de una obligación específica que ligaba al deudor con el acreedor para la ejecución de determinada conducta. </a:t>
            </a:r>
            <a:endParaRPr kumimoji="0" lang="es-AR" sz="2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342900" marR="0" lvl="0" indent="-342900" algn="l" defTabSz="457200" rtl="0" eaLnBrk="1" fontAlgn="auto" latinLnBrk="0" hangingPunct="1">
              <a:lnSpc>
                <a:spcPct val="100000"/>
              </a:lnSpc>
              <a:spcBef>
                <a:spcPts val="0"/>
              </a:spcBef>
              <a:spcAft>
                <a:spcPts val="0"/>
              </a:spcAft>
              <a:buClr>
                <a:srgbClr val="ACD433">
                  <a:lumMod val="60000"/>
                  <a:lumOff val="40000"/>
                </a:srgbClr>
              </a:buClr>
              <a:buSzTx/>
              <a:buFont typeface="Wingdings" panose="05000000000000000000" pitchFamily="2" charset="2"/>
              <a:buChar char="ü"/>
              <a:tabLst/>
              <a:defRPr/>
            </a:pPr>
            <a:endParaRPr kumimoji="0" lang="es-AR" sz="3600" b="0" i="0" u="none" strike="noStrike" kern="1200" cap="none" spc="0" normalizeH="0" baseline="0" noProof="0" dirty="0">
              <a:ln>
                <a:noFill/>
              </a:ln>
              <a:solidFill>
                <a:prstClr val="white"/>
              </a:solidFill>
              <a:effectLst/>
              <a:uLnTx/>
              <a:uFillTx/>
              <a:latin typeface="Baskerville Old Face" panose="02020602080505020303"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AR"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92082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3716" y="247136"/>
            <a:ext cx="9453284" cy="2000764"/>
          </a:xfrm>
        </p:spPr>
        <p:txBody>
          <a:bodyPr>
            <a:noAutofit/>
          </a:bodyPr>
          <a:lstStyle/>
          <a:p>
            <a:pPr algn="ctr"/>
            <a:br>
              <a:rPr lang="es-AR" sz="4000" b="1" dirty="0">
                <a:solidFill>
                  <a:schemeClr val="tx1"/>
                </a:solidFill>
                <a:latin typeface="Baskerville Old Face" panose="02020602080505020303" pitchFamily="18" charset="0"/>
              </a:rPr>
            </a:br>
            <a:r>
              <a:rPr lang="es-AR" sz="4000" b="1" dirty="0">
                <a:solidFill>
                  <a:schemeClr val="tx1"/>
                </a:solidFill>
                <a:latin typeface="Baskerville Old Face" panose="02020602080505020303" pitchFamily="18" charset="0"/>
              </a:rPr>
              <a:t>Acción u omisión antijurídica- EXIMENTES </a:t>
            </a:r>
            <a:br>
              <a:rPr lang="es-AR" sz="4000" b="1" dirty="0">
                <a:solidFill>
                  <a:schemeClr val="tx1"/>
                </a:solidFill>
                <a:latin typeface="Baskerville Old Face" panose="02020602080505020303" pitchFamily="18" charset="0"/>
              </a:rPr>
            </a:br>
            <a:br>
              <a:rPr lang="es-AR" sz="4400" b="1" dirty="0">
                <a:solidFill>
                  <a:schemeClr val="tx1"/>
                </a:solidFill>
                <a:latin typeface="Baskerville Old Face" panose="02020602080505020303" pitchFamily="18" charset="0"/>
              </a:rPr>
            </a:br>
            <a:endParaRPr lang="es-AR" sz="4400" b="1" dirty="0">
              <a:solidFill>
                <a:schemeClr val="tx1"/>
              </a:solidFill>
              <a:latin typeface="Baskerville Old Face" panose="02020602080505020303" pitchFamily="18" charset="0"/>
            </a:endParaRPr>
          </a:p>
        </p:txBody>
      </p:sp>
      <p:sp>
        <p:nvSpPr>
          <p:cNvPr id="3" name="Marcador de contenido 2"/>
          <p:cNvSpPr>
            <a:spLocks noGrp="1"/>
          </p:cNvSpPr>
          <p:nvPr>
            <p:ph idx="1"/>
          </p:nvPr>
        </p:nvSpPr>
        <p:spPr>
          <a:xfrm>
            <a:off x="833715" y="2640168"/>
            <a:ext cx="10729928" cy="3734649"/>
          </a:xfrm>
        </p:spPr>
        <p:txBody>
          <a:bodyPr>
            <a:noAutofit/>
          </a:bodyPr>
          <a:lstStyle/>
          <a:p>
            <a:pPr marL="0" indent="0">
              <a:spcBef>
                <a:spcPts val="0"/>
              </a:spcBef>
              <a:buNone/>
            </a:pPr>
            <a:r>
              <a:rPr lang="es-AR" sz="3600" dirty="0">
                <a:latin typeface="Book Antiqua" panose="02040602050305030304" pitchFamily="18" charset="0"/>
              </a:rPr>
              <a:t>ACCIÓN: </a:t>
            </a:r>
          </a:p>
          <a:p>
            <a:pPr>
              <a:spcBef>
                <a:spcPts val="0"/>
              </a:spcBef>
              <a:buFont typeface="Wingdings 2" panose="05020102010507070707" pitchFamily="18" charset="2"/>
              <a:buChar char="O"/>
            </a:pPr>
            <a:r>
              <a:rPr lang="es-AR" sz="3600" dirty="0">
                <a:latin typeface="Book Antiqua" panose="02040602050305030304" pitchFamily="18" charset="0"/>
              </a:rPr>
              <a:t>Fuerza física irresistible (art. 1750 CCC)</a:t>
            </a:r>
          </a:p>
          <a:p>
            <a:pPr marL="0" indent="0">
              <a:spcBef>
                <a:spcPts val="0"/>
              </a:spcBef>
              <a:buNone/>
            </a:pPr>
            <a:endParaRPr lang="es-AR" sz="3600" dirty="0">
              <a:latin typeface="Book Antiqua" panose="02040602050305030304" pitchFamily="18" charset="0"/>
            </a:endParaRPr>
          </a:p>
          <a:p>
            <a:pPr marL="0" indent="0">
              <a:spcBef>
                <a:spcPts val="0"/>
              </a:spcBef>
              <a:buNone/>
            </a:pPr>
            <a:r>
              <a:rPr lang="es-AR" sz="3600" dirty="0">
                <a:latin typeface="Book Antiqua" panose="02040602050305030304" pitchFamily="18" charset="0"/>
              </a:rPr>
              <a:t>OMISIÓN: </a:t>
            </a:r>
          </a:p>
          <a:p>
            <a:pPr>
              <a:spcBef>
                <a:spcPts val="0"/>
              </a:spcBef>
              <a:buFont typeface="Wingdings 2" panose="05020102010507070707" pitchFamily="18" charset="2"/>
              <a:buChar char="O"/>
            </a:pPr>
            <a:r>
              <a:rPr lang="es-AR" sz="3600" dirty="0">
                <a:latin typeface="Book Antiqua" panose="02040602050305030304" pitchFamily="18" charset="0"/>
              </a:rPr>
              <a:t>Medida irrazonable (art. 1710 inc. b CCC</a:t>
            </a:r>
            <a:r>
              <a:rPr lang="es-AR" sz="4000" dirty="0">
                <a:latin typeface="Book Antiqua" panose="02040602050305030304" pitchFamily="18" charset="0"/>
              </a:rPr>
              <a:t>)</a:t>
            </a:r>
          </a:p>
          <a:p>
            <a:pPr marL="0" indent="0">
              <a:buNone/>
            </a:pPr>
            <a:endParaRPr lang="es-AR" sz="2800" b="1" dirty="0"/>
          </a:p>
        </p:txBody>
      </p:sp>
    </p:spTree>
    <p:extLst>
      <p:ext uri="{BB962C8B-B14F-4D97-AF65-F5344CB8AC3E}">
        <p14:creationId xmlns:p14="http://schemas.microsoft.com/office/powerpoint/2010/main" val="3996270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4785" y="1961030"/>
            <a:ext cx="11517923" cy="3601570"/>
          </a:xfrm>
        </p:spPr>
        <p:txBody>
          <a:bodyPr>
            <a:noAutofit/>
          </a:bodyPr>
          <a:lstStyle/>
          <a:p>
            <a:pPr>
              <a:buClr>
                <a:srgbClr val="92D050"/>
              </a:buClr>
              <a:buFont typeface="Wingdings 2" panose="05020102010507070707" pitchFamily="18" charset="2"/>
              <a:buChar char=""/>
            </a:pPr>
            <a:r>
              <a:rPr lang="es-AR" sz="3200" dirty="0">
                <a:latin typeface="Book Antiqua" panose="02040602050305030304" pitchFamily="18" charset="0"/>
              </a:rPr>
              <a:t>Ejercicio regular de un derecho (art. 1718 inc. a, CCC )</a:t>
            </a:r>
          </a:p>
          <a:p>
            <a:pPr>
              <a:buClr>
                <a:srgbClr val="92D050"/>
              </a:buClr>
              <a:buFont typeface="Wingdings 2" panose="05020102010507070707" pitchFamily="18" charset="2"/>
              <a:buChar char=""/>
            </a:pPr>
            <a:r>
              <a:rPr lang="es-AR" sz="3200" dirty="0">
                <a:latin typeface="Book Antiqua" panose="02040602050305030304" pitchFamily="18" charset="0"/>
              </a:rPr>
              <a:t>Legítima defensa propia o de terceros (art. 1718 inc. b, CCC)</a:t>
            </a:r>
          </a:p>
          <a:p>
            <a:pPr>
              <a:buClr>
                <a:srgbClr val="92D050"/>
              </a:buClr>
              <a:buFont typeface="Wingdings 2" panose="05020102010507070707" pitchFamily="18" charset="2"/>
              <a:buChar char=""/>
            </a:pPr>
            <a:r>
              <a:rPr lang="es-AR" sz="3200" dirty="0">
                <a:latin typeface="Book Antiqua" panose="02040602050305030304" pitchFamily="18" charset="0"/>
              </a:rPr>
              <a:t>Evitar un mal del agente o tercero (art. 1718 inc. c, CCC)</a:t>
            </a:r>
          </a:p>
          <a:p>
            <a:pPr>
              <a:buClr>
                <a:srgbClr val="92D050"/>
              </a:buClr>
              <a:buFont typeface="Wingdings 2" panose="05020102010507070707" pitchFamily="18" charset="2"/>
              <a:buChar char=""/>
            </a:pPr>
            <a:r>
              <a:rPr lang="es-AR" sz="3200" dirty="0">
                <a:latin typeface="Book Antiqua" panose="02040602050305030304" pitchFamily="18" charset="0"/>
              </a:rPr>
              <a:t>Consentimiento del damnificado (art. 1720 CCC)</a:t>
            </a:r>
          </a:p>
          <a:p>
            <a:pPr marL="0" indent="0">
              <a:buClr>
                <a:srgbClr val="92D050"/>
              </a:buClr>
              <a:buNone/>
            </a:pPr>
            <a:endParaRPr lang="es-AR" sz="3400" dirty="0">
              <a:latin typeface="Book Antiqua" panose="02040602050305030304" pitchFamily="18" charset="0"/>
            </a:endParaRPr>
          </a:p>
          <a:p>
            <a:pPr marL="0" indent="0" algn="ctr">
              <a:buClr>
                <a:srgbClr val="92D050"/>
              </a:buClr>
              <a:buNone/>
            </a:pPr>
            <a:r>
              <a:rPr lang="es-AR" sz="3400" b="1" dirty="0">
                <a:solidFill>
                  <a:srgbClr val="92D050"/>
                </a:solidFill>
                <a:latin typeface="Book Antiqua" panose="02040602050305030304" pitchFamily="18" charset="0"/>
              </a:rPr>
              <a:t>NO: Asunción de riesgos (art. 1719 CCC)</a:t>
            </a:r>
          </a:p>
          <a:p>
            <a:pPr marL="0" indent="0">
              <a:buNone/>
            </a:pPr>
            <a:endParaRPr lang="es-AR" sz="2800" b="1" dirty="0"/>
          </a:p>
          <a:p>
            <a:pPr marL="0" indent="0">
              <a:buNone/>
            </a:pPr>
            <a:endParaRPr lang="es-AR" sz="2800" b="1" dirty="0"/>
          </a:p>
        </p:txBody>
      </p:sp>
      <p:sp>
        <p:nvSpPr>
          <p:cNvPr id="5" name="Rectángulo 4"/>
          <p:cNvSpPr/>
          <p:nvPr/>
        </p:nvSpPr>
        <p:spPr>
          <a:xfrm>
            <a:off x="1300690" y="496957"/>
            <a:ext cx="8821646" cy="769441"/>
          </a:xfrm>
          <a:prstGeom prst="rect">
            <a:avLst/>
          </a:prstGeom>
        </p:spPr>
        <p:txBody>
          <a:bodyPr wrap="none">
            <a:spAutoFit/>
          </a:bodyPr>
          <a:lstStyle/>
          <a:p>
            <a:pPr algn="ctr"/>
            <a:r>
              <a:rPr lang="es-AR" sz="4400" b="1" dirty="0">
                <a:latin typeface="Baskerville Old Face" panose="02020602080505020303" pitchFamily="18" charset="0"/>
                <a:ea typeface="+mj-ea"/>
                <a:cs typeface="+mj-cs"/>
              </a:rPr>
              <a:t>ANTIJURIDICIDAD -EXIMENTES</a:t>
            </a:r>
            <a:endParaRPr lang="es-AR" sz="4400" dirty="0">
              <a:latin typeface="Baskerville Old Face" panose="02020602080505020303" pitchFamily="18" charset="0"/>
            </a:endParaRPr>
          </a:p>
        </p:txBody>
      </p:sp>
    </p:spTree>
    <p:extLst>
      <p:ext uri="{BB962C8B-B14F-4D97-AF65-F5344CB8AC3E}">
        <p14:creationId xmlns:p14="http://schemas.microsoft.com/office/powerpoint/2010/main" val="362909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46743" y="431734"/>
            <a:ext cx="11841132" cy="5328478"/>
          </a:xfrm>
        </p:spPr>
        <p:txBody>
          <a:bodyPr>
            <a:noAutofit/>
          </a:bodyPr>
          <a:lstStyle/>
          <a:p>
            <a:pPr marL="0" indent="0">
              <a:spcBef>
                <a:spcPts val="0"/>
              </a:spcBef>
              <a:buNone/>
            </a:pPr>
            <a:r>
              <a:rPr lang="es-AR" sz="1800" b="1" dirty="0">
                <a:effectLst/>
                <a:latin typeface="Arial" panose="020B0604020202020204" pitchFamily="34" charset="0"/>
                <a:ea typeface="Calibri" panose="020F0502020204030204" pitchFamily="34" charset="0"/>
                <a:cs typeface="Arial" panose="020B0604020202020204" pitchFamily="34" charset="0"/>
              </a:rPr>
              <a:t>G</a:t>
            </a:r>
            <a:r>
              <a:rPr lang="es-AR" b="1" dirty="0">
                <a:effectLst/>
                <a:latin typeface="Arial" panose="020B0604020202020204" pitchFamily="34" charset="0"/>
                <a:ea typeface="Calibri" panose="020F0502020204030204" pitchFamily="34" charset="0"/>
                <a:cs typeface="Arial" panose="020B0604020202020204" pitchFamily="34" charset="0"/>
              </a:rPr>
              <a:t>. I. R. y </a:t>
            </a:r>
            <a:r>
              <a:rPr lang="es-AR" b="1" dirty="0" err="1">
                <a:effectLst/>
                <a:latin typeface="Arial" panose="020B0604020202020204" pitchFamily="34" charset="0"/>
                <a:ea typeface="Calibri" panose="020F0502020204030204" pitchFamily="34" charset="0"/>
                <a:cs typeface="Arial" panose="020B0604020202020204" pitchFamily="34" charset="0"/>
              </a:rPr>
              <a:t>ot</a:t>
            </a:r>
            <a:r>
              <a:rPr lang="es-AR" b="1" dirty="0">
                <a:effectLst/>
                <a:latin typeface="Arial" panose="020B0604020202020204" pitchFamily="34" charset="0"/>
                <a:ea typeface="Calibri" panose="020F0502020204030204" pitchFamily="34" charset="0"/>
                <a:cs typeface="Arial" panose="020B0604020202020204" pitchFamily="34" charset="0"/>
              </a:rPr>
              <a:t>. c/ V. H. E. s/ daños y perjuicios</a:t>
            </a:r>
          </a:p>
          <a:p>
            <a:pPr marL="0" indent="0">
              <a:spcBef>
                <a:spcPts val="0"/>
              </a:spcBef>
              <a:buNone/>
            </a:pPr>
            <a:r>
              <a:rPr lang="es-AR" b="1" dirty="0">
                <a:effectLst/>
                <a:latin typeface="Arial" panose="020B0604020202020204" pitchFamily="34" charset="0"/>
                <a:ea typeface="Calibri" panose="020F0502020204030204" pitchFamily="34" charset="0"/>
                <a:cs typeface="Arial" panose="020B0604020202020204" pitchFamily="34" charset="0"/>
              </a:rPr>
              <a:t>Cámara de Apelaciones en lo Civil y Comercial de Necochea, 13-sep-2013</a:t>
            </a:r>
          </a:p>
          <a:p>
            <a:pPr marL="0" indent="0">
              <a:spcBef>
                <a:spcPts val="0"/>
              </a:spcBef>
              <a:buNone/>
            </a:pPr>
            <a:r>
              <a:rPr lang="es-AR" b="1" dirty="0">
                <a:effectLst/>
                <a:latin typeface="Arial" panose="020B0604020202020204" pitchFamily="34" charset="0"/>
                <a:ea typeface="Calibri" panose="020F0502020204030204" pitchFamily="34" charset="0"/>
                <a:cs typeface="Arial" panose="020B0604020202020204" pitchFamily="34" charset="0"/>
              </a:rPr>
              <a:t>Cita: MJ-JU-M-81684-AR | MJJ81684 | MJJ81684</a:t>
            </a:r>
          </a:p>
          <a:p>
            <a:pPr marL="0" indent="0">
              <a:spcBef>
                <a:spcPts val="0"/>
              </a:spcBef>
              <a:buNone/>
            </a:pPr>
            <a:endParaRPr lang="es-AR" sz="1800" b="1" dirty="0">
              <a:effectLst/>
              <a:latin typeface="Arial" panose="020B0604020202020204" pitchFamily="34" charset="0"/>
              <a:ea typeface="Calibri" panose="020F0502020204030204" pitchFamily="34" charset="0"/>
              <a:cs typeface="Arial" panose="020B0604020202020204" pitchFamily="34" charset="0"/>
            </a:endParaRPr>
          </a:p>
          <a:p>
            <a:pPr>
              <a:spcBef>
                <a:spcPts val="0"/>
              </a:spcBef>
              <a:buFont typeface="Wingdings 3" panose="05040102010807070707" pitchFamily="18" charset="2"/>
              <a:buChar char="´"/>
            </a:pPr>
            <a:endParaRPr lang="es-AR" sz="1800" dirty="0">
              <a:effectLst/>
              <a:latin typeface="Arial" panose="020B0604020202020204" pitchFamily="34" charset="0"/>
              <a:ea typeface="Calibri" panose="020F0502020204030204" pitchFamily="34" charset="0"/>
              <a:cs typeface="Arial" panose="020B0604020202020204" pitchFamily="34" charset="0"/>
            </a:endParaRPr>
          </a:p>
          <a:p>
            <a:pPr>
              <a:spcBef>
                <a:spcPts val="0"/>
              </a:spcBef>
              <a:buFont typeface="Wingdings 3" panose="05040102010807070707" pitchFamily="18" charset="2"/>
              <a:buChar char="´"/>
            </a:pPr>
            <a:r>
              <a:rPr lang="es-AR" dirty="0">
                <a:effectLst/>
                <a:latin typeface="Arial" panose="020B0604020202020204" pitchFamily="34" charset="0"/>
                <a:ea typeface="Calibri" panose="020F0502020204030204" pitchFamily="34" charset="0"/>
                <a:cs typeface="Arial" panose="020B0604020202020204" pitchFamily="34" charset="0"/>
              </a:rPr>
              <a:t>No se configura la legítima defensa porque el demando  disparó al joven cuando ya estaba huyendo  </a:t>
            </a:r>
            <a:r>
              <a:rPr lang="es-AR" b="1" dirty="0">
                <a:effectLst/>
                <a:latin typeface="Arial" panose="020B0604020202020204" pitchFamily="34" charset="0"/>
                <a:ea typeface="Calibri" panose="020F0502020204030204" pitchFamily="34" charset="0"/>
                <a:cs typeface="Arial" panose="020B0604020202020204" pitchFamily="34" charset="0"/>
              </a:rPr>
              <a:t>lo que descarta la vigencia de la agresión y, por ende, la temporaneidad de la defensa.</a:t>
            </a:r>
            <a:r>
              <a:rPr lang="es-MX" b="1" dirty="0">
                <a:effectLst/>
                <a:latin typeface="Arial" panose="020B0604020202020204" pitchFamily="34" charset="0"/>
                <a:ea typeface="Calibri" panose="020F0502020204030204" pitchFamily="34" charset="0"/>
                <a:cs typeface="Arial" panose="020B0604020202020204" pitchFamily="34" charset="0"/>
              </a:rPr>
              <a:t> La legítima defensa sólo puede considerarse necesaria si es oportuna</a:t>
            </a:r>
            <a:r>
              <a:rPr lang="es-MX" b="1" dirty="0">
                <a:latin typeface="Arial" panose="020B0604020202020204" pitchFamily="34" charset="0"/>
                <a:ea typeface="Calibri" panose="020F0502020204030204" pitchFamily="34" charset="0"/>
                <a:cs typeface="Arial" panose="020B0604020202020204" pitchFamily="34" charset="0"/>
              </a:rPr>
              <a:t>.</a:t>
            </a:r>
          </a:p>
          <a:p>
            <a:pPr>
              <a:spcBef>
                <a:spcPts val="0"/>
              </a:spcBef>
              <a:buFont typeface="Wingdings 3" panose="05040102010807070707" pitchFamily="18" charset="2"/>
              <a:buChar char="´"/>
            </a:pPr>
            <a:endParaRPr lang="es-MX" dirty="0">
              <a:effectLst/>
              <a:latin typeface="Arial" panose="020B0604020202020204" pitchFamily="34" charset="0"/>
              <a:ea typeface="Calibri" panose="020F0502020204030204" pitchFamily="34" charset="0"/>
              <a:cs typeface="Arial" panose="020B0604020202020204" pitchFamily="34" charset="0"/>
            </a:endParaRPr>
          </a:p>
          <a:p>
            <a:pPr>
              <a:spcBef>
                <a:spcPts val="0"/>
              </a:spcBef>
              <a:buFont typeface="Wingdings 3" panose="05040102010807070707" pitchFamily="18" charset="2"/>
              <a:buChar char="´"/>
            </a:pPr>
            <a:r>
              <a:rPr lang="es-MX" dirty="0">
                <a:effectLst/>
                <a:latin typeface="Arial" panose="020B0604020202020204" pitchFamily="34" charset="0"/>
                <a:ea typeface="Calibri" panose="020F0502020204030204" pitchFamily="34" charset="0"/>
                <a:cs typeface="Arial" panose="020B0604020202020204" pitchFamily="34" charset="0"/>
              </a:rPr>
              <a:t>La oportunidad de ejercer la conducta defensiva legitimante abarca el lapso durante el cual la misma está en condiciones de satisfacer la finalidad protectora del derecho asignada a esta justificante: </a:t>
            </a:r>
            <a:r>
              <a:rPr lang="es-MX" b="1" dirty="0">
                <a:effectLst/>
                <a:latin typeface="Arial" panose="020B0604020202020204" pitchFamily="34" charset="0"/>
                <a:ea typeface="Calibri" panose="020F0502020204030204" pitchFamily="34" charset="0"/>
                <a:cs typeface="Arial" panose="020B0604020202020204" pitchFamily="34" charset="0"/>
              </a:rPr>
              <a:t>aquel período en que actuar en defensa sea racionalmente necesario para preservar el bien jurídico en peligro.</a:t>
            </a:r>
          </a:p>
          <a:p>
            <a:pPr>
              <a:spcBef>
                <a:spcPts val="0"/>
              </a:spcBef>
              <a:buFont typeface="Wingdings 3" panose="05040102010807070707" pitchFamily="18" charset="2"/>
              <a:buChar char="´"/>
            </a:pPr>
            <a:endParaRPr lang="es-MX" dirty="0">
              <a:effectLst/>
              <a:latin typeface="Arial" panose="020B0604020202020204" pitchFamily="34" charset="0"/>
              <a:ea typeface="Calibri" panose="020F0502020204030204" pitchFamily="34" charset="0"/>
              <a:cs typeface="Arial" panose="020B0604020202020204" pitchFamily="34" charset="0"/>
            </a:endParaRPr>
          </a:p>
          <a:p>
            <a:pPr>
              <a:spcBef>
                <a:spcPts val="0"/>
              </a:spcBef>
              <a:buFont typeface="Wingdings 3" panose="05040102010807070707" pitchFamily="18" charset="2"/>
              <a:buChar char="´"/>
            </a:pPr>
            <a:r>
              <a:rPr lang="es-MX" b="1" dirty="0">
                <a:effectLst/>
                <a:latin typeface="Arial" panose="020B0604020202020204" pitchFamily="34" charset="0"/>
                <a:ea typeface="Calibri" panose="020F0502020204030204" pitchFamily="34" charset="0"/>
                <a:cs typeface="Arial" panose="020B0604020202020204" pitchFamily="34" charset="0"/>
              </a:rPr>
              <a:t>La acción u omisión es racionalmente necesaria como defensa si guarda proporción con la agresión </a:t>
            </a:r>
            <a:r>
              <a:rPr lang="es-MX" dirty="0">
                <a:effectLst/>
                <a:latin typeface="Arial" panose="020B0604020202020204" pitchFamily="34" charset="0"/>
                <a:ea typeface="Calibri" panose="020F0502020204030204" pitchFamily="34" charset="0"/>
                <a:cs typeface="Arial" panose="020B0604020202020204" pitchFamily="34" charset="0"/>
              </a:rPr>
              <a:t>que la determina, vale decir, cuando implica un empleo adecuado de los elementos de defensa de que se dispone con relación al ataque.</a:t>
            </a:r>
            <a:endParaRPr lang="es-AR" dirty="0">
              <a:effectLst/>
              <a:latin typeface="Arial" panose="020B0604020202020204" pitchFamily="34" charset="0"/>
              <a:ea typeface="Calibri" panose="020F0502020204030204" pitchFamily="34" charset="0"/>
              <a:cs typeface="Arial" panose="020B0604020202020204" pitchFamily="34" charset="0"/>
            </a:endParaRPr>
          </a:p>
          <a:p>
            <a:pPr marL="0" indent="0" algn="ctr">
              <a:spcBef>
                <a:spcPts val="0"/>
              </a:spcBef>
              <a:buNone/>
            </a:pPr>
            <a:endParaRPr lang="es-AR" sz="2400" dirty="0">
              <a:effectLst/>
              <a:latin typeface="Arial" panose="020B0604020202020204" pitchFamily="34" charset="0"/>
              <a:ea typeface="Calibri" panose="020F0502020204030204" pitchFamily="34" charset="0"/>
              <a:cs typeface="Arial" panose="020B0604020202020204" pitchFamily="34" charset="0"/>
            </a:endParaRPr>
          </a:p>
          <a:p>
            <a:pPr marL="0" indent="0">
              <a:buClr>
                <a:srgbClr val="92D050"/>
              </a:buClr>
              <a:buNone/>
            </a:pPr>
            <a:endParaRPr lang="es-AR" sz="3400" dirty="0">
              <a:latin typeface="Book Antiqua" panose="02040602050305030304" pitchFamily="18" charset="0"/>
            </a:endParaRPr>
          </a:p>
          <a:p>
            <a:pPr marL="0" indent="0">
              <a:buNone/>
            </a:pPr>
            <a:endParaRPr lang="es-AR" sz="2800" b="1" dirty="0"/>
          </a:p>
          <a:p>
            <a:pPr marL="0" indent="0">
              <a:buNone/>
            </a:pPr>
            <a:endParaRPr lang="es-AR" sz="2800" b="1" dirty="0"/>
          </a:p>
        </p:txBody>
      </p:sp>
    </p:spTree>
    <p:extLst>
      <p:ext uri="{BB962C8B-B14F-4D97-AF65-F5344CB8AC3E}">
        <p14:creationId xmlns:p14="http://schemas.microsoft.com/office/powerpoint/2010/main" val="3758314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4171" y="289862"/>
            <a:ext cx="11682549" cy="5865922"/>
          </a:xfrm>
        </p:spPr>
        <p:txBody>
          <a:bodyPr>
            <a:noAutofit/>
          </a:bodyPr>
          <a:lstStyle/>
          <a:p>
            <a:pPr marL="0" indent="0">
              <a:spcBef>
                <a:spcPts val="0"/>
              </a:spcBef>
              <a:buNone/>
            </a:pPr>
            <a:r>
              <a:rPr lang="es-MX" b="1" i="0" dirty="0">
                <a:effectLst/>
                <a:latin typeface="Arial" panose="020B0604020202020204" pitchFamily="34" charset="0"/>
              </a:rPr>
              <a:t>CAMARA NACIONAL CIVIL, Sala M, 2 de agosto de 2022.</a:t>
            </a:r>
            <a:r>
              <a:rPr lang="pt-BR" b="1" i="0" dirty="0">
                <a:effectLst/>
                <a:latin typeface="Arial" panose="020B0604020202020204" pitchFamily="34" charset="0"/>
              </a:rPr>
              <a:t> </a:t>
            </a:r>
          </a:p>
          <a:p>
            <a:pPr marL="0" indent="0">
              <a:spcBef>
                <a:spcPts val="0"/>
              </a:spcBef>
              <a:buNone/>
            </a:pPr>
            <a:r>
              <a:rPr lang="pt-BR" b="1" i="0" dirty="0">
                <a:effectLst/>
                <a:latin typeface="Arial" panose="020B0604020202020204" pitchFamily="34" charset="0"/>
              </a:rPr>
              <a:t>Id SAIJ: SUC0411019</a:t>
            </a:r>
          </a:p>
          <a:p>
            <a:pPr marL="0" indent="0">
              <a:spcBef>
                <a:spcPts val="0"/>
              </a:spcBef>
              <a:buNone/>
            </a:pPr>
            <a:r>
              <a:rPr lang="es-MX" b="1" dirty="0">
                <a:latin typeface="Arial" panose="020B0604020202020204" pitchFamily="34" charset="0"/>
                <a:cs typeface="Arial" panose="020B0604020202020204" pitchFamily="34" charset="0"/>
              </a:rPr>
              <a:t>“González Centurión, Celeste Soledad c. A.F.A. Asociación del Fútbol Argentino s. daños y perjuicios”.</a:t>
            </a:r>
          </a:p>
          <a:p>
            <a:pPr marL="0" indent="0">
              <a:spcBef>
                <a:spcPts val="0"/>
              </a:spcBef>
              <a:buNone/>
            </a:pPr>
            <a:endParaRPr lang="es-MX" i="1" dirty="0">
              <a:latin typeface="Arial" panose="020B0604020202020204" pitchFamily="34" charset="0"/>
              <a:cs typeface="Arial" panose="020B0604020202020204" pitchFamily="34" charset="0"/>
            </a:endParaRPr>
          </a:p>
          <a:p>
            <a:pPr marL="182563" indent="-182563" defTabSz="0">
              <a:spcBef>
                <a:spcPts val="0"/>
              </a:spcBef>
              <a:buClr>
                <a:srgbClr val="ACD433"/>
              </a:buClr>
              <a:buFont typeface="Wingdings 3" panose="05040102010807070707" pitchFamily="18" charset="2"/>
              <a:buChar char="´"/>
              <a:defRPr/>
            </a:pPr>
            <a:r>
              <a:rPr lang="es-MX" dirty="0">
                <a:latin typeface="Arial" panose="020B0604020202020204" pitchFamily="34" charset="0"/>
                <a:cs typeface="Arial" panose="020B0604020202020204" pitchFamily="34" charset="0"/>
              </a:rPr>
              <a:t>La Asociación del Fútbol Argentino no debe responder por los daños sufridos por una futbolista dentro del 			campo de juego durante la disputa de un torneo oficial. </a:t>
            </a:r>
          </a:p>
          <a:p>
            <a:pPr marL="182563" indent="-182563" defTabSz="0">
              <a:spcBef>
                <a:spcPts val="0"/>
              </a:spcBef>
              <a:buClr>
                <a:srgbClr val="ACD433"/>
              </a:buClr>
              <a:buFont typeface="Wingdings 3" panose="05040102010807070707" pitchFamily="18" charset="2"/>
              <a:buChar char="´"/>
              <a:defRPr/>
            </a:pPr>
            <a:endParaRPr lang="es-MX" dirty="0">
              <a:latin typeface="Arial" panose="020B0604020202020204" pitchFamily="34" charset="0"/>
              <a:cs typeface="Arial" panose="020B0604020202020204" pitchFamily="34" charset="0"/>
            </a:endParaRPr>
          </a:p>
          <a:p>
            <a:pPr marL="182563" marR="0" lvl="0" indent="-182563" algn="l" defTabSz="0" rtl="0" eaLnBrk="1" fontAlgn="auto" latinLnBrk="0" hangingPunct="1">
              <a:spcBef>
                <a:spcPts val="0"/>
              </a:spcBef>
              <a:spcAft>
                <a:spcPts val="0"/>
              </a:spcAft>
              <a:buClr>
                <a:srgbClr val="ACD433"/>
              </a:buClr>
              <a:buSzPct val="80000"/>
              <a:buFont typeface="Wingdings 3" panose="05040102010807070707" pitchFamily="18" charset="2"/>
              <a:buChar char="´"/>
              <a:tabLst/>
              <a:defRPr/>
            </a:pPr>
            <a:r>
              <a:rPr lang="es-MX" b="1" dirty="0">
                <a:latin typeface="Arial" panose="020B0604020202020204" pitchFamily="34" charset="0"/>
                <a:cs typeface="Arial" panose="020B0604020202020204" pitchFamily="34" charset="0"/>
              </a:rPr>
              <a:t>L</a:t>
            </a:r>
            <a:r>
              <a:rPr lang="es-MX" b="1" i="0" dirty="0">
                <a:effectLst/>
                <a:latin typeface="Arial" panose="020B0604020202020204" pitchFamily="34" charset="0"/>
                <a:cs typeface="Arial" panose="020B0604020202020204" pitchFamily="34" charset="0"/>
              </a:rPr>
              <a:t>a asunción del riesgo debe ser confinada a los riesgos específicos,</a:t>
            </a:r>
            <a:r>
              <a:rPr lang="es-MX" b="0" i="0" dirty="0">
                <a:effectLst/>
                <a:latin typeface="Arial" panose="020B0604020202020204" pitchFamily="34" charset="0"/>
                <a:cs typeface="Arial" panose="020B0604020202020204" pitchFamily="34" charset="0"/>
              </a:rPr>
              <a:t> esto es, los derivados del desarrollo normal, pero no aquellos excesivos o extraordinarios. La asunción voluntaria del riesgo normal del juego, opera una causa de justificación idónea para superar la antijuridicidad de la conducta. </a:t>
            </a:r>
          </a:p>
          <a:p>
            <a:pPr marL="182563" marR="0" lvl="0" indent="-182563" algn="l" defTabSz="0" rtl="0" eaLnBrk="1" fontAlgn="auto" latinLnBrk="0" hangingPunct="1">
              <a:spcBef>
                <a:spcPts val="0"/>
              </a:spcBef>
              <a:spcAft>
                <a:spcPts val="0"/>
              </a:spcAft>
              <a:buClr>
                <a:srgbClr val="ACD433"/>
              </a:buClr>
              <a:buSzPct val="80000"/>
              <a:buFont typeface="Wingdings 3" panose="05040102010807070707" pitchFamily="18" charset="2"/>
              <a:buChar char="´"/>
              <a:tabLst/>
              <a:defRPr/>
            </a:pPr>
            <a:endParaRPr kumimoji="0" lang="es-MX"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endParaRPr>
          </a:p>
          <a:p>
            <a:pPr marL="182563" marR="0" lvl="0" indent="-182563" algn="l" defTabSz="0" rtl="0" eaLnBrk="1" fontAlgn="auto" latinLnBrk="0" hangingPunct="1">
              <a:spcBef>
                <a:spcPts val="0"/>
              </a:spcBef>
              <a:spcAft>
                <a:spcPts val="0"/>
              </a:spcAft>
              <a:buClr>
                <a:srgbClr val="ACD433"/>
              </a:buClr>
              <a:buSzPct val="80000"/>
              <a:buFont typeface="Wingdings 3" panose="05040102010807070707" pitchFamily="18" charset="2"/>
              <a:buChar char="´"/>
              <a:tabLst/>
              <a:defRPr/>
            </a:pPr>
            <a:r>
              <a:rPr lang="es-MX" dirty="0">
                <a:solidFill>
                  <a:prstClr val="white"/>
                </a:solidFill>
                <a:latin typeface="Arial" panose="020B0604020202020204" pitchFamily="34" charset="0"/>
                <a:cs typeface="Arial" panose="020B0604020202020204" pitchFamily="34" charset="0"/>
              </a:rPr>
              <a:t>L</a:t>
            </a:r>
            <a:r>
              <a:rPr kumimoji="0" lang="es-MX"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os daños que puedan provocarse entre sí los participantes de una actividad deportiva no generan, por regla, responsabilidad civil. </a:t>
            </a:r>
            <a:r>
              <a:rPr kumimoji="0" lang="es-MX"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Se han propuesto diversos fundamentos. El primero, se basa en que es una actividad lícita</a:t>
            </a:r>
            <a:r>
              <a:rPr kumimoji="0" lang="es-MX"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 </a:t>
            </a:r>
            <a:r>
              <a:rPr kumimoji="0" lang="es-MX"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El segundo radica en la  asunción voluntaria del riesgo  por los propios participantes</a:t>
            </a:r>
            <a:r>
              <a:rPr kumimoji="0" lang="es-MX"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 Por otro lado, </a:t>
            </a:r>
            <a:r>
              <a:rPr kumimoji="0" lang="es-MX"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el resultado final tampoco cambia en el supuesto de compartirse el criterio de que no estaríamos frente a una causa de justificación sino a un hecho causal propio de la víctima que asumió el riesgo.</a:t>
            </a:r>
          </a:p>
          <a:p>
            <a:pPr>
              <a:buFont typeface="Wingdings 3" panose="05040102010807070707" pitchFamily="18" charset="2"/>
              <a:buChar char="´"/>
            </a:pPr>
            <a:endParaRPr lang="es-AR" b="1" dirty="0"/>
          </a:p>
        </p:txBody>
      </p:sp>
    </p:spTree>
    <p:extLst>
      <p:ext uri="{BB962C8B-B14F-4D97-AF65-F5344CB8AC3E}">
        <p14:creationId xmlns:p14="http://schemas.microsoft.com/office/powerpoint/2010/main" val="2313003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1"/>
          <p:cNvSpPr txBox="1">
            <a:spLocks noChangeArrowheads="1"/>
          </p:cNvSpPr>
          <p:nvPr/>
        </p:nvSpPr>
        <p:spPr bwMode="auto">
          <a:xfrm>
            <a:off x="1766185" y="505356"/>
            <a:ext cx="7497487" cy="1282700"/>
          </a:xfrm>
          <a:prstGeom prst="rect">
            <a:avLst/>
          </a:prstGeom>
          <a:noFill/>
          <a:ln w="9525">
            <a:noFill/>
            <a:round/>
            <a:headEnd/>
            <a:tailEnd/>
          </a:ln>
          <a:effectLst/>
        </p:spPr>
        <p:txBody>
          <a:bodyPr lIns="90000" tIns="46800" rIns="90000" bIns="46800" anchor="ct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s-ES" sz="3600" b="1" dirty="0">
              <a:solidFill>
                <a:srgbClr val="000000"/>
              </a:solidFill>
              <a:effectLst>
                <a:outerShdw blurRad="38100" dist="38100" dir="2700000" algn="tl">
                  <a:srgbClr val="C0C0C0"/>
                </a:outerShdw>
              </a:effectLst>
              <a:ea typeface="ＭＳ Ｐゴシック" charset="-128"/>
            </a:endParaRPr>
          </a:p>
        </p:txBody>
      </p:sp>
      <p:sp>
        <p:nvSpPr>
          <p:cNvPr id="125955" name="Rectangle 2"/>
          <p:cNvSpPr>
            <a:spLocks noChangeArrowheads="1"/>
          </p:cNvSpPr>
          <p:nvPr/>
        </p:nvSpPr>
        <p:spPr bwMode="auto">
          <a:xfrm>
            <a:off x="510806" y="1246282"/>
            <a:ext cx="11170387" cy="5909310"/>
          </a:xfrm>
          <a:prstGeom prst="rect">
            <a:avLst/>
          </a:prstGeom>
          <a:noFill/>
          <a:ln w="9525">
            <a:noFill/>
            <a:round/>
            <a:headEnd/>
            <a:tailEnd/>
          </a:ln>
        </p:spPr>
        <p:txBody>
          <a:bodyPr wrap="square" lIns="0" tIns="0" rIns="0" bIns="0" anchor="ctr">
            <a:spAutoFit/>
          </a:bodyP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s-ES" altLang="es-AR" b="1" dirty="0">
              <a:solidFill>
                <a:srgbClr val="000000"/>
              </a:solidFill>
              <a:latin typeface="Arial" panose="020B0604020202020204" pitchFamily="34" charset="0"/>
              <a:ea typeface="ＭＳ Ｐゴシック" panose="020B0600070205080204" pitchFamily="34" charset="-128"/>
            </a:endParaRP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s-ES" altLang="es-AR" sz="3200" dirty="0">
              <a:ea typeface="ＭＳ Ｐゴシック" panose="020B0600070205080204" pitchFamily="34" charset="-128"/>
            </a:endParaRPr>
          </a:p>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s-AR" sz="3000" dirty="0">
                <a:solidFill>
                  <a:prstClr val="white"/>
                </a:solidFill>
                <a:latin typeface="Baskerville Old Face" panose="02020602080505020303" pitchFamily="18" charset="0"/>
                <a:ea typeface="Calibri" panose="020F0502020204030204" pitchFamily="34" charset="0"/>
                <a:cs typeface="Times New Roman" panose="02020603050405020304" pitchFamily="18" charset="0"/>
              </a:rPr>
              <a:t>El factor de atribución es el fundamento que la ley toma en consideración para atribuir jurídicamente la obligación de indemnizar un daño.</a:t>
            </a:r>
          </a:p>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s-AR" sz="3000" dirty="0">
              <a:solidFill>
                <a:prstClr val="white"/>
              </a:solidFill>
              <a:latin typeface="Baskerville Old Face" panose="02020602080505020303" pitchFamily="18" charset="0"/>
              <a:ea typeface="Calibri" panose="020F0502020204030204" pitchFamily="34" charset="0"/>
              <a:cs typeface="Times New Roman" panose="02020603050405020304" pitchFamily="18" charset="0"/>
            </a:endParaRPr>
          </a:p>
          <a:p>
            <a:pPr marL="0" marR="0" lvl="1" indent="0" defTabSz="457200" rtl="0" eaLnBrk="1" fontAlgn="auto" latinLnBrk="0" hangingPunct="1">
              <a:lnSpc>
                <a:spcPct val="100000"/>
              </a:lnSpc>
              <a:spcBef>
                <a:spcPts val="0"/>
              </a:spcBef>
              <a:spcAft>
                <a:spcPts val="0"/>
              </a:spcAft>
              <a:buClr>
                <a:srgbClr val="0F6FC6"/>
              </a:buClr>
              <a:buSzPct val="100000"/>
              <a:buFontTx/>
              <a:buNone/>
              <a:tabLst>
                <a:tab pos="641350" algn="l"/>
                <a:tab pos="1555750" algn="l"/>
                <a:tab pos="2470150" algn="l"/>
                <a:tab pos="3384550" algn="l"/>
                <a:tab pos="4298950" algn="l"/>
                <a:tab pos="5213350" algn="l"/>
                <a:tab pos="6127750" algn="l"/>
                <a:tab pos="7042150" algn="l"/>
                <a:tab pos="7956550" algn="l"/>
                <a:tab pos="8870950" algn="l"/>
                <a:tab pos="9785350" algn="l"/>
              </a:tabLst>
              <a:defRPr/>
            </a:pPr>
            <a:r>
              <a:rPr lang="es-ES" altLang="es-AR" sz="3000" dirty="0">
                <a:latin typeface="Baskerville Old Face" panose="02020602080505020303" pitchFamily="18" charset="0"/>
                <a:ea typeface="ＭＳ Ｐゴシック" panose="020B0600070205080204" pitchFamily="34" charset="-128"/>
              </a:rPr>
              <a:t>Es la razón jurídica que justifica el desplazamiento de las consecuencias del daño al autor del acto o hecho que lo causó.</a:t>
            </a:r>
            <a:r>
              <a:rPr kumimoji="0" lang="es-AR" sz="3000" u="none" strike="noStrike" kern="1200" cap="none" spc="0" normalizeH="0" baseline="0" noProof="0" dirty="0">
                <a:ln>
                  <a:noFill/>
                </a:ln>
                <a:solidFill>
                  <a:prstClr val="white"/>
                </a:solidFill>
                <a:effectLst/>
                <a:uLnTx/>
                <a:uFillTx/>
                <a:latin typeface="Baskerville Old Face" panose="02020602080505020303" pitchFamily="18" charset="0"/>
                <a:ea typeface="Calibri" panose="020F0502020204030204" pitchFamily="34" charset="0"/>
                <a:cs typeface="Times New Roman" panose="02020603050405020304" pitchFamily="18" charset="0"/>
              </a:rPr>
              <a:t> </a:t>
            </a:r>
            <a:endParaRPr kumimoji="0" lang="es-ES" altLang="es-AR" sz="3000" b="0" u="none" strike="noStrike" kern="1200" cap="none" spc="0" normalizeH="0" baseline="0" noProof="0" dirty="0">
              <a:ln>
                <a:noFill/>
              </a:ln>
              <a:solidFill>
                <a:prstClr val="white"/>
              </a:solidFill>
              <a:effectLst/>
              <a:uLnTx/>
              <a:uFillTx/>
              <a:latin typeface="Baskerville Old Face" panose="02020602080505020303" pitchFamily="18" charset="0"/>
              <a:ea typeface="ＭＳ Ｐゴシック" panose="020B0600070205080204" pitchFamily="34" charset="-128"/>
              <a:cs typeface="+mn-cs"/>
            </a:endParaRPr>
          </a:p>
          <a:p>
            <a:pPr marL="0" marR="0" lvl="1" indent="0" defTabSz="457200" rtl="0" eaLnBrk="1" fontAlgn="auto" latinLnBrk="0" hangingPunct="1">
              <a:lnSpc>
                <a:spcPct val="100000"/>
              </a:lnSpc>
              <a:spcBef>
                <a:spcPts val="0"/>
              </a:spcBef>
              <a:spcAft>
                <a:spcPts val="0"/>
              </a:spcAft>
              <a:buClr>
                <a:srgbClr val="0F6FC6"/>
              </a:buClr>
              <a:buSzPct val="100000"/>
              <a:buFontTx/>
              <a:buNone/>
              <a:tabLst>
                <a:tab pos="641350" algn="l"/>
                <a:tab pos="1555750" algn="l"/>
                <a:tab pos="2470150" algn="l"/>
                <a:tab pos="3384550" algn="l"/>
                <a:tab pos="4298950" algn="l"/>
                <a:tab pos="5213350" algn="l"/>
                <a:tab pos="6127750" algn="l"/>
                <a:tab pos="7042150" algn="l"/>
                <a:tab pos="7956550" algn="l"/>
                <a:tab pos="8870950" algn="l"/>
                <a:tab pos="9785350" algn="l"/>
              </a:tabLst>
              <a:defRPr/>
            </a:pPr>
            <a:endParaRPr lang="es-ES" altLang="es-AR" sz="3000" dirty="0">
              <a:solidFill>
                <a:prstClr val="white"/>
              </a:solidFill>
              <a:latin typeface="Baskerville Old Face" panose="02020602080505020303" pitchFamily="18" charset="0"/>
              <a:ea typeface="ＭＳ Ｐゴシック" panose="020B0600070205080204" pitchFamily="34" charset="-128"/>
            </a:endParaRPr>
          </a:p>
          <a:p>
            <a:pPr marL="0" marR="0" lvl="1" indent="0" defTabSz="457200" rtl="0" eaLnBrk="1" fontAlgn="auto" latinLnBrk="0" hangingPunct="1">
              <a:lnSpc>
                <a:spcPct val="100000"/>
              </a:lnSpc>
              <a:spcBef>
                <a:spcPts val="0"/>
              </a:spcBef>
              <a:spcAft>
                <a:spcPts val="0"/>
              </a:spcAft>
              <a:buClr>
                <a:srgbClr val="0F6FC6"/>
              </a:buClr>
              <a:buSzPct val="100000"/>
              <a:buFontTx/>
              <a:buNone/>
              <a:tabLst>
                <a:tab pos="641350" algn="l"/>
                <a:tab pos="1555750" algn="l"/>
                <a:tab pos="2470150" algn="l"/>
                <a:tab pos="3384550" algn="l"/>
                <a:tab pos="4298950" algn="l"/>
                <a:tab pos="5213350" algn="l"/>
                <a:tab pos="6127750" algn="l"/>
                <a:tab pos="7042150" algn="l"/>
                <a:tab pos="7956550" algn="l"/>
                <a:tab pos="8870950" algn="l"/>
                <a:tab pos="9785350" algn="l"/>
              </a:tabLst>
              <a:defRPr/>
            </a:pPr>
            <a:r>
              <a:rPr lang="es-ES" altLang="es-AR" sz="3000" dirty="0">
                <a:solidFill>
                  <a:prstClr val="white"/>
                </a:solidFill>
                <a:latin typeface="Baskerville Old Face" panose="02020602080505020303" pitchFamily="18" charset="0"/>
                <a:ea typeface="ＭＳ Ｐゴシック" panose="020B0600070205080204" pitchFamily="34" charset="-128"/>
              </a:rPr>
              <a:t>La</a:t>
            </a:r>
            <a:r>
              <a:rPr kumimoji="0" lang="es-ES" altLang="es-AR" sz="3000" b="0" u="none" strike="noStrike" kern="1200" cap="none" spc="0" normalizeH="0" baseline="0" noProof="0" dirty="0">
                <a:ln>
                  <a:noFill/>
                </a:ln>
                <a:solidFill>
                  <a:prstClr val="white"/>
                </a:solidFill>
                <a:effectLst/>
                <a:uLnTx/>
                <a:uFillTx/>
                <a:latin typeface="Baskerville Old Face" panose="02020602080505020303" pitchFamily="18" charset="0"/>
                <a:ea typeface="ＭＳ Ｐゴシック" panose="020B0600070205080204" pitchFamily="34" charset="-128"/>
                <a:cs typeface="+mn-cs"/>
              </a:rPr>
              <a:t> atribución de un daño al responsable puede basarse en factores objetivos o subjetivos. En ausencia de normativa, el factor de atribución es la culpa. </a:t>
            </a: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s-ES" altLang="es-AR" sz="3200" dirty="0">
              <a:latin typeface="Baskerville Old Face" panose="02020602080505020303" pitchFamily="18" charset="0"/>
              <a:ea typeface="ＭＳ Ｐゴシック" panose="020B0600070205080204" pitchFamily="34" charset="-128"/>
            </a:endParaRP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altLang="es-AR" sz="3200" dirty="0">
              <a:solidFill>
                <a:srgbClr val="000000"/>
              </a:solidFill>
              <a:ea typeface="ＭＳ Ｐゴシック" panose="020B0600070205080204" pitchFamily="34" charset="-128"/>
            </a:endParaRPr>
          </a:p>
        </p:txBody>
      </p:sp>
      <p:sp>
        <p:nvSpPr>
          <p:cNvPr id="5" name="Text Box 1">
            <a:extLst>
              <a:ext uri="{FF2B5EF4-FFF2-40B4-BE49-F238E27FC236}">
                <a16:creationId xmlns:a16="http://schemas.microsoft.com/office/drawing/2014/main" id="{B53B9E44-0939-477A-8B08-88F6F21272ED}"/>
              </a:ext>
            </a:extLst>
          </p:cNvPr>
          <p:cNvSpPr txBox="1">
            <a:spLocks noChangeArrowheads="1"/>
          </p:cNvSpPr>
          <p:nvPr/>
        </p:nvSpPr>
        <p:spPr bwMode="auto">
          <a:xfrm>
            <a:off x="2347255" y="234469"/>
            <a:ext cx="7497487" cy="1282700"/>
          </a:xfrm>
          <a:prstGeom prst="rect">
            <a:avLst/>
          </a:prstGeom>
          <a:noFill/>
          <a:ln w="9525">
            <a:noFill/>
            <a:round/>
            <a:headEnd/>
            <a:tailEnd/>
          </a:ln>
          <a:effectLst/>
        </p:spPr>
        <p:txBody>
          <a:bodyPr lIns="90000" tIns="46800" rIns="90000" bIns="46800" anchor="ct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s-AR" sz="4000" b="1" i="0" u="none" strike="noStrike" kern="1200" cap="none" spc="0" normalizeH="0" baseline="0" noProof="0" dirty="0">
                <a:ln>
                  <a:noFill/>
                </a:ln>
                <a:solidFill>
                  <a:prstClr val="white"/>
                </a:solidFill>
                <a:effectLst/>
                <a:uLnTx/>
                <a:uFillTx/>
                <a:latin typeface="Baskerville Old Face" panose="02020602080505020303" pitchFamily="18" charset="0"/>
                <a:ea typeface="+mj-ea"/>
                <a:cs typeface="+mj-cs"/>
              </a:rPr>
              <a:t>FACTOR DE ATRIBUCIÓN</a:t>
            </a:r>
            <a:endParaRPr lang="es-ES" sz="3600" b="1" dirty="0">
              <a:solidFill>
                <a:srgbClr val="000000"/>
              </a:solidFill>
              <a:effectLst>
                <a:outerShdw blurRad="38100" dist="38100" dir="2700000" algn="tl">
                  <a:srgbClr val="C0C0C0"/>
                </a:outerShdw>
              </a:effectLst>
              <a:ea typeface="ＭＳ Ｐゴシック" charset="-128"/>
            </a:endParaRPr>
          </a:p>
        </p:txBody>
      </p:sp>
    </p:spTree>
    <p:extLst>
      <p:ext uri="{BB962C8B-B14F-4D97-AF65-F5344CB8AC3E}">
        <p14:creationId xmlns:p14="http://schemas.microsoft.com/office/powerpoint/2010/main" val="5674833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1"/>
          <p:cNvSpPr txBox="1">
            <a:spLocks noChangeArrowheads="1"/>
          </p:cNvSpPr>
          <p:nvPr/>
        </p:nvSpPr>
        <p:spPr bwMode="auto">
          <a:xfrm>
            <a:off x="1766185" y="505356"/>
            <a:ext cx="7497487" cy="1282700"/>
          </a:xfrm>
          <a:prstGeom prst="rect">
            <a:avLst/>
          </a:prstGeom>
          <a:noFill/>
          <a:ln w="9525">
            <a:noFill/>
            <a:round/>
            <a:headEnd/>
            <a:tailEnd/>
          </a:ln>
          <a:effectLst/>
        </p:spPr>
        <p:txBody>
          <a:bodyPr lIns="90000" tIns="46800" rIns="90000" bIns="46800" anchor="ct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s-ES" sz="3600" b="1" dirty="0">
              <a:solidFill>
                <a:srgbClr val="000000"/>
              </a:solidFill>
              <a:effectLst>
                <a:outerShdw blurRad="38100" dist="38100" dir="2700000" algn="tl">
                  <a:srgbClr val="C0C0C0"/>
                </a:outerShdw>
              </a:effectLst>
              <a:ea typeface="ＭＳ Ｐゴシック" charset="-128"/>
            </a:endParaRPr>
          </a:p>
        </p:txBody>
      </p:sp>
      <p:sp>
        <p:nvSpPr>
          <p:cNvPr id="125955" name="Rectangle 2"/>
          <p:cNvSpPr>
            <a:spLocks noChangeArrowheads="1"/>
          </p:cNvSpPr>
          <p:nvPr/>
        </p:nvSpPr>
        <p:spPr bwMode="auto">
          <a:xfrm>
            <a:off x="848138" y="3218302"/>
            <a:ext cx="10581861" cy="1261884"/>
          </a:xfrm>
          <a:prstGeom prst="rect">
            <a:avLst/>
          </a:prstGeom>
          <a:noFill/>
          <a:ln w="9525">
            <a:noFill/>
            <a:round/>
            <a:headEnd/>
            <a:tailEnd/>
          </a:ln>
        </p:spPr>
        <p:txBody>
          <a:bodyPr wrap="square" lIns="0" tIns="0" rIns="0" bIns="0" anchor="ctr">
            <a:spAutoFit/>
          </a:bodyP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s-ES" altLang="es-AR" b="1" dirty="0">
              <a:solidFill>
                <a:srgbClr val="000000"/>
              </a:solidFill>
              <a:latin typeface="Arial" panose="020B0604020202020204" pitchFamily="34" charset="0"/>
              <a:ea typeface="ＭＳ Ｐゴシック" panose="020B0600070205080204" pitchFamily="34" charset="-128"/>
            </a:endParaRP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s-ES" altLang="es-AR" sz="3200" dirty="0">
              <a:ea typeface="ＭＳ Ｐゴシック" panose="020B0600070205080204" pitchFamily="34" charset="-128"/>
            </a:endParaRP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altLang="es-AR" sz="3200" dirty="0">
              <a:solidFill>
                <a:srgbClr val="000000"/>
              </a:solidFill>
              <a:ea typeface="ＭＳ Ｐゴシック" panose="020B0600070205080204" pitchFamily="34" charset="-128"/>
            </a:endParaRPr>
          </a:p>
        </p:txBody>
      </p:sp>
      <p:sp>
        <p:nvSpPr>
          <p:cNvPr id="5" name="Text Box 1">
            <a:extLst>
              <a:ext uri="{FF2B5EF4-FFF2-40B4-BE49-F238E27FC236}">
                <a16:creationId xmlns:a16="http://schemas.microsoft.com/office/drawing/2014/main" id="{B53B9E44-0939-477A-8B08-88F6F21272ED}"/>
              </a:ext>
            </a:extLst>
          </p:cNvPr>
          <p:cNvSpPr txBox="1">
            <a:spLocks noChangeArrowheads="1"/>
          </p:cNvSpPr>
          <p:nvPr/>
        </p:nvSpPr>
        <p:spPr bwMode="auto">
          <a:xfrm>
            <a:off x="1882142" y="93876"/>
            <a:ext cx="7497487" cy="1282700"/>
          </a:xfrm>
          <a:prstGeom prst="rect">
            <a:avLst/>
          </a:prstGeom>
          <a:noFill/>
          <a:ln w="9525">
            <a:noFill/>
            <a:round/>
            <a:headEnd/>
            <a:tailEnd/>
          </a:ln>
          <a:effectLst/>
        </p:spPr>
        <p:txBody>
          <a:bodyPr lIns="90000" tIns="46800" rIns="90000" bIns="46800" anchor="ct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s-AR" sz="4000" b="1" i="0" u="none" strike="noStrike" kern="1200" cap="none" spc="0" normalizeH="0" baseline="0" noProof="0" dirty="0">
                <a:ln>
                  <a:noFill/>
                </a:ln>
                <a:solidFill>
                  <a:prstClr val="white"/>
                </a:solidFill>
                <a:effectLst/>
                <a:uLnTx/>
                <a:uFillTx/>
                <a:latin typeface="Baskerville Old Face" panose="02020602080505020303" pitchFamily="18" charset="0"/>
                <a:ea typeface="+mj-ea"/>
                <a:cs typeface="+mj-cs"/>
              </a:rPr>
              <a:t>FACTOR DE ATRIBUCIÓN</a:t>
            </a:r>
            <a:endParaRPr lang="es-ES" sz="3600" b="1" dirty="0">
              <a:solidFill>
                <a:srgbClr val="000000"/>
              </a:solidFill>
              <a:effectLst>
                <a:outerShdw blurRad="38100" dist="38100" dir="2700000" algn="tl">
                  <a:srgbClr val="C0C0C0"/>
                </a:outerShdw>
              </a:effectLst>
              <a:ea typeface="ＭＳ Ｐゴシック" charset="-128"/>
            </a:endParaRPr>
          </a:p>
        </p:txBody>
      </p:sp>
      <p:sp>
        <p:nvSpPr>
          <p:cNvPr id="6" name="CuadroTexto 5">
            <a:extLst>
              <a:ext uri="{FF2B5EF4-FFF2-40B4-BE49-F238E27FC236}">
                <a16:creationId xmlns:a16="http://schemas.microsoft.com/office/drawing/2014/main" id="{81850BC6-C3E8-42FC-ACD3-CE59F75D673C}"/>
              </a:ext>
            </a:extLst>
          </p:cNvPr>
          <p:cNvSpPr txBox="1"/>
          <p:nvPr/>
        </p:nvSpPr>
        <p:spPr>
          <a:xfrm>
            <a:off x="579120" y="1713403"/>
            <a:ext cx="11170920" cy="3493264"/>
          </a:xfrm>
          <a:prstGeom prst="rect">
            <a:avLst/>
          </a:prstGeom>
          <a:noFill/>
        </p:spPr>
        <p:txBody>
          <a:bodyPr wrap="square">
            <a:spAutoFit/>
          </a:bodyPr>
          <a:lstStyle/>
          <a:p>
            <a:pPr marL="274638" indent="-274638">
              <a:buClr>
                <a:srgbClr val="ADDE8C"/>
              </a:buClr>
              <a:buSzPct val="80000"/>
              <a:buFont typeface="Wingdings" panose="05000000000000000000" pitchFamily="2" charset="2"/>
              <a:buChar char="ü"/>
              <a:tabLst>
                <a:tab pos="641350" algn="l"/>
                <a:tab pos="1555750" algn="l"/>
                <a:tab pos="1782763" algn="l"/>
                <a:tab pos="2470150" algn="l"/>
                <a:tab pos="3384550" algn="l"/>
                <a:tab pos="4298950" algn="l"/>
                <a:tab pos="5213350" algn="l"/>
                <a:tab pos="6127750" algn="l"/>
                <a:tab pos="7042150" algn="l"/>
                <a:tab pos="7956550" algn="l"/>
                <a:tab pos="8870950" algn="l"/>
                <a:tab pos="9785350" algn="l"/>
              </a:tabLst>
              <a:defRPr/>
            </a:pPr>
            <a:r>
              <a:rPr lang="es-ES" altLang="es-AR" sz="3200" dirty="0">
                <a:latin typeface="Baskerville Old Face" panose="02020602080505020303" pitchFamily="18" charset="0"/>
                <a:ea typeface="ＭＳ Ｐゴシック" panose="020B0600070205080204" pitchFamily="34" charset="-128"/>
              </a:rPr>
              <a:t>No hay relación de jerarquía entre los factores objetivos y subjetivos.</a:t>
            </a:r>
          </a:p>
          <a:p>
            <a:pPr marL="274638" indent="-274638">
              <a:buClr>
                <a:srgbClr val="ADDE8C"/>
              </a:buClr>
              <a:buSzPct val="80000"/>
              <a:buFont typeface="Wingdings" panose="05000000000000000000" pitchFamily="2" charset="2"/>
              <a:buChar char="ü"/>
              <a:tabLst>
                <a:tab pos="641350" algn="l"/>
                <a:tab pos="1555750" algn="l"/>
                <a:tab pos="1782763" algn="l"/>
                <a:tab pos="2470150" algn="l"/>
                <a:tab pos="3384550" algn="l"/>
                <a:tab pos="4298950" algn="l"/>
                <a:tab pos="5213350" algn="l"/>
                <a:tab pos="6127750" algn="l"/>
                <a:tab pos="7042150" algn="l"/>
                <a:tab pos="7956550" algn="l"/>
                <a:tab pos="8870950" algn="l"/>
                <a:tab pos="9785350" algn="l"/>
              </a:tabLst>
              <a:defRPr/>
            </a:pPr>
            <a:endParaRPr lang="es-ES" altLang="es-AR" sz="3200" dirty="0">
              <a:latin typeface="Baskerville Old Face" panose="02020602080505020303" pitchFamily="18" charset="0"/>
              <a:ea typeface="ＭＳ Ｐゴシック" panose="020B0600070205080204" pitchFamily="34" charset="-128"/>
            </a:endParaRPr>
          </a:p>
          <a:p>
            <a:pPr marL="274638" indent="-274638">
              <a:buClr>
                <a:srgbClr val="ADDE8C"/>
              </a:buClr>
              <a:buFont typeface="Wingdings" panose="05000000000000000000" pitchFamily="2" charset="2"/>
              <a:buChar char="ü"/>
            </a:pPr>
            <a:r>
              <a:rPr lang="es-ES" altLang="es-AR" sz="3200" b="1" dirty="0">
                <a:latin typeface="Baskerville Old Face" panose="02020602080505020303" pitchFamily="18" charset="0"/>
                <a:ea typeface="ＭＳ Ｐゴシック" panose="020B0600070205080204" pitchFamily="34" charset="-128"/>
              </a:rPr>
              <a:t>La culpa opera "</a:t>
            </a:r>
            <a:r>
              <a:rPr lang="es-ES" altLang="es-AR" sz="3200" b="1" u="sng" dirty="0">
                <a:latin typeface="Baskerville Old Face" panose="02020602080505020303" pitchFamily="18" charset="0"/>
                <a:ea typeface="ＭＳ Ｐゴシック" panose="020B0600070205080204" pitchFamily="34" charset="-128"/>
              </a:rPr>
              <a:t>residualmente</a:t>
            </a:r>
            <a:r>
              <a:rPr lang="es-ES" altLang="es-AR" sz="3200" b="1" dirty="0">
                <a:latin typeface="Baskerville Old Face" panose="02020602080505020303" pitchFamily="18" charset="0"/>
                <a:ea typeface="ＭＳ Ｐゴシック" panose="020B0600070205080204" pitchFamily="34" charset="-128"/>
              </a:rPr>
              <a:t>“ pero </a:t>
            </a:r>
            <a:r>
              <a:rPr lang="es-AR" sz="3200" dirty="0">
                <a:effectLst/>
                <a:latin typeface="Times New Roman" panose="02020603050405020304" pitchFamily="18" charset="0"/>
                <a:ea typeface="Calibri" panose="020F0502020204030204" pitchFamily="34" charset="0"/>
                <a:cs typeface="Times New Roman" panose="02020603050405020304" pitchFamily="18" charset="0"/>
              </a:rPr>
              <a:t>eso no impide aplicar analógicamente los factores objetivos</a:t>
            </a:r>
            <a:r>
              <a:rPr lang="es-AR" sz="3200" dirty="0">
                <a:latin typeface="Times New Roman" panose="02020603050405020304" pitchFamily="18" charset="0"/>
                <a:ea typeface="Calibri" panose="020F0502020204030204" pitchFamily="34" charset="0"/>
                <a:cs typeface="Times New Roman" panose="02020603050405020304" pitchFamily="18" charset="0"/>
              </a:rPr>
              <a:t> a casos distintos de los expresamente establecidos.</a:t>
            </a:r>
            <a:r>
              <a:rPr lang="es-AR" sz="3200" dirty="0">
                <a:effectLst/>
                <a:latin typeface="Times New Roman" panose="02020603050405020304" pitchFamily="18" charset="0"/>
                <a:ea typeface="Calibri" panose="020F0502020204030204" pitchFamily="34" charset="0"/>
              </a:rPr>
              <a:t> </a:t>
            </a:r>
          </a:p>
          <a:p>
            <a:pPr marL="998538" lvl="1" indent="-14288" algn="just">
              <a:spcBef>
                <a:spcPts val="550"/>
              </a:spcBef>
              <a:buClr>
                <a:srgbClr val="0F6FC6"/>
              </a:buClr>
              <a:buSzPct val="100000"/>
              <a:buFont typeface="Verdana" pitchFamily="34" charset="0"/>
              <a:buChar char="◦"/>
              <a:tabLst>
                <a:tab pos="641350" algn="l"/>
                <a:tab pos="1555750" algn="l"/>
                <a:tab pos="2470150" algn="l"/>
                <a:tab pos="3384550" algn="l"/>
                <a:tab pos="4298950" algn="l"/>
                <a:tab pos="5213350" algn="l"/>
                <a:tab pos="6127750" algn="l"/>
                <a:tab pos="7042150" algn="l"/>
                <a:tab pos="7956550" algn="l"/>
                <a:tab pos="8870950" algn="l"/>
                <a:tab pos="9785350" algn="l"/>
              </a:tabLst>
              <a:defRPr/>
            </a:pPr>
            <a:endParaRPr lang="es-ES" altLang="es-AR" sz="2400" dirty="0">
              <a:latin typeface="Baskerville Old Face" panose="02020602080505020303" pitchFamily="18" charset="0"/>
              <a:ea typeface="ＭＳ Ｐゴシック" panose="020B0600070205080204" pitchFamily="34" charset="-128"/>
            </a:endParaRPr>
          </a:p>
        </p:txBody>
      </p:sp>
    </p:spTree>
    <p:extLst>
      <p:ext uri="{BB962C8B-B14F-4D97-AF65-F5344CB8AC3E}">
        <p14:creationId xmlns:p14="http://schemas.microsoft.com/office/powerpoint/2010/main" val="15231822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3716" y="247136"/>
            <a:ext cx="9474066" cy="1325563"/>
          </a:xfrm>
        </p:spPr>
        <p:txBody>
          <a:bodyPr>
            <a:normAutofit fontScale="90000"/>
          </a:bodyPr>
          <a:lstStyle/>
          <a:p>
            <a:pPr algn="ctr"/>
            <a:r>
              <a:rPr lang="es-AR" sz="4400" b="1" dirty="0">
                <a:solidFill>
                  <a:schemeClr val="tx1"/>
                </a:solidFill>
                <a:latin typeface="Baskerville Old Face" panose="02020602080505020303" pitchFamily="18" charset="0"/>
              </a:rPr>
              <a:t>FACTOR DE ATRIBUCIÓN SUBJETIVO</a:t>
            </a:r>
            <a:endParaRPr lang="es-AR" sz="4400" b="1" dirty="0">
              <a:latin typeface="Baskerville Old Face" panose="02020602080505020303" pitchFamily="18" charset="0"/>
            </a:endParaRPr>
          </a:p>
        </p:txBody>
      </p:sp>
      <p:sp>
        <p:nvSpPr>
          <p:cNvPr id="6" name="Marcador de contenido 5"/>
          <p:cNvSpPr>
            <a:spLocks noGrp="1"/>
          </p:cNvSpPr>
          <p:nvPr>
            <p:ph idx="1"/>
          </p:nvPr>
        </p:nvSpPr>
        <p:spPr>
          <a:xfrm>
            <a:off x="1683124" y="2760224"/>
            <a:ext cx="8825752" cy="2863336"/>
          </a:xfrm>
          <a:solidFill>
            <a:srgbClr val="ADDE8C"/>
          </a:solidFill>
          <a:ln>
            <a:solidFill>
              <a:srgbClr val="ADDE8C"/>
            </a:solidFill>
          </a:ln>
        </p:spPr>
        <p:txBody>
          <a:bodyPr>
            <a:normAutofit/>
          </a:bodyPr>
          <a:lstStyle/>
          <a:p>
            <a:pPr marL="0" indent="0" algn="ctr">
              <a:buNone/>
            </a:pPr>
            <a:r>
              <a:rPr lang="es-AR" sz="4000" dirty="0">
                <a:solidFill>
                  <a:schemeClr val="bg1"/>
                </a:solidFill>
                <a:latin typeface="Baskerville Old Face" panose="02020602080505020303" pitchFamily="18" charset="0"/>
                <a:ea typeface="Calibri" panose="020F0502020204030204" pitchFamily="34" charset="0"/>
                <a:cs typeface="Times New Roman" panose="02020603050405020304" pitchFamily="18" charset="0"/>
              </a:rPr>
              <a:t>Los factores de atribución subjetivos (culpa y dolo) ponen el acento en el reproche de la conducta del responsable.</a:t>
            </a:r>
          </a:p>
          <a:p>
            <a:pPr marL="0" indent="0">
              <a:buNone/>
            </a:pPr>
            <a:endParaRPr lang="es-AR" sz="5100" dirty="0">
              <a:latin typeface="Book Antiqua" panose="02040602050305030304" pitchFamily="18" charset="0"/>
            </a:endParaRPr>
          </a:p>
          <a:p>
            <a:endParaRPr lang="es-AR" dirty="0"/>
          </a:p>
        </p:txBody>
      </p:sp>
    </p:spTree>
    <p:extLst>
      <p:ext uri="{BB962C8B-B14F-4D97-AF65-F5344CB8AC3E}">
        <p14:creationId xmlns:p14="http://schemas.microsoft.com/office/powerpoint/2010/main" val="3191229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95620"/>
            <a:ext cx="9974687" cy="1325563"/>
          </a:xfrm>
        </p:spPr>
        <p:txBody>
          <a:bodyPr>
            <a:normAutofit fontScale="90000"/>
          </a:bodyPr>
          <a:lstStyle/>
          <a:p>
            <a:pPr algn="ctr"/>
            <a:r>
              <a:rPr lang="es-AR" sz="4400" b="1" dirty="0">
                <a:solidFill>
                  <a:schemeClr val="tx1"/>
                </a:solidFill>
                <a:latin typeface="Baskerville Old Face" panose="02020602080505020303" pitchFamily="18" charset="0"/>
              </a:rPr>
              <a:t>FACTOR DE ATRIBUCIÓN SUBJETIVO</a:t>
            </a:r>
            <a:endParaRPr lang="es-AR" sz="4400" b="1" dirty="0">
              <a:latin typeface="Baskerville Old Face" panose="02020602080505020303" pitchFamily="18" charset="0"/>
            </a:endParaRPr>
          </a:p>
        </p:txBody>
      </p:sp>
      <p:sp>
        <p:nvSpPr>
          <p:cNvPr id="6" name="Marcador de contenido 5"/>
          <p:cNvSpPr>
            <a:spLocks noGrp="1"/>
          </p:cNvSpPr>
          <p:nvPr>
            <p:ph idx="1"/>
          </p:nvPr>
        </p:nvSpPr>
        <p:spPr>
          <a:xfrm>
            <a:off x="519626" y="1340832"/>
            <a:ext cx="11215174" cy="4991100"/>
          </a:xfrm>
        </p:spPr>
        <p:txBody>
          <a:bodyPr>
            <a:normAutofit fontScale="92500" lnSpcReduction="20000"/>
          </a:bodyPr>
          <a:lstStyle/>
          <a:p>
            <a:pPr marL="342900" marR="0" lvl="0" indent="-342900" algn="l" defTabSz="457200" rtl="0" eaLnBrk="1" fontAlgn="auto" latinLnBrk="0" hangingPunct="1">
              <a:lnSpc>
                <a:spcPct val="100000"/>
              </a:lnSpc>
              <a:spcBef>
                <a:spcPts val="1000"/>
              </a:spcBef>
              <a:spcAft>
                <a:spcPts val="0"/>
              </a:spcAft>
              <a:buClr>
                <a:srgbClr val="ACD433"/>
              </a:buClr>
              <a:buSzPct val="80000"/>
              <a:buFont typeface="Wingdings" panose="05000000000000000000" pitchFamily="2" charset="2"/>
              <a:buChar char="ü"/>
              <a:tabLst/>
              <a:defRPr/>
            </a:pPr>
            <a:r>
              <a:rPr lang="es-AR" sz="3000" dirty="0">
                <a:latin typeface="Baskerville Old Face" panose="02020602080505020303" pitchFamily="18" charset="0"/>
              </a:rPr>
              <a:t>El factor de atribución subjetivo requiere el análisis previo de la imputabilidad genérica  (arts. 260, 261 CCC). </a:t>
            </a:r>
          </a:p>
          <a:p>
            <a:pPr marL="342900" marR="0" lvl="0" indent="-342900" algn="l" defTabSz="457200" rtl="0" eaLnBrk="1" fontAlgn="auto" latinLnBrk="0" hangingPunct="1">
              <a:lnSpc>
                <a:spcPct val="100000"/>
              </a:lnSpc>
              <a:spcBef>
                <a:spcPts val="1000"/>
              </a:spcBef>
              <a:spcAft>
                <a:spcPts val="0"/>
              </a:spcAft>
              <a:buClr>
                <a:srgbClr val="ACD433"/>
              </a:buClr>
              <a:buSzPct val="80000"/>
              <a:buFont typeface="Wingdings" panose="05000000000000000000" pitchFamily="2" charset="2"/>
              <a:buChar char="ü"/>
              <a:tabLst/>
              <a:defRPr/>
            </a:pPr>
            <a:r>
              <a:rPr kumimoji="0" lang="es-AR" sz="3000" b="0" i="0" u="none" strike="noStrike" kern="1200" cap="none" spc="0" normalizeH="0" baseline="0" noProof="0" dirty="0">
                <a:ln>
                  <a:noFill/>
                </a:ln>
                <a:solidFill>
                  <a:prstClr val="white"/>
                </a:solidFill>
                <a:effectLst/>
                <a:uLnTx/>
                <a:uFillTx/>
                <a:latin typeface="Baskerville Old Face" panose="02020602080505020303" pitchFamily="18" charset="0"/>
                <a:ea typeface="+mj-ea"/>
                <a:cs typeface="+mj-cs"/>
              </a:rPr>
              <a:t>La culpa consiste en la omisión de la diligencia debida según la naturaleza de la obligación y las circunstancias de las personas, el tiempo y el lugar. Comprende la imprudencia, la negligencia y la impericia en el arte o profesión. (art. 1724  CCC)</a:t>
            </a:r>
          </a:p>
          <a:p>
            <a:pPr marL="342900" marR="0" lvl="0" indent="-342900" algn="l" defTabSz="457200" rtl="0" eaLnBrk="1" fontAlgn="auto" latinLnBrk="0" hangingPunct="1">
              <a:lnSpc>
                <a:spcPct val="100000"/>
              </a:lnSpc>
              <a:spcBef>
                <a:spcPts val="1000"/>
              </a:spcBef>
              <a:spcAft>
                <a:spcPts val="0"/>
              </a:spcAft>
              <a:buClr>
                <a:srgbClr val="ACD433"/>
              </a:buClr>
              <a:buSzPct val="80000"/>
              <a:buFont typeface="Wingdings" panose="05000000000000000000" pitchFamily="2" charset="2"/>
              <a:buChar char="ü"/>
              <a:tabLst/>
              <a:defRPr/>
            </a:pPr>
            <a:r>
              <a:rPr lang="es-AR" sz="3000" dirty="0">
                <a:solidFill>
                  <a:prstClr val="white"/>
                </a:solidFill>
                <a:latin typeface="Baskerville Old Face" panose="02020602080505020303" pitchFamily="18" charset="0"/>
              </a:rPr>
              <a:t>Cuanto mayor sea el deber de obrar con prudencia y pleno conocimiento de las cosas, mayor es la diligencia exigible al agente y la valoración de la previsibilidad de su conducta. Cuando </a:t>
            </a:r>
            <a:r>
              <a:rPr kumimoji="0" lang="es-AR" sz="3000" b="0" i="0" u="none" strike="noStrike" kern="1200" cap="none" spc="0" normalizeH="0" baseline="0" noProof="0" dirty="0">
                <a:ln>
                  <a:noFill/>
                </a:ln>
                <a:solidFill>
                  <a:prstClr val="white"/>
                </a:solidFill>
                <a:effectLst/>
                <a:uLnTx/>
                <a:uFillTx/>
                <a:latin typeface="Baskerville Old Face" panose="02020602080505020303" pitchFamily="18" charset="0"/>
                <a:ea typeface="+mj-ea"/>
                <a:cs typeface="+mj-cs"/>
              </a:rPr>
              <a:t>existe una confianza especial, se debe tener en cuenta la naturaleza del acto y las condiciones particulares de las partes (art. 1725 CCC ). </a:t>
            </a:r>
          </a:p>
          <a:p>
            <a:pPr marL="342900" marR="0" lvl="0" indent="-342900" algn="l" defTabSz="457200" rtl="0" eaLnBrk="1" fontAlgn="auto" latinLnBrk="0" hangingPunct="1">
              <a:lnSpc>
                <a:spcPct val="100000"/>
              </a:lnSpc>
              <a:spcBef>
                <a:spcPts val="1000"/>
              </a:spcBef>
              <a:spcAft>
                <a:spcPts val="0"/>
              </a:spcAft>
              <a:buClr>
                <a:srgbClr val="ACD433"/>
              </a:buClr>
              <a:buSzPct val="80000"/>
              <a:buFont typeface="Wingdings" panose="05000000000000000000" pitchFamily="2" charset="2"/>
              <a:buChar char="ü"/>
              <a:tabLst/>
              <a:defRPr/>
            </a:pPr>
            <a:r>
              <a:rPr kumimoji="0" lang="es-AR" sz="3000" b="0" i="0" u="none" strike="noStrike" kern="1200" cap="none" spc="0" normalizeH="0" baseline="0" noProof="0" dirty="0">
                <a:ln>
                  <a:noFill/>
                </a:ln>
                <a:solidFill>
                  <a:prstClr val="white"/>
                </a:solidFill>
                <a:effectLst/>
                <a:uLnTx/>
                <a:uFillTx/>
                <a:latin typeface="Baskerville Old Face" panose="02020602080505020303" pitchFamily="18" charset="0"/>
                <a:ea typeface="+mj-ea"/>
                <a:cs typeface="+mj-cs"/>
              </a:rPr>
              <a:t>El dolo se configura por la producción de un daño de manera intencional o con manifiesta indiferencia por los intereses ajenos (art. 1724CCC)</a:t>
            </a:r>
          </a:p>
          <a:p>
            <a:pPr lvl="0">
              <a:buClr>
                <a:srgbClr val="ACD433"/>
              </a:buClr>
              <a:buFont typeface="Wingdings" panose="05000000000000000000" pitchFamily="2" charset="2"/>
              <a:buChar char="ü"/>
              <a:defRPr/>
            </a:pPr>
            <a:endParaRPr kumimoji="0" lang="es-AR" sz="3000" b="0" i="0" u="none" strike="noStrike" kern="1200" cap="none" spc="0" normalizeH="0" baseline="0" noProof="0" dirty="0">
              <a:ln>
                <a:noFill/>
              </a:ln>
              <a:solidFill>
                <a:prstClr val="white"/>
              </a:solidFill>
              <a:effectLst/>
              <a:uLnTx/>
              <a:uFillTx/>
              <a:latin typeface="Baskerville Old Face" panose="02020602080505020303" pitchFamily="18" charset="0"/>
              <a:ea typeface="+mj-ea"/>
              <a:cs typeface="+mj-cs"/>
            </a:endParaRPr>
          </a:p>
          <a:p>
            <a:pPr marL="342900" marR="0" lvl="0" indent="-342900" algn="l" defTabSz="457200" rtl="0" eaLnBrk="1" fontAlgn="auto" latinLnBrk="0" hangingPunct="1">
              <a:lnSpc>
                <a:spcPct val="100000"/>
              </a:lnSpc>
              <a:spcBef>
                <a:spcPts val="1000"/>
              </a:spcBef>
              <a:spcAft>
                <a:spcPts val="0"/>
              </a:spcAft>
              <a:buClr>
                <a:srgbClr val="ACD433"/>
              </a:buClr>
              <a:buSzPct val="80000"/>
              <a:buFont typeface="Wingdings" panose="05000000000000000000" pitchFamily="2" charset="2"/>
              <a:buChar char="ü"/>
              <a:tabLst/>
              <a:defRPr/>
            </a:pPr>
            <a:endParaRPr kumimoji="0" lang="es-AR" sz="3000" b="0" i="0" u="none" strike="noStrike" kern="1200" cap="none" spc="0" normalizeH="0" baseline="0" noProof="0" dirty="0">
              <a:ln>
                <a:noFill/>
              </a:ln>
              <a:solidFill>
                <a:prstClr val="white"/>
              </a:solidFill>
              <a:effectLst/>
              <a:uLnTx/>
              <a:uFillTx/>
              <a:latin typeface="Baskerville Old Face" panose="02020602080505020303" pitchFamily="18" charset="0"/>
              <a:ea typeface="+mj-ea"/>
              <a:cs typeface="+mj-cs"/>
            </a:endParaRPr>
          </a:p>
          <a:p>
            <a:pPr>
              <a:buFont typeface="Wingdings" panose="05000000000000000000" pitchFamily="2" charset="2"/>
              <a:buChar char="ü"/>
            </a:pPr>
            <a:endParaRPr lang="es-AR" sz="3000" dirty="0">
              <a:latin typeface="Baskerville Old Face" panose="02020602080505020303" pitchFamily="18" charset="0"/>
            </a:endParaRPr>
          </a:p>
        </p:txBody>
      </p:sp>
    </p:spTree>
    <p:extLst>
      <p:ext uri="{BB962C8B-B14F-4D97-AF65-F5344CB8AC3E}">
        <p14:creationId xmlns:p14="http://schemas.microsoft.com/office/powerpoint/2010/main" val="575074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0" y="452922"/>
            <a:ext cx="9143999" cy="1537252"/>
          </a:xfrm>
        </p:spPr>
        <p:txBody>
          <a:bodyPr>
            <a:noAutofit/>
          </a:bodyPr>
          <a:lstStyle/>
          <a:p>
            <a:pPr algn="ctr"/>
            <a:r>
              <a:rPr lang="es-AR" sz="4000" b="1" dirty="0">
                <a:solidFill>
                  <a:schemeClr val="tx1"/>
                </a:solidFill>
                <a:latin typeface="Baskerville Old Face" panose="02020602080505020303" pitchFamily="18" charset="0"/>
              </a:rPr>
              <a:t>RC - Función resarcitoria</a:t>
            </a:r>
            <a:br>
              <a:rPr lang="es-AR" sz="4000" b="1" dirty="0">
                <a:solidFill>
                  <a:schemeClr val="tx1"/>
                </a:solidFill>
                <a:latin typeface="Baskerville Old Face" panose="02020602080505020303" pitchFamily="18" charset="0"/>
              </a:rPr>
            </a:br>
            <a:endParaRPr lang="es-AR" sz="4000" b="1" dirty="0">
              <a:solidFill>
                <a:schemeClr val="tx1"/>
              </a:solidFill>
              <a:latin typeface="Baskerville Old Face" panose="02020602080505020303" pitchFamily="18" charset="0"/>
            </a:endParaRPr>
          </a:p>
        </p:txBody>
      </p:sp>
      <p:sp>
        <p:nvSpPr>
          <p:cNvPr id="4" name="CuadroTexto 3">
            <a:extLst>
              <a:ext uri="{FF2B5EF4-FFF2-40B4-BE49-F238E27FC236}">
                <a16:creationId xmlns:a16="http://schemas.microsoft.com/office/drawing/2014/main" id="{0ABA087D-090A-48F0-95C4-35283D71E453}"/>
              </a:ext>
            </a:extLst>
          </p:cNvPr>
          <p:cNvSpPr txBox="1"/>
          <p:nvPr/>
        </p:nvSpPr>
        <p:spPr>
          <a:xfrm>
            <a:off x="1695796" y="1378159"/>
            <a:ext cx="8794866" cy="2215991"/>
          </a:xfrm>
          <a:prstGeom prst="rect">
            <a:avLst/>
          </a:prstGeom>
          <a:solidFill>
            <a:srgbClr val="ADDE8C"/>
          </a:solidFill>
        </p:spPr>
        <p:txBody>
          <a:bodyPr wrap="square">
            <a:spAutoFit/>
          </a:bodyPr>
          <a:lstStyle/>
          <a:p>
            <a:pPr algn="ctr"/>
            <a:r>
              <a:rPr lang="es-AR" sz="4000" dirty="0">
                <a:solidFill>
                  <a:schemeClr val="bg1"/>
                </a:solidFill>
                <a:latin typeface="Baskerville Old Face" panose="02020602080505020303" pitchFamily="18" charset="0"/>
              </a:rPr>
              <a:t>Unificación de los ámbitos de responsabilidad contractual y extracontractual (art. 1716 CCC)</a:t>
            </a:r>
            <a:br>
              <a:rPr lang="es-AR" sz="1800" b="1" dirty="0">
                <a:solidFill>
                  <a:schemeClr val="tx1"/>
                </a:solidFill>
                <a:latin typeface="Baskerville Old Face" panose="02020602080505020303" pitchFamily="18" charset="0"/>
              </a:rPr>
            </a:br>
            <a:endParaRPr lang="es-AR" dirty="0">
              <a:latin typeface="Baskerville Old Face" panose="02020602080505020303" pitchFamily="18" charset="0"/>
            </a:endParaRPr>
          </a:p>
        </p:txBody>
      </p:sp>
      <p:sp>
        <p:nvSpPr>
          <p:cNvPr id="8" name="CuadroTexto 7">
            <a:extLst>
              <a:ext uri="{FF2B5EF4-FFF2-40B4-BE49-F238E27FC236}">
                <a16:creationId xmlns:a16="http://schemas.microsoft.com/office/drawing/2014/main" id="{3FDD7FE2-B98F-45DC-BE6D-3B97FD5622E6}"/>
              </a:ext>
            </a:extLst>
          </p:cNvPr>
          <p:cNvSpPr txBox="1"/>
          <p:nvPr/>
        </p:nvSpPr>
        <p:spPr>
          <a:xfrm>
            <a:off x="1178169" y="4043035"/>
            <a:ext cx="9952893" cy="2246769"/>
          </a:xfrm>
          <a:prstGeom prst="rect">
            <a:avLst/>
          </a:prstGeom>
          <a:solidFill>
            <a:srgbClr val="ADDE8C"/>
          </a:solidFill>
          <a:ln>
            <a:solidFill>
              <a:srgbClr val="ADDE8C"/>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2800" b="1" i="0" u="none" strike="noStrike" kern="1200" cap="none" spc="0" normalizeH="0" baseline="0" noProof="0" dirty="0">
                <a:ln>
                  <a:noFill/>
                </a:ln>
                <a:solidFill>
                  <a:prstClr val="black"/>
                </a:solidFill>
                <a:effectLst/>
                <a:uLnTx/>
                <a:uFillTx/>
                <a:latin typeface="Baskerville Old Face" panose="02020602080505020303" pitchFamily="18" charset="0"/>
                <a:ea typeface="+mn-ea"/>
                <a:cs typeface="+mn-cs"/>
              </a:rPr>
              <a:t>Reparación plena</a:t>
            </a:r>
          </a:p>
          <a:p>
            <a:pPr marL="0" marR="0" lvl="0" indent="0" defTabSz="457200" rtl="0" eaLnBrk="1" fontAlgn="auto" latinLnBrk="0" hangingPunct="1">
              <a:lnSpc>
                <a:spcPct val="100000"/>
              </a:lnSpc>
              <a:spcBef>
                <a:spcPts val="0"/>
              </a:spcBef>
              <a:spcAft>
                <a:spcPts val="0"/>
              </a:spcAft>
              <a:buClrTx/>
              <a:buSzTx/>
              <a:buFontTx/>
              <a:buNone/>
              <a:tabLst/>
              <a:defRPr/>
            </a:pPr>
            <a:r>
              <a:rPr kumimoji="0" lang="es-MX" sz="2800" i="1" u="none" strike="noStrike" kern="1200" cap="none" spc="0" normalizeH="0" baseline="0" noProof="0" dirty="0">
                <a:ln>
                  <a:noFill/>
                </a:ln>
                <a:solidFill>
                  <a:prstClr val="black"/>
                </a:solidFill>
                <a:effectLst/>
                <a:uLnTx/>
                <a:uFillTx/>
                <a:latin typeface="Baskerville Old Face" panose="02020602080505020303" pitchFamily="18" charset="0"/>
                <a:ea typeface="+mn-ea"/>
                <a:cs typeface="+mn-cs"/>
              </a:rPr>
              <a:t>La reparación del daño debe ser plena (art. 1740 CCC)</a:t>
            </a:r>
            <a:endParaRPr kumimoji="0" lang="es-AR" sz="2800" i="0" u="none" strike="noStrike" kern="1200" cap="none" spc="0" normalizeH="0" baseline="0" noProof="0" dirty="0">
              <a:ln>
                <a:noFill/>
              </a:ln>
              <a:solidFill>
                <a:prstClr val="black"/>
              </a:solidFill>
              <a:effectLst/>
              <a:uLnTx/>
              <a:uFillTx/>
              <a:latin typeface="Baskerville Old Face" panose="02020602080505020303" pitchFamily="18" charset="0"/>
              <a:ea typeface="Calibri" panose="020F0502020204030204" pitchFamily="34" charset="0"/>
              <a:cs typeface="Times New Roman" panose="02020603050405020304" pitchFamily="18"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es-AR" sz="2800" i="0" u="none" strike="noStrike" kern="1200" cap="none" spc="0" normalizeH="0" baseline="0" noProof="0" dirty="0">
                <a:ln>
                  <a:noFill/>
                </a:ln>
                <a:solidFill>
                  <a:prstClr val="black"/>
                </a:solidFill>
                <a:effectLst/>
                <a:uLnTx/>
                <a:uFillTx/>
                <a:latin typeface="Baskerville Old Face" panose="02020602080505020303" pitchFamily="18" charset="0"/>
                <a:ea typeface="Calibri" panose="020F0502020204030204" pitchFamily="34" charset="0"/>
                <a:cs typeface="Times New Roman" panose="02020603050405020304" pitchFamily="18" charset="0"/>
              </a:rPr>
              <a:t>Ello no implica que todo perjuicio sea resarcible sino solo el que el ordenamiento jurídico admite.</a:t>
            </a:r>
          </a:p>
          <a:p>
            <a:pPr marL="0" marR="0" lvl="0" indent="0" defTabSz="457200" rtl="0" eaLnBrk="1" fontAlgn="auto" latinLnBrk="0" hangingPunct="1">
              <a:lnSpc>
                <a:spcPct val="100000"/>
              </a:lnSpc>
              <a:spcBef>
                <a:spcPts val="0"/>
              </a:spcBef>
              <a:spcAft>
                <a:spcPts val="0"/>
              </a:spcAft>
              <a:buClrTx/>
              <a:buSzTx/>
              <a:buFontTx/>
              <a:buNone/>
              <a:tabLst/>
              <a:defRPr/>
            </a:pPr>
            <a:r>
              <a:rPr kumimoji="0" lang="es-AR" sz="2800" i="0" u="none" strike="noStrike" kern="1200" cap="none" spc="0" normalizeH="0" baseline="0" noProof="0" dirty="0">
                <a:ln>
                  <a:noFill/>
                </a:ln>
                <a:solidFill>
                  <a:prstClr val="black"/>
                </a:solidFill>
                <a:effectLst/>
                <a:uLnTx/>
                <a:uFillTx/>
                <a:latin typeface="Baskerville Old Face" panose="02020602080505020303" pitchFamily="18" charset="0"/>
                <a:ea typeface="Calibri" panose="020F0502020204030204" pitchFamily="34" charset="0"/>
                <a:cs typeface="Times New Roman" panose="02020603050405020304" pitchFamily="18" charset="0"/>
              </a:rPr>
              <a:t>La reparación </a:t>
            </a:r>
            <a:r>
              <a:rPr lang="es-AR" sz="2800" dirty="0">
                <a:solidFill>
                  <a:prstClr val="black"/>
                </a:solidFill>
                <a:latin typeface="Baskerville Old Face" panose="02020602080505020303" pitchFamily="18" charset="0"/>
                <a:ea typeface="Calibri" panose="020F0502020204030204" pitchFamily="34" charset="0"/>
                <a:cs typeface="Times New Roman" panose="02020603050405020304" pitchFamily="18" charset="0"/>
              </a:rPr>
              <a:t>procede </a:t>
            </a:r>
            <a:r>
              <a:rPr kumimoji="0" lang="es-AR" sz="2800" i="0" u="none" strike="noStrike" kern="1200" cap="none" spc="0" normalizeH="0" baseline="0" noProof="0" dirty="0">
                <a:ln>
                  <a:noFill/>
                </a:ln>
                <a:solidFill>
                  <a:prstClr val="black"/>
                </a:solidFill>
                <a:effectLst/>
                <a:uLnTx/>
                <a:uFillTx/>
                <a:latin typeface="Baskerville Old Face" panose="02020602080505020303" pitchFamily="18" charset="0"/>
                <a:ea typeface="Calibri" panose="020F0502020204030204" pitchFamily="34" charset="0"/>
                <a:cs typeface="Times New Roman" panose="02020603050405020304" pitchFamily="18" charset="0"/>
              </a:rPr>
              <a:t>en toda la extensión establecida por la ley.  </a:t>
            </a:r>
          </a:p>
        </p:txBody>
      </p:sp>
    </p:spTree>
    <p:extLst>
      <p:ext uri="{BB962C8B-B14F-4D97-AF65-F5344CB8AC3E}">
        <p14:creationId xmlns:p14="http://schemas.microsoft.com/office/powerpoint/2010/main" val="3338618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3716" y="247136"/>
            <a:ext cx="9605684" cy="1416564"/>
          </a:xfrm>
        </p:spPr>
        <p:txBody>
          <a:bodyPr>
            <a:normAutofit/>
          </a:bodyPr>
          <a:lstStyle/>
          <a:p>
            <a:pPr algn="ctr"/>
            <a:r>
              <a:rPr lang="es-AR" sz="4400" b="1" dirty="0">
                <a:solidFill>
                  <a:schemeClr val="tx1"/>
                </a:solidFill>
                <a:latin typeface="Baskerville Old Face" panose="02020602080505020303" pitchFamily="18" charset="0"/>
              </a:rPr>
              <a:t>EXIMENTES – imputabilidad genérica</a:t>
            </a:r>
          </a:p>
        </p:txBody>
      </p:sp>
      <p:sp>
        <p:nvSpPr>
          <p:cNvPr id="6" name="Marcador de contenido 5"/>
          <p:cNvSpPr>
            <a:spLocks noGrp="1"/>
          </p:cNvSpPr>
          <p:nvPr>
            <p:ph idx="1"/>
          </p:nvPr>
        </p:nvSpPr>
        <p:spPr>
          <a:xfrm>
            <a:off x="1103312" y="2052919"/>
            <a:ext cx="10745251" cy="2519082"/>
          </a:xfrm>
        </p:spPr>
        <p:txBody>
          <a:bodyPr>
            <a:normAutofit fontScale="92500"/>
          </a:bodyPr>
          <a:lstStyle/>
          <a:p>
            <a:pPr>
              <a:buFont typeface="Wingdings 2" panose="05020102010507070707" pitchFamily="18" charset="2"/>
              <a:buChar char="O"/>
            </a:pPr>
            <a:r>
              <a:rPr lang="es-AR" sz="4000" dirty="0">
                <a:latin typeface="Baskerville Old Face" panose="02020602080505020303" pitchFamily="18" charset="0"/>
              </a:rPr>
              <a:t>Falta de discernimiento (art. 261 CCC)</a:t>
            </a:r>
          </a:p>
          <a:p>
            <a:pPr>
              <a:buFont typeface="Wingdings 2" panose="05020102010507070707" pitchFamily="18" charset="2"/>
              <a:buChar char="O"/>
            </a:pPr>
            <a:r>
              <a:rPr lang="es-AR" sz="4000" dirty="0">
                <a:latin typeface="Baskerville Old Face" panose="02020602080505020303" pitchFamily="18" charset="0"/>
              </a:rPr>
              <a:t>Falta de intención (arts. 265, 266, 267, 271, 272 CCC)</a:t>
            </a:r>
          </a:p>
          <a:p>
            <a:pPr>
              <a:buFont typeface="Wingdings 2" panose="05020102010507070707" pitchFamily="18" charset="2"/>
              <a:buChar char="O"/>
            </a:pPr>
            <a:r>
              <a:rPr lang="es-AR" sz="4000" dirty="0">
                <a:latin typeface="Baskerville Old Face" panose="02020602080505020303" pitchFamily="18" charset="0"/>
              </a:rPr>
              <a:t>Intimidación (art. 276 CCC)</a:t>
            </a:r>
          </a:p>
          <a:p>
            <a:pPr marL="0" indent="0">
              <a:buNone/>
            </a:pPr>
            <a:endParaRPr lang="es-AR" sz="4000" dirty="0">
              <a:latin typeface="Book Antiqua" panose="02040602050305030304" pitchFamily="18" charset="0"/>
            </a:endParaRPr>
          </a:p>
          <a:p>
            <a:endParaRPr lang="es-AR" dirty="0"/>
          </a:p>
        </p:txBody>
      </p:sp>
      <p:sp>
        <p:nvSpPr>
          <p:cNvPr id="4" name="CuadroTexto 3"/>
          <p:cNvSpPr txBox="1"/>
          <p:nvPr/>
        </p:nvSpPr>
        <p:spPr>
          <a:xfrm>
            <a:off x="960716" y="4961220"/>
            <a:ext cx="10170041" cy="1077218"/>
          </a:xfrm>
          <a:prstGeom prst="rect">
            <a:avLst/>
          </a:prstGeom>
          <a:solidFill>
            <a:srgbClr val="ADDE8C"/>
          </a:solidFill>
        </p:spPr>
        <p:txBody>
          <a:bodyPr wrap="square" rtlCol="0">
            <a:spAutoFit/>
          </a:bodyPr>
          <a:lstStyle/>
          <a:p>
            <a:pPr algn="ctr"/>
            <a:r>
              <a:rPr lang="es-AR" sz="3200" dirty="0">
                <a:solidFill>
                  <a:schemeClr val="bg1"/>
                </a:solidFill>
                <a:latin typeface="Baskerville Old Face" panose="02020602080505020303" pitchFamily="18" charset="0"/>
              </a:rPr>
              <a:t>IMPORTANTE: en estos casos se responde en forma objetiva por hechos involuntarios (art. 1750 CCC)</a:t>
            </a:r>
          </a:p>
        </p:txBody>
      </p:sp>
    </p:spTree>
    <p:extLst>
      <p:ext uri="{BB962C8B-B14F-4D97-AF65-F5344CB8AC3E}">
        <p14:creationId xmlns:p14="http://schemas.microsoft.com/office/powerpoint/2010/main" val="3754772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294938" y="232229"/>
            <a:ext cx="11693862" cy="6625771"/>
          </a:xfrm>
        </p:spPr>
        <p:txBody>
          <a:bodyPr>
            <a:normAutofit fontScale="70000" lnSpcReduction="20000"/>
          </a:bodyPr>
          <a:lstStyle/>
          <a:p>
            <a:pPr marL="0" indent="0" algn="just">
              <a:lnSpc>
                <a:spcPct val="120000"/>
              </a:lnSpc>
              <a:spcBef>
                <a:spcPts val="0"/>
              </a:spcBef>
              <a:buNone/>
            </a:pPr>
            <a:r>
              <a:rPr lang="es-AR" sz="2900" b="1" dirty="0">
                <a:effectLst/>
                <a:latin typeface="Arial" panose="020B0604020202020204" pitchFamily="34" charset="0"/>
                <a:ea typeface="Calibri" panose="020F0502020204030204" pitchFamily="34" charset="0"/>
                <a:cs typeface="Arial" panose="020B0604020202020204" pitchFamily="34" charset="0"/>
              </a:rPr>
              <a:t>CAMARA CIVIL Y COMERCIAL BAHÍA BLANCA, SALA I, 23 de junio de 2016</a:t>
            </a:r>
          </a:p>
          <a:p>
            <a:pPr marL="0" indent="0" algn="just">
              <a:lnSpc>
                <a:spcPct val="120000"/>
              </a:lnSpc>
              <a:spcBef>
                <a:spcPts val="0"/>
              </a:spcBef>
              <a:buNone/>
            </a:pPr>
            <a:r>
              <a:rPr lang="es-AR" sz="2900" b="1" dirty="0">
                <a:effectLst/>
                <a:latin typeface="Arial" panose="020B0604020202020204" pitchFamily="34" charset="0"/>
                <a:ea typeface="Calibri" panose="020F0502020204030204" pitchFamily="34" charset="0"/>
                <a:cs typeface="Arial" panose="020B0604020202020204" pitchFamily="34" charset="0"/>
              </a:rPr>
              <a:t>SAIZ DE STRIBING DIANA CARMEN Y OTROS C/ </a:t>
            </a:r>
          </a:p>
          <a:p>
            <a:pPr marL="0" indent="0" algn="just">
              <a:lnSpc>
                <a:spcPct val="120000"/>
              </a:lnSpc>
              <a:spcBef>
                <a:spcPts val="0"/>
              </a:spcBef>
              <a:buNone/>
            </a:pPr>
            <a:r>
              <a:rPr lang="es-AR" sz="2900" b="1" dirty="0">
                <a:effectLst/>
                <a:latin typeface="Arial" panose="020B0604020202020204" pitchFamily="34" charset="0"/>
                <a:ea typeface="Calibri" panose="020F0502020204030204" pitchFamily="34" charset="0"/>
                <a:cs typeface="Arial" panose="020B0604020202020204" pitchFamily="34" charset="0"/>
              </a:rPr>
              <a:t>GILARDI FEDERICO SALVADOR Y GILARDI RAFAEL S/ DAÑOS Y PERJUICIOS</a:t>
            </a:r>
          </a:p>
          <a:p>
            <a:pPr marL="0" indent="0" algn="just">
              <a:lnSpc>
                <a:spcPct val="120000"/>
              </a:lnSpc>
              <a:spcBef>
                <a:spcPts val="0"/>
              </a:spcBef>
              <a:buNone/>
            </a:pPr>
            <a:endParaRPr lang="es-AR" sz="29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defTabSz="457200" rtl="0" eaLnBrk="1" fontAlgn="auto" latinLnBrk="0" hangingPunct="1">
              <a:lnSpc>
                <a:spcPct val="120000"/>
              </a:lnSpc>
              <a:spcBef>
                <a:spcPts val="0"/>
              </a:spcBef>
              <a:spcAft>
                <a:spcPts val="0"/>
              </a:spcAft>
              <a:buClr>
                <a:srgbClr val="ACD433"/>
              </a:buClr>
              <a:buSzPct val="80000"/>
              <a:buFont typeface="Wingdings 3" panose="05040102010807070707" pitchFamily="18" charset="2"/>
              <a:buChar char="´"/>
              <a:tabLst/>
              <a:defRPr/>
            </a:pPr>
            <a:r>
              <a:rPr kumimoji="0" lang="es-AR" sz="33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El demandado obró sin voluntad y es adecuado condenarlo al pago de una indemnización con base en la equidad</a:t>
            </a:r>
            <a:r>
              <a:rPr lang="es-AR" sz="3300" dirty="0">
                <a:solidFill>
                  <a:prstClr val="white"/>
                </a:solidFill>
                <a:latin typeface="Arial" panose="020B0604020202020204" pitchFamily="34" charset="0"/>
                <a:ea typeface="Calibri" panose="020F0502020204030204" pitchFamily="34" charset="0"/>
                <a:cs typeface="Arial" panose="020B0604020202020204" pitchFamily="34" charset="0"/>
              </a:rPr>
              <a:t> -</a:t>
            </a:r>
            <a:r>
              <a:rPr kumimoji="0" lang="es-AR" sz="33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art. 907 del Código Civil-. </a:t>
            </a:r>
          </a:p>
          <a:p>
            <a:pPr marL="342900" marR="0" lvl="0" indent="-342900" algn="just" defTabSz="457200" rtl="0" eaLnBrk="1" fontAlgn="auto" latinLnBrk="0" hangingPunct="1">
              <a:lnSpc>
                <a:spcPct val="120000"/>
              </a:lnSpc>
              <a:spcBef>
                <a:spcPts val="0"/>
              </a:spcBef>
              <a:spcAft>
                <a:spcPts val="0"/>
              </a:spcAft>
              <a:buClr>
                <a:srgbClr val="ACD433"/>
              </a:buClr>
              <a:buSzPct val="80000"/>
              <a:buFont typeface="Wingdings 3" panose="05040102010807070707" pitchFamily="18" charset="2"/>
              <a:buChar char="´"/>
              <a:tabLst/>
              <a:defRPr/>
            </a:pPr>
            <a:endParaRPr kumimoji="0" lang="es-AR" sz="33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342900" marR="0" lvl="0" indent="-342900" algn="just" defTabSz="457200" rtl="0" eaLnBrk="1" fontAlgn="auto" latinLnBrk="0" hangingPunct="1">
              <a:lnSpc>
                <a:spcPct val="120000"/>
              </a:lnSpc>
              <a:spcBef>
                <a:spcPts val="0"/>
              </a:spcBef>
              <a:spcAft>
                <a:spcPts val="0"/>
              </a:spcAft>
              <a:buClr>
                <a:srgbClr val="ACD433"/>
              </a:buClr>
              <a:buSzPct val="80000"/>
              <a:buFont typeface="Wingdings 3" panose="05040102010807070707" pitchFamily="18" charset="2"/>
              <a:buChar char="´"/>
              <a:tabLst/>
              <a:defRPr/>
            </a:pPr>
            <a:r>
              <a:rPr kumimoji="0" lang="es-AR" sz="33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El fundamento de esta indemnización es intentar recomponer el equilibrio afectado a partir del hecho involuntario </a:t>
            </a:r>
            <a:r>
              <a:rPr kumimoji="0" lang="es-AR" sz="33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y debe fijarse conforme a la equidad, al patrimonio del autor del hecho y a la situación personal de la víctima. </a:t>
            </a:r>
          </a:p>
          <a:p>
            <a:pPr marL="342900" marR="0" lvl="0" indent="-342900" algn="just" defTabSz="457200" rtl="0" eaLnBrk="1" fontAlgn="auto" latinLnBrk="0" hangingPunct="1">
              <a:lnSpc>
                <a:spcPct val="120000"/>
              </a:lnSpc>
              <a:spcBef>
                <a:spcPts val="0"/>
              </a:spcBef>
              <a:spcAft>
                <a:spcPts val="0"/>
              </a:spcAft>
              <a:buClr>
                <a:srgbClr val="ACD433"/>
              </a:buClr>
              <a:buSzPct val="80000"/>
              <a:buFont typeface="Wingdings 3" panose="05040102010807070707" pitchFamily="18" charset="2"/>
              <a:buChar char="´"/>
              <a:tabLst/>
              <a:defRPr/>
            </a:pPr>
            <a:endParaRPr kumimoji="0" lang="es-AR" sz="33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342900" marR="0" lvl="0" indent="-342900" algn="just" defTabSz="457200" rtl="0" eaLnBrk="1" fontAlgn="auto" latinLnBrk="0" hangingPunct="1">
              <a:lnSpc>
                <a:spcPct val="120000"/>
              </a:lnSpc>
              <a:spcBef>
                <a:spcPts val="0"/>
              </a:spcBef>
              <a:spcAft>
                <a:spcPts val="0"/>
              </a:spcAft>
              <a:buClr>
                <a:srgbClr val="ACD433"/>
              </a:buClr>
              <a:buSzPct val="80000"/>
              <a:buFont typeface="Wingdings 3" panose="05040102010807070707" pitchFamily="18" charset="2"/>
              <a:buChar char="´"/>
              <a:tabLst/>
              <a:defRPr/>
            </a:pPr>
            <a:r>
              <a:rPr kumimoji="0" lang="es-AR" sz="33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La indemnización no exige como recaudo de procedencia que el autor del hecho se haya enriquecido.</a:t>
            </a:r>
          </a:p>
          <a:p>
            <a:pPr marL="342900" marR="0" lvl="0" indent="-342900" algn="just" defTabSz="457200" rtl="0" eaLnBrk="1" fontAlgn="auto" latinLnBrk="0" hangingPunct="1">
              <a:lnSpc>
                <a:spcPct val="120000"/>
              </a:lnSpc>
              <a:spcBef>
                <a:spcPts val="0"/>
              </a:spcBef>
              <a:spcAft>
                <a:spcPts val="0"/>
              </a:spcAft>
              <a:buClr>
                <a:srgbClr val="ACD433"/>
              </a:buClr>
              <a:buSzPct val="80000"/>
              <a:buFont typeface="Wingdings 3" panose="05040102010807070707" pitchFamily="18" charset="2"/>
              <a:buChar char="´"/>
              <a:tabLst/>
              <a:defRPr/>
            </a:pPr>
            <a:endParaRPr kumimoji="0" lang="es-AR" sz="33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342900" marR="0" lvl="0" indent="-342900" algn="just" defTabSz="457200" rtl="0" eaLnBrk="1" fontAlgn="auto" latinLnBrk="0" hangingPunct="1">
              <a:lnSpc>
                <a:spcPct val="120000"/>
              </a:lnSpc>
              <a:spcBef>
                <a:spcPts val="0"/>
              </a:spcBef>
              <a:spcAft>
                <a:spcPts val="0"/>
              </a:spcAft>
              <a:buClr>
                <a:srgbClr val="ACD433"/>
              </a:buClr>
              <a:buSzPct val="80000"/>
              <a:buFont typeface="Wingdings 3" panose="05040102010807070707" pitchFamily="18" charset="2"/>
              <a:buChar char="´"/>
              <a:tabLst/>
              <a:defRPr/>
            </a:pPr>
            <a:r>
              <a:rPr kumimoji="0" lang="es-AR" sz="33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En la responsabilidad civil fundada en razones de equidad (art. 907, segundo párr., Cód. Civil), los jueces cuentan con amplias facultades para evaluar si corresponde otorgar o no el resarcimiento a las víctimas del daño. </a:t>
            </a:r>
          </a:p>
          <a:p>
            <a:pPr marL="0" indent="0" algn="just">
              <a:buNone/>
            </a:pPr>
            <a:endParaRPr lang="es-AR"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s-AR" sz="29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s-AR" sz="4800" dirty="0">
              <a:latin typeface="Baskerville Old Face" panose="02020602080505020303" pitchFamily="18" charset="0"/>
            </a:endParaRPr>
          </a:p>
        </p:txBody>
      </p:sp>
    </p:spTree>
    <p:extLst>
      <p:ext uri="{BB962C8B-B14F-4D97-AF65-F5344CB8AC3E}">
        <p14:creationId xmlns:p14="http://schemas.microsoft.com/office/powerpoint/2010/main" val="1891121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3716" y="247136"/>
            <a:ext cx="9605684" cy="1416564"/>
          </a:xfrm>
        </p:spPr>
        <p:txBody>
          <a:bodyPr>
            <a:normAutofit/>
          </a:bodyPr>
          <a:lstStyle/>
          <a:p>
            <a:pPr algn="ctr"/>
            <a:r>
              <a:rPr lang="es-AR" sz="4400" b="1" dirty="0">
                <a:solidFill>
                  <a:schemeClr val="tx1"/>
                </a:solidFill>
                <a:latin typeface="Baskerville Old Face" panose="02020602080505020303" pitchFamily="18" charset="0"/>
              </a:rPr>
              <a:t>EXIMENTES – culpa/dolo</a:t>
            </a:r>
          </a:p>
        </p:txBody>
      </p:sp>
      <p:sp>
        <p:nvSpPr>
          <p:cNvPr id="6" name="Marcador de contenido 5"/>
          <p:cNvSpPr>
            <a:spLocks noGrp="1"/>
          </p:cNvSpPr>
          <p:nvPr>
            <p:ph idx="1"/>
          </p:nvPr>
        </p:nvSpPr>
        <p:spPr>
          <a:xfrm>
            <a:off x="1103312" y="2052919"/>
            <a:ext cx="9930448" cy="3738281"/>
          </a:xfrm>
        </p:spPr>
        <p:txBody>
          <a:bodyPr>
            <a:normAutofit/>
          </a:bodyPr>
          <a:lstStyle/>
          <a:p>
            <a:pPr>
              <a:buFont typeface="Wingdings 2" panose="05020102010507070707" pitchFamily="18" charset="2"/>
              <a:buChar char="O"/>
            </a:pPr>
            <a:r>
              <a:rPr lang="es-AR" sz="3600" dirty="0">
                <a:latin typeface="Baskerville Old Face" panose="02020602080505020303" pitchFamily="18" charset="0"/>
              </a:rPr>
              <a:t>Falta de culpa: haber tomado todos los recaudos exigibles.</a:t>
            </a:r>
          </a:p>
          <a:p>
            <a:pPr>
              <a:buFont typeface="Wingdings 2" panose="05020102010507070707" pitchFamily="18" charset="2"/>
              <a:buChar char="O"/>
            </a:pPr>
            <a:endParaRPr lang="es-AR" sz="3600" dirty="0">
              <a:latin typeface="Baskerville Old Face" panose="02020602080505020303" pitchFamily="18" charset="0"/>
            </a:endParaRPr>
          </a:p>
          <a:p>
            <a:pPr>
              <a:buFont typeface="Wingdings 2" panose="05020102010507070707" pitchFamily="18" charset="2"/>
              <a:buChar char="O"/>
            </a:pPr>
            <a:r>
              <a:rPr lang="es-AR" sz="3600" dirty="0">
                <a:latin typeface="Baskerville Old Face" panose="02020602080505020303" pitchFamily="18" charset="0"/>
              </a:rPr>
              <a:t>También causa ajena</a:t>
            </a:r>
          </a:p>
          <a:p>
            <a:endParaRPr lang="es-AR" dirty="0">
              <a:latin typeface="Baskerville Old Face" panose="02020602080505020303" pitchFamily="18" charset="0"/>
            </a:endParaRPr>
          </a:p>
        </p:txBody>
      </p:sp>
    </p:spTree>
    <p:extLst>
      <p:ext uri="{BB962C8B-B14F-4D97-AF65-F5344CB8AC3E}">
        <p14:creationId xmlns:p14="http://schemas.microsoft.com/office/powerpoint/2010/main" val="2078491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15556" y="350520"/>
            <a:ext cx="11602124" cy="6416040"/>
          </a:xfrm>
        </p:spPr>
        <p:txBody>
          <a:bodyPr>
            <a:normAutofit fontScale="32500" lnSpcReduction="20000"/>
          </a:bodyPr>
          <a:lstStyle/>
          <a:p>
            <a:pPr marL="0" indent="0" algn="just">
              <a:lnSpc>
                <a:spcPct val="120000"/>
              </a:lnSpc>
              <a:spcBef>
                <a:spcPts val="0"/>
              </a:spcBef>
              <a:buNone/>
            </a:pPr>
            <a:r>
              <a:rPr lang="es-AR" sz="7200" b="1" dirty="0">
                <a:effectLst/>
                <a:latin typeface="Arial" panose="020B0604020202020204" pitchFamily="34" charset="0"/>
                <a:ea typeface="Calibri" panose="020F0502020204030204" pitchFamily="34" charset="0"/>
                <a:cs typeface="Arial" panose="020B0604020202020204" pitchFamily="34" charset="0"/>
              </a:rPr>
              <a:t>C. A. J. c/ Centro de Educación Médica e Investigaciones </a:t>
            </a:r>
          </a:p>
          <a:p>
            <a:pPr marL="0" indent="0" algn="just">
              <a:lnSpc>
                <a:spcPct val="120000"/>
              </a:lnSpc>
              <a:spcBef>
                <a:spcPts val="0"/>
              </a:spcBef>
              <a:buNone/>
            </a:pPr>
            <a:r>
              <a:rPr lang="es-AR" sz="7200" b="1" dirty="0">
                <a:effectLst/>
                <a:latin typeface="Arial" panose="020B0604020202020204" pitchFamily="34" charset="0"/>
                <a:ea typeface="Calibri" panose="020F0502020204030204" pitchFamily="34" charset="0"/>
                <a:cs typeface="Arial" panose="020B0604020202020204" pitchFamily="34" charset="0"/>
              </a:rPr>
              <a:t>Clínicas (CEMIC) y otros s/ daños y perjuicios</a:t>
            </a:r>
          </a:p>
          <a:p>
            <a:pPr marL="0" indent="0" algn="just">
              <a:lnSpc>
                <a:spcPct val="120000"/>
              </a:lnSpc>
              <a:spcBef>
                <a:spcPts val="0"/>
              </a:spcBef>
              <a:buNone/>
            </a:pPr>
            <a:r>
              <a:rPr lang="es-AR" sz="7200" b="1" dirty="0">
                <a:effectLst/>
                <a:latin typeface="Arial" panose="020B0604020202020204" pitchFamily="34" charset="0"/>
                <a:ea typeface="Calibri" panose="020F0502020204030204" pitchFamily="34" charset="0"/>
                <a:cs typeface="Arial" panose="020B0604020202020204" pitchFamily="34" charset="0"/>
              </a:rPr>
              <a:t>Cámara Nacional de Apelaciones en lo Civil, Sala J, 5-abr-2018</a:t>
            </a:r>
          </a:p>
          <a:p>
            <a:pPr marL="0" indent="0" algn="just">
              <a:lnSpc>
                <a:spcPct val="120000"/>
              </a:lnSpc>
              <a:spcBef>
                <a:spcPts val="0"/>
              </a:spcBef>
              <a:buNone/>
            </a:pPr>
            <a:r>
              <a:rPr lang="es-AR" sz="7200" b="1" dirty="0">
                <a:effectLst/>
                <a:latin typeface="Arial" panose="020B0604020202020204" pitchFamily="34" charset="0"/>
                <a:ea typeface="Calibri" panose="020F0502020204030204" pitchFamily="34" charset="0"/>
                <a:cs typeface="Arial" panose="020B0604020202020204" pitchFamily="34" charset="0"/>
              </a:rPr>
              <a:t>Cita: MJ-JU-M-110486-AR | MJJ110486 | MJJ110486</a:t>
            </a:r>
          </a:p>
          <a:p>
            <a:pPr marL="0" indent="0" algn="just">
              <a:lnSpc>
                <a:spcPct val="120000"/>
              </a:lnSpc>
              <a:spcBef>
                <a:spcPts val="0"/>
              </a:spcBef>
              <a:buNone/>
            </a:pPr>
            <a:endParaRPr lang="es-AR" sz="7200"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buNone/>
            </a:pPr>
            <a:endParaRPr lang="es-AR" sz="72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sz="7200" dirty="0">
                <a:latin typeface="Arial" panose="020B0604020202020204" pitchFamily="34" charset="0"/>
                <a:ea typeface="Calibri" panose="020F0502020204030204" pitchFamily="34" charset="0"/>
                <a:cs typeface="Arial" panose="020B0604020202020204" pitchFamily="34" charset="0"/>
              </a:rPr>
              <a:t>Es procedente confirmar el rechazo de la demanda por mala praxis médica</a:t>
            </a:r>
            <a:r>
              <a:rPr lang="es-AR" sz="7200" b="1" dirty="0">
                <a:latin typeface="Arial" panose="020B0604020202020204" pitchFamily="34" charset="0"/>
                <a:ea typeface="Calibri" panose="020F0502020204030204" pitchFamily="34" charset="0"/>
                <a:cs typeface="Arial" panose="020B0604020202020204" pitchFamily="34" charset="0"/>
              </a:rPr>
              <a:t>, pues no surge de las pruebas ningún elemento que permita establecer o vislumbrar, con el grado de certeza requerida, que la causa probable de sus padecimientos sea la negligencia, impericia, retardo o error de diagnóstico o del procedimiento que debía ser el indicado en el caso,</a:t>
            </a:r>
            <a:r>
              <a:rPr lang="es-AR" sz="7200" dirty="0">
                <a:latin typeface="Arial" panose="020B0604020202020204" pitchFamily="34" charset="0"/>
                <a:ea typeface="Calibri" panose="020F0502020204030204" pitchFamily="34" charset="0"/>
                <a:cs typeface="Arial" panose="020B0604020202020204" pitchFamily="34" charset="0"/>
              </a:rPr>
              <a:t> aún atendiendo a las indiscutibles y dolorosas secuelas padecidas. </a:t>
            </a:r>
          </a:p>
          <a:p>
            <a:pPr algn="just">
              <a:lnSpc>
                <a:spcPct val="120000"/>
              </a:lnSpc>
              <a:spcBef>
                <a:spcPts val="0"/>
              </a:spcBef>
              <a:buFont typeface="Wingdings 3" panose="05040102010807070707" pitchFamily="18" charset="2"/>
              <a:buChar char="´"/>
            </a:pPr>
            <a:endParaRPr lang="es-AR" sz="7200" b="1" dirty="0">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sz="7200" dirty="0">
                <a:effectLst/>
                <a:latin typeface="Arial" panose="020B0604020202020204" pitchFamily="34" charset="0"/>
                <a:ea typeface="Calibri" panose="020F0502020204030204" pitchFamily="34" charset="0"/>
                <a:cs typeface="Arial" panose="020B0604020202020204" pitchFamily="34" charset="0"/>
              </a:rPr>
              <a:t>El reclamo indemnizatorio por mala praxis es improcedente </a:t>
            </a:r>
            <a:r>
              <a:rPr lang="es-AR" sz="7200" b="1" dirty="0">
                <a:effectLst/>
                <a:latin typeface="Arial" panose="020B0604020202020204" pitchFamily="34" charset="0"/>
                <a:ea typeface="Calibri" panose="020F0502020204030204" pitchFamily="34" charset="0"/>
                <a:cs typeface="Arial" panose="020B0604020202020204" pitchFamily="34" charset="0"/>
              </a:rPr>
              <a:t>si el actor no acreditó que la causa probable de sus padecimientos sea una negligencia, impericia, retardo o error de diagnóstico o procedimiento médico</a:t>
            </a:r>
            <a:r>
              <a:rPr lang="es-AR" sz="72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20000"/>
              </a:lnSpc>
              <a:spcBef>
                <a:spcPts val="0"/>
              </a:spcBef>
              <a:buFont typeface="Wingdings 3" panose="05040102010807070707" pitchFamily="18" charset="2"/>
              <a:buChar char="´"/>
            </a:pPr>
            <a:endParaRPr lang="es-AR" sz="55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s-AR" sz="4800" dirty="0">
              <a:latin typeface="Baskerville Old Face" panose="02020602080505020303" pitchFamily="18" charset="0"/>
            </a:endParaRPr>
          </a:p>
        </p:txBody>
      </p:sp>
    </p:spTree>
    <p:extLst>
      <p:ext uri="{BB962C8B-B14F-4D97-AF65-F5344CB8AC3E}">
        <p14:creationId xmlns:p14="http://schemas.microsoft.com/office/powerpoint/2010/main" val="3850167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4295" y="247136"/>
            <a:ext cx="9330192" cy="1325563"/>
          </a:xfrm>
        </p:spPr>
        <p:txBody>
          <a:bodyPr>
            <a:normAutofit fontScale="90000"/>
          </a:bodyPr>
          <a:lstStyle/>
          <a:p>
            <a:pPr algn="ctr"/>
            <a:r>
              <a:rPr lang="es-AR" sz="4400" b="1" dirty="0">
                <a:solidFill>
                  <a:schemeClr val="tx1"/>
                </a:solidFill>
                <a:latin typeface="Baskerville Old Face" panose="02020602080505020303" pitchFamily="18" charset="0"/>
              </a:rPr>
              <a:t>FACTOR DE ATRIBUCIÓN OBJETIVO</a:t>
            </a:r>
            <a:endParaRPr lang="es-AR" sz="4400" b="1" dirty="0">
              <a:latin typeface="Baskerville Old Face" panose="02020602080505020303" pitchFamily="18" charset="0"/>
            </a:endParaRPr>
          </a:p>
        </p:txBody>
      </p:sp>
      <p:sp>
        <p:nvSpPr>
          <p:cNvPr id="6" name="Marcador de contenido 5"/>
          <p:cNvSpPr>
            <a:spLocks noGrp="1"/>
          </p:cNvSpPr>
          <p:nvPr>
            <p:ph idx="1"/>
          </p:nvPr>
        </p:nvSpPr>
        <p:spPr>
          <a:xfrm>
            <a:off x="1269610" y="2760224"/>
            <a:ext cx="8825752" cy="2863336"/>
          </a:xfrm>
          <a:solidFill>
            <a:srgbClr val="ADDE8C"/>
          </a:solidFill>
          <a:ln>
            <a:solidFill>
              <a:srgbClr val="ADDE8C"/>
            </a:solidFill>
          </a:ln>
        </p:spPr>
        <p:txBody>
          <a:bodyPr>
            <a:normAutofit/>
          </a:bodyPr>
          <a:lstStyle/>
          <a:p>
            <a:pPr marL="0" indent="0" algn="ctr">
              <a:buNone/>
            </a:pPr>
            <a:r>
              <a:rPr lang="es-AR" sz="4000" dirty="0">
                <a:solidFill>
                  <a:schemeClr val="bg1"/>
                </a:solidFill>
                <a:latin typeface="Baskerville Old Face" panose="02020602080505020303" pitchFamily="18" charset="0"/>
                <a:ea typeface="Calibri" panose="020F0502020204030204" pitchFamily="34" charset="0"/>
                <a:cs typeface="Times New Roman" panose="02020603050405020304" pitchFamily="18" charset="0"/>
              </a:rPr>
              <a:t>Los factores de atribución objetivos </a:t>
            </a:r>
            <a:r>
              <a:rPr lang="es-AR" sz="4000" dirty="0">
                <a:solidFill>
                  <a:schemeClr val="bg1"/>
                </a:solidFill>
                <a:effectLst/>
                <a:latin typeface="Baskerville Old Face" panose="02020602080505020303" pitchFamily="18" charset="0"/>
                <a:ea typeface="Calibri" panose="020F0502020204030204" pitchFamily="34" charset="0"/>
                <a:cs typeface="Times New Roman" panose="02020603050405020304" pitchFamily="18" charset="0"/>
              </a:rPr>
              <a:t>prescinden del análisis valorativo de la conducta y se centran en elementos objetivos que varían en cada supuesto.</a:t>
            </a:r>
          </a:p>
          <a:p>
            <a:pPr marL="0" indent="0" algn="ctr">
              <a:buNone/>
            </a:pPr>
            <a:endParaRPr lang="es-AR" sz="5100" dirty="0">
              <a:latin typeface="Book Antiqua" panose="02040602050305030304" pitchFamily="18" charset="0"/>
            </a:endParaRPr>
          </a:p>
          <a:p>
            <a:endParaRPr lang="es-AR" dirty="0"/>
          </a:p>
        </p:txBody>
      </p:sp>
    </p:spTree>
    <p:extLst>
      <p:ext uri="{BB962C8B-B14F-4D97-AF65-F5344CB8AC3E}">
        <p14:creationId xmlns:p14="http://schemas.microsoft.com/office/powerpoint/2010/main" val="1557051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3716" y="247136"/>
            <a:ext cx="9611050" cy="1325563"/>
          </a:xfrm>
        </p:spPr>
        <p:txBody>
          <a:bodyPr>
            <a:normAutofit fontScale="90000"/>
          </a:bodyPr>
          <a:lstStyle/>
          <a:p>
            <a:pPr algn="ctr"/>
            <a:r>
              <a:rPr lang="es-AR" sz="4400" b="1" dirty="0">
                <a:solidFill>
                  <a:schemeClr val="tx1"/>
                </a:solidFill>
                <a:latin typeface="Baskerville Old Face" panose="02020602080505020303" pitchFamily="18" charset="0"/>
              </a:rPr>
              <a:t>FACTOR DE ATRIBUCIÓN OBJETIVO</a:t>
            </a:r>
            <a:br>
              <a:rPr lang="es-AR" sz="4400" b="1" dirty="0">
                <a:solidFill>
                  <a:schemeClr val="tx1"/>
                </a:solidFill>
                <a:latin typeface="Baskerville Old Face" panose="02020602080505020303" pitchFamily="18" charset="0"/>
              </a:rPr>
            </a:br>
            <a:endParaRPr lang="es-AR" sz="4400" b="1" dirty="0">
              <a:latin typeface="Baskerville Old Face" panose="02020602080505020303" pitchFamily="18" charset="0"/>
            </a:endParaRPr>
          </a:p>
        </p:txBody>
      </p:sp>
      <p:sp>
        <p:nvSpPr>
          <p:cNvPr id="6" name="Marcador de contenido 5"/>
          <p:cNvSpPr>
            <a:spLocks noGrp="1"/>
          </p:cNvSpPr>
          <p:nvPr>
            <p:ph idx="1"/>
          </p:nvPr>
        </p:nvSpPr>
        <p:spPr>
          <a:xfrm>
            <a:off x="341111" y="1526683"/>
            <a:ext cx="11430000" cy="4991100"/>
          </a:xfrm>
        </p:spPr>
        <p:txBody>
          <a:bodyPr>
            <a:normAutofit/>
          </a:bodyPr>
          <a:lstStyle/>
          <a:p>
            <a:pPr>
              <a:buFont typeface="Wingdings" panose="05000000000000000000" pitchFamily="2" charset="2"/>
              <a:buChar char="ü"/>
            </a:pPr>
            <a:r>
              <a:rPr lang="es-AR" sz="3000" dirty="0">
                <a:latin typeface="Baskerville Old Face" panose="02020602080505020303" pitchFamily="18" charset="0"/>
              </a:rPr>
              <a:t>El factor de atribución es objetivo cuando la culpa del agente es irrelevante a los efectos de atribuir responsabilidad. En tales casos, el responsable se libera demostrando la causa ajena, excepto disposición legal en contrario (art. 1722 CCC).</a:t>
            </a:r>
          </a:p>
          <a:p>
            <a:pPr>
              <a:buFont typeface="Wingdings" panose="05000000000000000000" pitchFamily="2" charset="2"/>
              <a:buChar char="ü"/>
            </a:pPr>
            <a:endParaRPr lang="es-AR" sz="3000" dirty="0">
              <a:latin typeface="Baskerville Old Face" panose="02020602080505020303" pitchFamily="18" charset="0"/>
            </a:endParaRPr>
          </a:p>
          <a:p>
            <a:pPr>
              <a:buFont typeface="Wingdings" panose="05000000000000000000" pitchFamily="2" charset="2"/>
              <a:buChar char="ü"/>
            </a:pPr>
            <a:r>
              <a:rPr lang="es-AR" sz="3000" dirty="0">
                <a:latin typeface="Baskerville Old Face" panose="02020602080505020303" pitchFamily="18" charset="0"/>
              </a:rPr>
              <a:t>Obligaciones de resultado: Cuando de las circunstancias de la obligación, o de lo convenido por las partes, surge que el deudor debe obtener un resultado determinado, su responsabilidad es objetiva (art. 1723 CCC).</a:t>
            </a:r>
          </a:p>
        </p:txBody>
      </p:sp>
    </p:spTree>
    <p:extLst>
      <p:ext uri="{BB962C8B-B14F-4D97-AF65-F5344CB8AC3E}">
        <p14:creationId xmlns:p14="http://schemas.microsoft.com/office/powerpoint/2010/main" val="1537217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3716" y="247136"/>
            <a:ext cx="9611050" cy="1325563"/>
          </a:xfrm>
        </p:spPr>
        <p:txBody>
          <a:bodyPr>
            <a:normAutofit fontScale="90000"/>
          </a:bodyPr>
          <a:lstStyle/>
          <a:p>
            <a:pPr algn="ctr"/>
            <a:r>
              <a:rPr lang="es-AR" sz="4400" b="1" dirty="0">
                <a:solidFill>
                  <a:schemeClr val="tx1"/>
                </a:solidFill>
                <a:latin typeface="Baskerville Old Face" panose="02020602080505020303" pitchFamily="18" charset="0"/>
              </a:rPr>
              <a:t>EXIMENTES</a:t>
            </a:r>
            <a:br>
              <a:rPr lang="es-AR" sz="4400" b="1" dirty="0">
                <a:solidFill>
                  <a:schemeClr val="tx1"/>
                </a:solidFill>
                <a:latin typeface="Baskerville Old Face" panose="02020602080505020303" pitchFamily="18" charset="0"/>
              </a:rPr>
            </a:br>
            <a:endParaRPr lang="es-AR" sz="4400" b="1" dirty="0">
              <a:latin typeface="Baskerville Old Face" panose="02020602080505020303" pitchFamily="18" charset="0"/>
            </a:endParaRPr>
          </a:p>
        </p:txBody>
      </p:sp>
      <p:sp>
        <p:nvSpPr>
          <p:cNvPr id="6" name="Marcador de contenido 5"/>
          <p:cNvSpPr>
            <a:spLocks noGrp="1"/>
          </p:cNvSpPr>
          <p:nvPr>
            <p:ph idx="1"/>
          </p:nvPr>
        </p:nvSpPr>
        <p:spPr>
          <a:xfrm>
            <a:off x="341111" y="1526683"/>
            <a:ext cx="11430000" cy="5105937"/>
          </a:xfrm>
        </p:spPr>
        <p:txBody>
          <a:bodyPr>
            <a:normAutofit/>
          </a:bodyPr>
          <a:lstStyle/>
          <a:p>
            <a:pPr>
              <a:buFont typeface="Wingdings 2" panose="05020102010507070707" pitchFamily="18" charset="2"/>
              <a:buChar char="O"/>
            </a:pPr>
            <a:r>
              <a:rPr lang="es-AR" sz="4000" dirty="0">
                <a:latin typeface="Baskerville Old Face" panose="02020602080505020303" pitchFamily="18" charset="0"/>
              </a:rPr>
              <a:t>Causa Ajena: rompe el nexo de causalidad.</a:t>
            </a:r>
          </a:p>
          <a:p>
            <a:pPr>
              <a:buFont typeface="Wingdings 2" panose="05020102010507070707" pitchFamily="18" charset="2"/>
              <a:buChar char="O"/>
            </a:pPr>
            <a:endParaRPr lang="es-AR" sz="4000" dirty="0">
              <a:latin typeface="Baskerville Old Face" panose="02020602080505020303" pitchFamily="18" charset="0"/>
            </a:endParaRPr>
          </a:p>
          <a:p>
            <a:pPr>
              <a:buFont typeface="Wingdings 2" panose="05020102010507070707" pitchFamily="18" charset="2"/>
              <a:buChar char="O"/>
            </a:pPr>
            <a:r>
              <a:rPr lang="es-AR" sz="4000" dirty="0">
                <a:latin typeface="Baskerville Old Face" panose="02020602080505020303" pitchFamily="18" charset="0"/>
              </a:rPr>
              <a:t>No se dan las condiciones exigidas por la ley para que se aplique el factor objetivo del cual se trate.</a:t>
            </a:r>
          </a:p>
          <a:p>
            <a:pPr>
              <a:buFont typeface="Wingdings 2" panose="05020102010507070707" pitchFamily="18" charset="2"/>
              <a:buChar char="O"/>
            </a:pPr>
            <a:endParaRPr lang="es-AR" sz="4000" dirty="0">
              <a:latin typeface="Book Antiqua" panose="02040602050305030304" pitchFamily="18" charset="0"/>
            </a:endParaRPr>
          </a:p>
          <a:p>
            <a:pPr>
              <a:buFont typeface="Wingdings 2" panose="05020102010507070707" pitchFamily="18" charset="2"/>
              <a:buChar char="O"/>
            </a:pPr>
            <a:endParaRPr lang="es-AR" sz="4000" dirty="0">
              <a:solidFill>
                <a:srgbClr val="ADDE8C"/>
              </a:solidFill>
              <a:latin typeface="Book Antiqua" panose="02040602050305030304" pitchFamily="18" charset="0"/>
            </a:endParaRPr>
          </a:p>
          <a:p>
            <a:pPr marL="0" indent="0" algn="ctr">
              <a:buNone/>
            </a:pPr>
            <a:r>
              <a:rPr lang="es-AR" sz="4000" b="1" dirty="0">
                <a:solidFill>
                  <a:srgbClr val="ADDE8C"/>
                </a:solidFill>
                <a:latin typeface="Book Antiqua" panose="02040602050305030304" pitchFamily="18" charset="0"/>
              </a:rPr>
              <a:t>NO: falta de culpa </a:t>
            </a:r>
          </a:p>
        </p:txBody>
      </p:sp>
    </p:spTree>
    <p:extLst>
      <p:ext uri="{BB962C8B-B14F-4D97-AF65-F5344CB8AC3E}">
        <p14:creationId xmlns:p14="http://schemas.microsoft.com/office/powerpoint/2010/main" val="6399175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7640" y="381000"/>
            <a:ext cx="12024359" cy="6598920"/>
          </a:xfrm>
        </p:spPr>
        <p:txBody>
          <a:bodyPr>
            <a:noAutofit/>
          </a:bodyPr>
          <a:lstStyle/>
          <a:p>
            <a:pPr marL="0" indent="0">
              <a:spcBef>
                <a:spcPts val="0"/>
              </a:spcBef>
              <a:buNone/>
            </a:pPr>
            <a:r>
              <a:rPr lang="es-MX" b="1" dirty="0">
                <a:latin typeface="Arial" panose="020B0604020202020204" pitchFamily="34" charset="0"/>
                <a:cs typeface="Arial" panose="020B0604020202020204" pitchFamily="34" charset="0"/>
              </a:rPr>
              <a:t>CAMARA NAC. CIVIL - SALA M , 19 agosto 2015 </a:t>
            </a:r>
          </a:p>
          <a:p>
            <a:pPr marL="0" indent="0">
              <a:spcBef>
                <a:spcPts val="0"/>
              </a:spcBef>
              <a:buNone/>
            </a:pPr>
            <a:r>
              <a:rPr lang="es-MX" b="1" dirty="0">
                <a:latin typeface="Arial" panose="020B0604020202020204" pitchFamily="34" charset="0"/>
                <a:cs typeface="Arial" panose="020B0604020202020204" pitchFamily="34" charset="0"/>
              </a:rPr>
              <a:t>“Barrio, Ignacio Javier y otro c/ Oderigo, Graciela María Esther y otro</a:t>
            </a:r>
          </a:p>
          <a:p>
            <a:pPr marL="0" indent="0">
              <a:spcBef>
                <a:spcPts val="0"/>
              </a:spcBef>
              <a:buNone/>
            </a:pPr>
            <a:r>
              <a:rPr lang="es-MX" b="1" dirty="0">
                <a:latin typeface="Arial" panose="020B0604020202020204" pitchFamily="34" charset="0"/>
                <a:cs typeface="Arial" panose="020B0604020202020204" pitchFamily="34" charset="0"/>
              </a:rPr>
              <a:t> s/daños y perjuicios”</a:t>
            </a:r>
          </a:p>
          <a:p>
            <a:pPr marL="0" indent="0">
              <a:spcBef>
                <a:spcPts val="0"/>
              </a:spcBef>
              <a:buNone/>
            </a:pPr>
            <a:endParaRPr lang="es-MX" b="1" dirty="0">
              <a:latin typeface="Arial" panose="020B0604020202020204" pitchFamily="34" charset="0"/>
              <a:cs typeface="Arial" panose="020B0604020202020204" pitchFamily="34" charset="0"/>
            </a:endParaRPr>
          </a:p>
          <a:p>
            <a:pPr marL="0" indent="0">
              <a:spcBef>
                <a:spcPts val="0"/>
              </a:spcBef>
              <a:buNone/>
            </a:pPr>
            <a:endParaRPr lang="es-AR" b="1" dirty="0">
              <a:latin typeface="Arial" panose="020B0604020202020204" pitchFamily="34" charset="0"/>
              <a:cs typeface="Arial" panose="020B0604020202020204" pitchFamily="34" charset="0"/>
            </a:endParaRPr>
          </a:p>
          <a:p>
            <a:pPr>
              <a:buFont typeface="Wingdings 3" panose="05040102010807070707" pitchFamily="18" charset="2"/>
              <a:buChar char="´"/>
            </a:pPr>
            <a:endParaRPr lang="es-MX" dirty="0">
              <a:latin typeface="Arial" panose="020B0604020202020204" pitchFamily="34" charset="0"/>
              <a:cs typeface="Arial" panose="020B0604020202020204" pitchFamily="34" charset="0"/>
            </a:endParaRPr>
          </a:p>
          <a:p>
            <a:pPr>
              <a:buFont typeface="Wingdings 3" panose="05040102010807070707" pitchFamily="18" charset="2"/>
              <a:buChar char="´"/>
            </a:pPr>
            <a:r>
              <a:rPr lang="es-MX" dirty="0">
                <a:latin typeface="Arial" panose="020B0604020202020204" pitchFamily="34" charset="0"/>
                <a:cs typeface="Arial" panose="020B0604020202020204" pitchFamily="34" charset="0"/>
              </a:rPr>
              <a:t>Si la codemandada confió la limpieza de su vehículo al lavadero de propiedad de la demandada y, entre las prácticas corrientes para cumplir el cometido está la de desplazar al rodado en el interior de las dependencias, </a:t>
            </a:r>
            <a:r>
              <a:rPr lang="es-MX" b="1" dirty="0">
                <a:latin typeface="Arial" panose="020B0604020202020204" pitchFamily="34" charset="0"/>
                <a:cs typeface="Arial" panose="020B0604020202020204" pitchFamily="34" charset="0"/>
              </a:rPr>
              <a:t>no es correcto afirmar que el rodado fue utilizado en contra de la voluntad presunta de su dueña.</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2330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3716" y="270209"/>
            <a:ext cx="9598171" cy="1325563"/>
          </a:xfrm>
        </p:spPr>
        <p:txBody>
          <a:bodyPr>
            <a:normAutofit/>
          </a:bodyPr>
          <a:lstStyle/>
          <a:p>
            <a:pPr algn="ctr"/>
            <a:r>
              <a:rPr lang="es-AR" sz="4000" b="1" dirty="0">
                <a:solidFill>
                  <a:schemeClr val="tx1"/>
                </a:solidFill>
                <a:latin typeface="Baskerville Old Face" panose="02020602080505020303" pitchFamily="18" charset="0"/>
              </a:rPr>
              <a:t>RELACIÓN DE CAUSALIDAD</a:t>
            </a:r>
          </a:p>
        </p:txBody>
      </p:sp>
      <p:sp>
        <p:nvSpPr>
          <p:cNvPr id="3" name="Marcador de contenido 2"/>
          <p:cNvSpPr>
            <a:spLocks noGrp="1"/>
          </p:cNvSpPr>
          <p:nvPr>
            <p:ph idx="1"/>
          </p:nvPr>
        </p:nvSpPr>
        <p:spPr>
          <a:xfrm>
            <a:off x="334108" y="1348217"/>
            <a:ext cx="11647220" cy="4533900"/>
          </a:xfrm>
        </p:spPr>
        <p:txBody>
          <a:bodyPr>
            <a:noAutofit/>
          </a:bodyPr>
          <a:lstStyle/>
          <a:p>
            <a:pPr>
              <a:spcBef>
                <a:spcPts val="0"/>
              </a:spcBef>
              <a:buFont typeface="Wingdings" panose="05000000000000000000" pitchFamily="2" charset="2"/>
              <a:buChar char="ü"/>
            </a:pPr>
            <a:r>
              <a:rPr lang="es-AR" sz="3200" dirty="0">
                <a:latin typeface="Baskerville Old Face" panose="02020602080505020303" pitchFamily="18" charset="0"/>
              </a:rPr>
              <a:t>La “causalidad jurídica” es un juicio de imputación por el que se determina cuál de todas las condiciones  de un resultado es su “causa”. El CCC adopta la teoría de la causa adecuada (arts. 1726 y 1727 CCC).</a:t>
            </a:r>
            <a:r>
              <a:rPr kumimoji="0" lang="es-AR" sz="3200" b="0" i="0" u="none" strike="noStrike" kern="1200" cap="none" spc="0" normalizeH="0" baseline="0" noProof="0" dirty="0">
                <a:ln>
                  <a:noFill/>
                </a:ln>
                <a:solidFill>
                  <a:prstClr val="white"/>
                </a:solidFill>
                <a:effectLst/>
                <a:uLnTx/>
                <a:uFillTx/>
                <a:latin typeface="Baskerville Old Face" panose="02020602080505020303" pitchFamily="18" charset="0"/>
                <a:ea typeface="+mj-ea"/>
                <a:cs typeface="+mj-cs"/>
              </a:rPr>
              <a:t> </a:t>
            </a:r>
          </a:p>
          <a:p>
            <a:pPr>
              <a:spcBef>
                <a:spcPts val="0"/>
              </a:spcBef>
              <a:buFont typeface="Wingdings" panose="05000000000000000000" pitchFamily="2" charset="2"/>
              <a:buChar char="ü"/>
            </a:pPr>
            <a:endParaRPr lang="es-AR" sz="3200" dirty="0">
              <a:solidFill>
                <a:prstClr val="white"/>
              </a:solidFill>
              <a:latin typeface="Baskerville Old Face" panose="02020602080505020303" pitchFamily="18" charset="0"/>
            </a:endParaRPr>
          </a:p>
          <a:p>
            <a:pPr>
              <a:spcBef>
                <a:spcPts val="0"/>
              </a:spcBef>
              <a:buFont typeface="Wingdings" panose="05000000000000000000" pitchFamily="2" charset="2"/>
              <a:buChar char="ü"/>
            </a:pPr>
            <a:r>
              <a:rPr kumimoji="0" lang="es-AR" sz="3200" b="0" i="0" u="none" strike="noStrike" kern="1200" cap="none" spc="0" normalizeH="0" baseline="0" noProof="0" dirty="0">
                <a:ln>
                  <a:noFill/>
                </a:ln>
                <a:solidFill>
                  <a:prstClr val="white"/>
                </a:solidFill>
                <a:effectLst/>
                <a:uLnTx/>
                <a:uFillTx/>
                <a:latin typeface="Baskerville Old Face" panose="02020602080505020303" pitchFamily="18" charset="0"/>
                <a:ea typeface="+mj-ea"/>
                <a:cs typeface="+mj-cs"/>
              </a:rPr>
              <a:t>La teoría de la relación causal cumple una doble función:</a:t>
            </a:r>
          </a:p>
          <a:p>
            <a:pPr marL="352425" marR="0" lvl="0" indent="0" algn="l" defTabSz="457200" rtl="0" eaLnBrk="1" fontAlgn="auto" latinLnBrk="0" hangingPunct="1">
              <a:lnSpc>
                <a:spcPct val="100000"/>
              </a:lnSpc>
              <a:spcBef>
                <a:spcPts val="0"/>
              </a:spcBef>
              <a:spcAft>
                <a:spcPts val="0"/>
              </a:spcAft>
              <a:buClr>
                <a:srgbClr val="ACD433"/>
              </a:buClr>
              <a:buSzPct val="80000"/>
              <a:buFont typeface="Wingdings 3" charset="2"/>
              <a:buNone/>
              <a:tabLst/>
              <a:defRPr/>
            </a:pPr>
            <a:r>
              <a:rPr kumimoji="0" lang="es-AR" sz="3200" b="0" i="0" u="none" strike="noStrike" kern="1200" cap="none" spc="0" normalizeH="0" baseline="0" noProof="0" dirty="0">
                <a:ln>
                  <a:noFill/>
                </a:ln>
                <a:solidFill>
                  <a:prstClr val="white"/>
                </a:solidFill>
                <a:effectLst/>
                <a:uLnTx/>
                <a:uFillTx/>
                <a:latin typeface="Baskerville Old Face" panose="02020602080505020303" pitchFamily="18" charset="0"/>
                <a:ea typeface="+mj-ea"/>
                <a:cs typeface="+mj-cs"/>
              </a:rPr>
              <a:t>1.- Permite determinar la autoría.</a:t>
            </a:r>
          </a:p>
          <a:p>
            <a:pPr marL="352425" marR="0" lvl="0" indent="0" algn="l" defTabSz="457200" rtl="0" eaLnBrk="1" fontAlgn="auto" latinLnBrk="0" hangingPunct="1">
              <a:lnSpc>
                <a:spcPct val="100000"/>
              </a:lnSpc>
              <a:spcBef>
                <a:spcPts val="0"/>
              </a:spcBef>
              <a:spcAft>
                <a:spcPts val="0"/>
              </a:spcAft>
              <a:buClr>
                <a:srgbClr val="ACD433"/>
              </a:buClr>
              <a:buSzPct val="80000"/>
              <a:buFont typeface="Wingdings 3" charset="2"/>
              <a:buNone/>
              <a:tabLst/>
              <a:defRPr/>
            </a:pPr>
            <a:r>
              <a:rPr kumimoji="0" lang="es-AR" sz="3200" b="0" i="0" u="none" strike="noStrike" kern="1200" cap="none" spc="0" normalizeH="0" baseline="0" noProof="0" dirty="0">
                <a:ln>
                  <a:noFill/>
                </a:ln>
                <a:solidFill>
                  <a:prstClr val="white"/>
                </a:solidFill>
                <a:effectLst/>
                <a:uLnTx/>
                <a:uFillTx/>
                <a:latin typeface="Baskerville Old Face" panose="02020602080505020303" pitchFamily="18" charset="0"/>
                <a:ea typeface="+mj-ea"/>
                <a:cs typeface="+mj-cs"/>
              </a:rPr>
              <a:t>2.- Determina la extensión del resarcimiento</a:t>
            </a:r>
            <a:r>
              <a:rPr lang="es-AR" sz="3200" dirty="0">
                <a:solidFill>
                  <a:prstClr val="white"/>
                </a:solidFill>
                <a:latin typeface="Baskerville Old Face" panose="02020602080505020303" pitchFamily="18" charset="0"/>
              </a:rPr>
              <a:t>.</a:t>
            </a:r>
            <a:endParaRPr lang="es-AR" sz="3200" b="1" dirty="0"/>
          </a:p>
        </p:txBody>
      </p:sp>
    </p:spTree>
    <p:extLst>
      <p:ext uri="{BB962C8B-B14F-4D97-AF65-F5344CB8AC3E}">
        <p14:creationId xmlns:p14="http://schemas.microsoft.com/office/powerpoint/2010/main" val="17202535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3716" y="247136"/>
            <a:ext cx="8825752" cy="1325563"/>
          </a:xfrm>
        </p:spPr>
        <p:txBody>
          <a:bodyPr>
            <a:normAutofit/>
          </a:bodyPr>
          <a:lstStyle/>
          <a:p>
            <a:pPr algn="ctr"/>
            <a:r>
              <a:rPr lang="es-AR" sz="4400" b="1" dirty="0">
                <a:solidFill>
                  <a:schemeClr val="tx1"/>
                </a:solidFill>
                <a:latin typeface="Baskerville Old Face" panose="02020602080505020303" pitchFamily="18" charset="0"/>
              </a:rPr>
              <a:t>EXIMENTES </a:t>
            </a:r>
          </a:p>
        </p:txBody>
      </p:sp>
      <p:sp>
        <p:nvSpPr>
          <p:cNvPr id="6" name="Marcador de contenido 5"/>
          <p:cNvSpPr>
            <a:spLocks noGrp="1"/>
          </p:cNvSpPr>
          <p:nvPr>
            <p:ph idx="1"/>
          </p:nvPr>
        </p:nvSpPr>
        <p:spPr>
          <a:xfrm>
            <a:off x="1103312" y="2052918"/>
            <a:ext cx="10432196" cy="4195481"/>
          </a:xfrm>
        </p:spPr>
        <p:txBody>
          <a:bodyPr/>
          <a:lstStyle/>
          <a:p>
            <a:pPr>
              <a:buFont typeface="Wingdings 2" panose="05020102010507070707" pitchFamily="18" charset="2"/>
              <a:buChar char="O"/>
            </a:pPr>
            <a:r>
              <a:rPr lang="es-AR" sz="4000" dirty="0">
                <a:latin typeface="Book Antiqua" panose="02040602050305030304" pitchFamily="18" charset="0"/>
              </a:rPr>
              <a:t>Hecho del damnificado (art. 1729 CCC)</a:t>
            </a:r>
          </a:p>
          <a:p>
            <a:pPr>
              <a:buFont typeface="Wingdings 2" panose="05020102010507070707" pitchFamily="18" charset="2"/>
              <a:buChar char="O"/>
            </a:pPr>
            <a:r>
              <a:rPr lang="es-AR" sz="4000" dirty="0">
                <a:latin typeface="Book Antiqua" panose="02040602050305030304" pitchFamily="18" charset="0"/>
              </a:rPr>
              <a:t>Hecho de un tercero (art. 1731 CCC)</a:t>
            </a:r>
          </a:p>
          <a:p>
            <a:pPr>
              <a:buFont typeface="Wingdings 2" panose="05020102010507070707" pitchFamily="18" charset="2"/>
              <a:buChar char="O"/>
            </a:pPr>
            <a:r>
              <a:rPr lang="es-AR" sz="4000" dirty="0">
                <a:latin typeface="Book Antiqua" panose="02040602050305030304" pitchFamily="18" charset="0"/>
              </a:rPr>
              <a:t>Caso fortuito (1730 CCC)</a:t>
            </a:r>
          </a:p>
          <a:p>
            <a:pPr>
              <a:buFont typeface="Wingdings 2" panose="05020102010507070707" pitchFamily="18" charset="2"/>
              <a:buChar char="O"/>
            </a:pPr>
            <a:r>
              <a:rPr lang="es-AR" sz="4000" dirty="0">
                <a:latin typeface="Book Antiqua" panose="02040602050305030304" pitchFamily="18" charset="0"/>
              </a:rPr>
              <a:t>Imposibilidad de cumplimiento (1732 CCC)</a:t>
            </a:r>
          </a:p>
          <a:p>
            <a:endParaRPr lang="es-AR" dirty="0"/>
          </a:p>
        </p:txBody>
      </p:sp>
    </p:spTree>
    <p:extLst>
      <p:ext uri="{BB962C8B-B14F-4D97-AF65-F5344CB8AC3E}">
        <p14:creationId xmlns:p14="http://schemas.microsoft.com/office/powerpoint/2010/main" val="1657705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45701" y="300522"/>
            <a:ext cx="9143999" cy="1537252"/>
          </a:xfrm>
        </p:spPr>
        <p:txBody>
          <a:bodyPr>
            <a:noAutofit/>
          </a:bodyPr>
          <a:lstStyle/>
          <a:p>
            <a:pPr algn="ctr"/>
            <a:br>
              <a:rPr lang="es-AR" sz="4000" b="1" dirty="0">
                <a:solidFill>
                  <a:schemeClr val="tx1"/>
                </a:solidFill>
                <a:latin typeface="Baskerville Old Face" panose="02020602080505020303" pitchFamily="18" charset="0"/>
              </a:rPr>
            </a:br>
            <a:endParaRPr lang="es-AR" sz="4000" b="1" dirty="0">
              <a:solidFill>
                <a:schemeClr val="tx1"/>
              </a:solidFill>
              <a:latin typeface="Baskerville Old Face" panose="02020602080505020303" pitchFamily="18" charset="0"/>
            </a:endParaRPr>
          </a:p>
        </p:txBody>
      </p:sp>
      <p:sp>
        <p:nvSpPr>
          <p:cNvPr id="3" name="CuadroTexto 2">
            <a:extLst>
              <a:ext uri="{FF2B5EF4-FFF2-40B4-BE49-F238E27FC236}">
                <a16:creationId xmlns:a16="http://schemas.microsoft.com/office/drawing/2014/main" id="{CE2AD3F7-6899-46AC-AC19-09482505B8ED}"/>
              </a:ext>
            </a:extLst>
          </p:cNvPr>
          <p:cNvSpPr txBox="1"/>
          <p:nvPr/>
        </p:nvSpPr>
        <p:spPr>
          <a:xfrm>
            <a:off x="350520" y="341975"/>
            <a:ext cx="11490960" cy="5601533"/>
          </a:xfrm>
          <a:prstGeom prst="rect">
            <a:avLst/>
          </a:prstGeom>
          <a:noFill/>
        </p:spPr>
        <p:txBody>
          <a:bodyPr wrap="square" rtlCol="0">
            <a:spAutoFit/>
          </a:bodyPr>
          <a:lstStyle/>
          <a:p>
            <a:pPr marL="285750" indent="-285750" algn="just">
              <a:buClr>
                <a:srgbClr val="ADDE8C"/>
              </a:buClr>
              <a:buFont typeface="Wingdings" panose="05000000000000000000" pitchFamily="2" charset="2"/>
              <a:buChar char="ü"/>
            </a:pPr>
            <a:endParaRPr lang="es-AR" sz="2000" dirty="0">
              <a:effectLst/>
              <a:latin typeface="Arial" panose="020B0604020202020204" pitchFamily="34" charset="0"/>
              <a:ea typeface="Calibri" panose="020F0502020204030204" pitchFamily="34" charset="0"/>
              <a:cs typeface="Arial" panose="020B0604020202020204" pitchFamily="34" charset="0"/>
            </a:endParaRPr>
          </a:p>
          <a:p>
            <a:pPr algn="just">
              <a:buClr>
                <a:srgbClr val="ADDE8C"/>
              </a:buClr>
            </a:pPr>
            <a:r>
              <a:rPr lang="es-MX" sz="2000" b="1" dirty="0">
                <a:latin typeface="Arial" panose="020B0604020202020204" pitchFamily="34" charset="0"/>
                <a:cs typeface="Arial" panose="020B0604020202020204" pitchFamily="34" charset="0"/>
              </a:rPr>
              <a:t>CSJN, 2 de septiembre de 2021.</a:t>
            </a:r>
          </a:p>
          <a:p>
            <a:pPr algn="just">
              <a:buClr>
                <a:srgbClr val="ADDE8C"/>
              </a:buClr>
            </a:pPr>
            <a:r>
              <a:rPr lang="es-MX" sz="2000" b="1" dirty="0">
                <a:latin typeface="Arial" panose="020B0604020202020204" pitchFamily="34" charset="0"/>
                <a:cs typeface="Arial" panose="020B0604020202020204" pitchFamily="34" charset="0"/>
              </a:rPr>
              <a:t>“Recurso de hecho deducido </a:t>
            </a:r>
          </a:p>
          <a:p>
            <a:pPr algn="just">
              <a:buClr>
                <a:srgbClr val="ADDE8C"/>
              </a:buClr>
            </a:pPr>
            <a:r>
              <a:rPr lang="es-MX" sz="2000" b="1" dirty="0">
                <a:latin typeface="Arial" panose="020B0604020202020204" pitchFamily="34" charset="0"/>
                <a:cs typeface="Arial" panose="020B0604020202020204" pitchFamily="34" charset="0"/>
              </a:rPr>
              <a:t>Grippo, Guillermo Oscar; Claudia P. Acuña y otros c/ Campos, Enrique Oscar y otros </a:t>
            </a:r>
          </a:p>
          <a:p>
            <a:pPr algn="just">
              <a:buClr>
                <a:srgbClr val="ADDE8C"/>
              </a:buClr>
            </a:pPr>
            <a:r>
              <a:rPr lang="es-MX" sz="2000" b="1" dirty="0">
                <a:latin typeface="Arial" panose="020B0604020202020204" pitchFamily="34" charset="0"/>
                <a:cs typeface="Arial" panose="020B0604020202020204" pitchFamily="34" charset="0"/>
              </a:rPr>
              <a:t>s/ daños y perjuicios (acc. trán. c/ les. o muerte)”.</a:t>
            </a:r>
          </a:p>
          <a:p>
            <a:pPr marL="285750" indent="-285750" algn="just">
              <a:buClr>
                <a:srgbClr val="ADDE8C"/>
              </a:buClr>
              <a:buFont typeface="Wingdings 3" panose="05040102010807070707" pitchFamily="18" charset="2"/>
              <a:buChar char=""/>
            </a:pPr>
            <a:endParaRPr lang="es-MX" sz="2000" dirty="0">
              <a:latin typeface="Arial" panose="020B0604020202020204" pitchFamily="34" charset="0"/>
              <a:ea typeface="Calibri" panose="020F0502020204030204" pitchFamily="34" charset="0"/>
              <a:cs typeface="Arial" panose="020B0604020202020204" pitchFamily="34" charset="0"/>
            </a:endParaRPr>
          </a:p>
          <a:p>
            <a:pPr marL="285750" indent="-285750" algn="just">
              <a:buClr>
                <a:srgbClr val="ADDE8C"/>
              </a:buClr>
              <a:buFont typeface="Wingdings 3" panose="05040102010807070707" pitchFamily="18" charset="2"/>
              <a:buChar char=""/>
            </a:pPr>
            <a:r>
              <a:rPr lang="es-MX" sz="2000" dirty="0">
                <a:effectLst/>
                <a:latin typeface="Arial" panose="020B0604020202020204" pitchFamily="34" charset="0"/>
                <a:ea typeface="Calibri" panose="020F0502020204030204" pitchFamily="34" charset="0"/>
                <a:cs typeface="Arial" panose="020B0604020202020204" pitchFamily="34" charset="0"/>
              </a:rPr>
              <a:t>La reparación integral </a:t>
            </a:r>
            <a:r>
              <a:rPr lang="es-MX" sz="2000" b="1" dirty="0">
                <a:effectLst/>
                <a:latin typeface="Arial" panose="020B0604020202020204" pitchFamily="34" charset="0"/>
                <a:ea typeface="Calibri" panose="020F0502020204030204" pitchFamily="34" charset="0"/>
                <a:cs typeface="Arial" panose="020B0604020202020204" pitchFamily="34" charset="0"/>
              </a:rPr>
              <a:t>no se logra si el resarcimiento se concreta en valores económicos insignificantes </a:t>
            </a:r>
            <a:r>
              <a:rPr lang="es-MX" sz="2000" dirty="0">
                <a:effectLst/>
                <a:latin typeface="Arial" panose="020B0604020202020204" pitchFamily="34" charset="0"/>
                <a:ea typeface="Calibri" panose="020F0502020204030204" pitchFamily="34" charset="0"/>
                <a:cs typeface="Arial" panose="020B0604020202020204" pitchFamily="34" charset="0"/>
              </a:rPr>
              <a:t>en relación con la entidad del daño que pretende resarcirse. </a:t>
            </a:r>
            <a:r>
              <a:rPr lang="es-MX" sz="2000" b="1" dirty="0">
                <a:latin typeface="Arial" panose="020B0604020202020204" pitchFamily="34" charset="0"/>
                <a:ea typeface="Calibri" panose="020F0502020204030204" pitchFamily="34" charset="0"/>
                <a:cs typeface="Arial" panose="020B0604020202020204" pitchFamily="34" charset="0"/>
              </a:rPr>
              <a:t>R</a:t>
            </a:r>
            <a:r>
              <a:rPr lang="es-MX" sz="2000" b="1" dirty="0">
                <a:effectLst/>
                <a:latin typeface="Arial" panose="020B0604020202020204" pitchFamily="34" charset="0"/>
                <a:ea typeface="Calibri" panose="020F0502020204030204" pitchFamily="34" charset="0"/>
                <a:cs typeface="Arial" panose="020B0604020202020204" pitchFamily="34" charset="0"/>
              </a:rPr>
              <a:t>esulta inconcebible que una indemnización civil que debe ser integral, ni siquiera alcance a las prestaciones mínimas que el sistema especial de reparación de los accidentes laborales asegura a todo trabajador </a:t>
            </a:r>
            <a:r>
              <a:rPr lang="es-MX" sz="2000" dirty="0">
                <a:effectLst/>
                <a:latin typeface="Arial" panose="020B0604020202020204" pitchFamily="34" charset="0"/>
                <a:ea typeface="Calibri" panose="020F0502020204030204" pitchFamily="34" charset="0"/>
                <a:cs typeface="Arial" panose="020B0604020202020204" pitchFamily="34" charset="0"/>
              </a:rPr>
              <a:t>con independencia de su nivel de ingreso salarial (voto de los Dres. Maqueda y Rosatti</a:t>
            </a:r>
            <a:r>
              <a:rPr lang="es-MX" sz="2000" dirty="0">
                <a:latin typeface="Arial" panose="020B0604020202020204" pitchFamily="34" charset="0"/>
                <a:ea typeface="Calibri" panose="020F0502020204030204" pitchFamily="34" charset="0"/>
                <a:cs typeface="Arial" panose="020B0604020202020204" pitchFamily="34" charset="0"/>
              </a:rPr>
              <a:t>).</a:t>
            </a:r>
          </a:p>
          <a:p>
            <a:pPr marL="285750" indent="-285750" algn="just">
              <a:buClr>
                <a:srgbClr val="ADDE8C"/>
              </a:buClr>
              <a:buFont typeface="Wingdings 3" panose="05040102010807070707" pitchFamily="18" charset="2"/>
              <a:buChar char=""/>
            </a:pPr>
            <a:endParaRPr lang="es-MX" sz="2000" dirty="0">
              <a:effectLst/>
              <a:latin typeface="Arial" panose="020B0604020202020204" pitchFamily="34" charset="0"/>
              <a:ea typeface="Calibri" panose="020F0502020204030204" pitchFamily="34" charset="0"/>
              <a:cs typeface="Arial" panose="020B0604020202020204" pitchFamily="34" charset="0"/>
            </a:endParaRPr>
          </a:p>
          <a:p>
            <a:pPr marL="285750" indent="-285750" algn="just">
              <a:buClr>
                <a:srgbClr val="ADDE8C"/>
              </a:buClr>
              <a:buFont typeface="Wingdings 3" panose="05040102010807070707" pitchFamily="18" charset="2"/>
              <a:buChar char=""/>
            </a:pPr>
            <a:endParaRPr lang="es-MX" sz="2000" dirty="0">
              <a:effectLst/>
              <a:latin typeface="Arial" panose="020B0604020202020204" pitchFamily="34" charset="0"/>
              <a:ea typeface="Calibri" panose="020F0502020204030204" pitchFamily="34" charset="0"/>
              <a:cs typeface="Arial" panose="020B0604020202020204" pitchFamily="34" charset="0"/>
            </a:endParaRPr>
          </a:p>
          <a:p>
            <a:pPr marL="285750" indent="-285750" algn="just">
              <a:buClr>
                <a:srgbClr val="ADDE8C"/>
              </a:buClr>
              <a:buFont typeface="Wingdings 3" panose="05040102010807070707" pitchFamily="18" charset="2"/>
              <a:buChar char=""/>
            </a:pPr>
            <a:r>
              <a:rPr lang="es-AR" sz="2000" b="1" dirty="0">
                <a:latin typeface="Arial" panose="020B0604020202020204" pitchFamily="34" charset="0"/>
                <a:ea typeface="Calibri" panose="020F0502020204030204" pitchFamily="34" charset="0"/>
                <a:cs typeface="Arial" panose="020B0604020202020204" pitchFamily="34" charset="0"/>
              </a:rPr>
              <a:t>E</a:t>
            </a:r>
            <a:r>
              <a:rPr lang="es-AR" sz="2000" b="1" dirty="0">
                <a:effectLst/>
                <a:latin typeface="Arial" panose="020B0604020202020204" pitchFamily="34" charset="0"/>
                <a:ea typeface="Calibri" panose="020F0502020204030204" pitchFamily="34" charset="0"/>
                <a:cs typeface="Arial" panose="020B0604020202020204" pitchFamily="34" charset="0"/>
              </a:rPr>
              <a:t>l “principio general” que establece el artículo 19 de la Constitución Nacional, según el cual se “prohíbe a los ‘hombres’ perjudicar los derechos de un tercero”, se encuentra “entrañablemente vinculado a la idea de reparación” </a:t>
            </a:r>
            <a:r>
              <a:rPr lang="es-AR" sz="2000" dirty="0">
                <a:effectLst/>
                <a:latin typeface="Arial" panose="020B0604020202020204" pitchFamily="34" charset="0"/>
                <a:ea typeface="Calibri" panose="020F0502020204030204" pitchFamily="34" charset="0"/>
                <a:cs typeface="Arial" panose="020B0604020202020204" pitchFamily="34" charset="0"/>
              </a:rPr>
              <a:t>(voto del </a:t>
            </a:r>
            <a:r>
              <a:rPr lang="es-AR" sz="2000" dirty="0">
                <a:latin typeface="Arial" panose="020B0604020202020204" pitchFamily="34" charset="0"/>
                <a:ea typeface="Calibri" panose="020F0502020204030204" pitchFamily="34" charset="0"/>
                <a:cs typeface="Arial" panose="020B0604020202020204" pitchFamily="34" charset="0"/>
              </a:rPr>
              <a:t>Dr. </a:t>
            </a:r>
            <a:r>
              <a:rPr lang="es-AR" sz="2000" dirty="0">
                <a:effectLst/>
                <a:latin typeface="Arial" panose="020B0604020202020204" pitchFamily="34" charset="0"/>
                <a:ea typeface="Calibri" panose="020F0502020204030204" pitchFamily="34" charset="0"/>
                <a:cs typeface="Arial" panose="020B0604020202020204" pitchFamily="34" charset="0"/>
              </a:rPr>
              <a:t>Lorenzetti).</a:t>
            </a:r>
          </a:p>
          <a:p>
            <a:pPr marL="285750" indent="-285750" algn="just">
              <a:buClr>
                <a:srgbClr val="ADDE8C"/>
              </a:buClr>
              <a:buFont typeface="Wingdings 3" panose="05040102010807070707" pitchFamily="18" charset="2"/>
              <a:buChar char=""/>
            </a:pPr>
            <a:endParaRPr lang="es-AR"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282189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76516" y="457200"/>
            <a:ext cx="11602124" cy="6111240"/>
          </a:xfrm>
        </p:spPr>
        <p:txBody>
          <a:bodyPr>
            <a:normAutofit/>
          </a:bodyPr>
          <a:lstStyle/>
          <a:p>
            <a:pPr marL="0" indent="0" algn="just">
              <a:spcBef>
                <a:spcPts val="0"/>
              </a:spcBef>
              <a:buNone/>
            </a:pPr>
            <a:r>
              <a:rPr lang="es-AR" b="1" dirty="0">
                <a:effectLst/>
                <a:latin typeface="Arial" panose="020B0604020202020204" pitchFamily="34" charset="0"/>
                <a:ea typeface="Calibri" panose="020F0502020204030204" pitchFamily="34" charset="0"/>
                <a:cs typeface="Arial" panose="020B0604020202020204" pitchFamily="34" charset="0"/>
              </a:rPr>
              <a:t>CAMARA CIVIL Y COMERCIAL  MERCEDES, Sala </a:t>
            </a:r>
            <a:r>
              <a:rPr lang="es-AR" b="1" dirty="0">
                <a:latin typeface="Arial" panose="020B0604020202020204" pitchFamily="34" charset="0"/>
                <a:ea typeface="Calibri" panose="020F0502020204030204" pitchFamily="34" charset="0"/>
                <a:cs typeface="Arial" panose="020B0604020202020204" pitchFamily="34" charset="0"/>
              </a:rPr>
              <a:t>1, </a:t>
            </a:r>
            <a:r>
              <a:rPr lang="es-AR" b="1" dirty="0">
                <a:effectLst/>
                <a:latin typeface="Arial" panose="020B0604020202020204" pitchFamily="34" charset="0"/>
                <a:ea typeface="Calibri" panose="020F0502020204030204" pitchFamily="34" charset="0"/>
                <a:cs typeface="Arial" panose="020B0604020202020204" pitchFamily="34" charset="0"/>
              </a:rPr>
              <a:t> 4 de diciembre de 2013</a:t>
            </a:r>
          </a:p>
          <a:p>
            <a:pPr marL="0" indent="0" algn="just">
              <a:spcBef>
                <a:spcPts val="0"/>
              </a:spcBef>
              <a:buNone/>
            </a:pPr>
            <a:r>
              <a:rPr lang="es-AR" b="1" dirty="0">
                <a:effectLst/>
                <a:latin typeface="Arial" panose="020B0604020202020204" pitchFamily="34" charset="0"/>
                <a:ea typeface="Calibri" panose="020F0502020204030204" pitchFamily="34" charset="0"/>
                <a:cs typeface="Arial" panose="020B0604020202020204" pitchFamily="34" charset="0"/>
              </a:rPr>
              <a:t>VELAZQUEZ NELIDA A. Y OTRO C/ MUNICIPALIDAD DE SALTO Y OTRO </a:t>
            </a:r>
          </a:p>
          <a:p>
            <a:pPr marL="0" indent="0" algn="just">
              <a:spcBef>
                <a:spcPts val="0"/>
              </a:spcBef>
              <a:buNone/>
            </a:pPr>
            <a:r>
              <a:rPr lang="es-AR" b="1" dirty="0">
                <a:effectLst/>
                <a:latin typeface="Arial" panose="020B0604020202020204" pitchFamily="34" charset="0"/>
                <a:ea typeface="Calibri" panose="020F0502020204030204" pitchFamily="34" charset="0"/>
                <a:cs typeface="Arial" panose="020B0604020202020204" pitchFamily="34" charset="0"/>
              </a:rPr>
              <a:t>S/ DAÑOS Y PERJUICIOS</a:t>
            </a:r>
          </a:p>
          <a:p>
            <a:pPr marL="0" indent="0" algn="just">
              <a:spcBef>
                <a:spcPts val="0"/>
              </a:spcBef>
              <a:buNone/>
            </a:pPr>
            <a:endParaRPr lang="es-AR" dirty="0">
              <a:latin typeface="Arial" panose="020B0604020202020204" pitchFamily="34" charset="0"/>
              <a:ea typeface="Calibri" panose="020F0502020204030204" pitchFamily="34" charset="0"/>
              <a:cs typeface="Arial" panose="020B0604020202020204" pitchFamily="34" charset="0"/>
            </a:endParaRPr>
          </a:p>
          <a:p>
            <a:pPr algn="just">
              <a:spcBef>
                <a:spcPts val="0"/>
              </a:spcBef>
              <a:buFont typeface="Wingdings 3" panose="05040102010807070707" pitchFamily="18" charset="2"/>
              <a:buChar char="´"/>
            </a:pPr>
            <a:endParaRPr lang="es-AR" dirty="0">
              <a:effectLst/>
              <a:latin typeface="Arial" panose="020B0604020202020204" pitchFamily="34" charset="0"/>
              <a:ea typeface="Calibri" panose="020F0502020204030204" pitchFamily="34" charset="0"/>
              <a:cs typeface="Arial" panose="020B0604020202020204" pitchFamily="34" charset="0"/>
            </a:endParaRPr>
          </a:p>
          <a:p>
            <a:pPr algn="just">
              <a:spcBef>
                <a:spcPts val="0"/>
              </a:spcBef>
              <a:buFont typeface="Wingdings 3" panose="05040102010807070707" pitchFamily="18" charset="2"/>
              <a:buChar char="´"/>
            </a:pPr>
            <a:r>
              <a:rPr lang="es-AR" dirty="0">
                <a:effectLst/>
                <a:latin typeface="Arial" panose="020B0604020202020204" pitchFamily="34" charset="0"/>
                <a:ea typeface="Calibri" panose="020F0502020204030204" pitchFamily="34" charset="0"/>
                <a:cs typeface="Arial" panose="020B0604020202020204" pitchFamily="34" charset="0"/>
              </a:rPr>
              <a:t> </a:t>
            </a:r>
            <a:r>
              <a:rPr lang="es-AR" b="1" dirty="0">
                <a:effectLst/>
                <a:latin typeface="Arial" panose="020B0604020202020204" pitchFamily="34" charset="0"/>
                <a:ea typeface="Calibri" panose="020F0502020204030204" pitchFamily="34" charset="0"/>
                <a:cs typeface="Arial" panose="020B0604020202020204" pitchFamily="34" charset="0"/>
              </a:rPr>
              <a:t>El caso fortuito o la fuerza mayor tienen fundamento en la imprevisibilidad, por cuanto sus consecuencias se apartan del “curso natural y ordinario de la naturaleza”. </a:t>
            </a:r>
            <a:r>
              <a:rPr lang="es-AR" b="1" dirty="0">
                <a:latin typeface="Arial" panose="020B0604020202020204" pitchFamily="34" charset="0"/>
                <a:ea typeface="Calibri" panose="020F0502020204030204" pitchFamily="34" charset="0"/>
                <a:cs typeface="Arial" panose="020B0604020202020204" pitchFamily="34" charset="0"/>
              </a:rPr>
              <a:t>E</a:t>
            </a:r>
            <a:r>
              <a:rPr lang="es-AR" b="1" dirty="0">
                <a:effectLst/>
                <a:latin typeface="Arial" panose="020B0604020202020204" pitchFamily="34" charset="0"/>
                <a:ea typeface="Calibri" panose="020F0502020204030204" pitchFamily="34" charset="0"/>
                <a:cs typeface="Arial" panose="020B0604020202020204" pitchFamily="34" charset="0"/>
              </a:rPr>
              <a:t>xcluye, en principio, la responsabilidad civil, porque falla la relación de causalidad. </a:t>
            </a:r>
          </a:p>
          <a:p>
            <a:pPr algn="just">
              <a:spcBef>
                <a:spcPts val="0"/>
              </a:spcBef>
              <a:buFont typeface="Wingdings 3" panose="05040102010807070707" pitchFamily="18" charset="2"/>
              <a:buChar char="´"/>
            </a:pPr>
            <a:endParaRPr lang="es-AR" dirty="0">
              <a:effectLst/>
              <a:latin typeface="Arial" panose="020B0604020202020204" pitchFamily="34" charset="0"/>
              <a:ea typeface="Calibri" panose="020F0502020204030204" pitchFamily="34" charset="0"/>
              <a:cs typeface="Arial" panose="020B0604020202020204" pitchFamily="34" charset="0"/>
            </a:endParaRPr>
          </a:p>
          <a:p>
            <a:pPr algn="just">
              <a:spcBef>
                <a:spcPts val="0"/>
              </a:spcBef>
              <a:buFont typeface="Wingdings 3" panose="05040102010807070707" pitchFamily="18" charset="2"/>
              <a:buChar char="´"/>
            </a:pPr>
            <a:r>
              <a:rPr lang="es-AR" dirty="0">
                <a:effectLst/>
                <a:latin typeface="Arial" panose="020B0604020202020204" pitchFamily="34" charset="0"/>
                <a:ea typeface="Calibri" panose="020F0502020204030204" pitchFamily="34" charset="0"/>
                <a:cs typeface="Arial" panose="020B0604020202020204" pitchFamily="34" charset="0"/>
              </a:rPr>
              <a:t>El municipio adujo en su defensa que nunca había ocurrido un hecho así en los sesenta y seis años transcurridos desde la inauguración del balneario municipal, y acreditó ello mediante la prueba producida . Distinta sería la conclusión probablemente si un hecho similar ocurriera luego del acontecimiento que motiva esta causa. </a:t>
            </a:r>
            <a:endParaRPr lang="es-AR"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s-AR"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s-AR" sz="29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s-AR" sz="4800" dirty="0">
              <a:latin typeface="Baskerville Old Face" panose="02020602080505020303" pitchFamily="18" charset="0"/>
            </a:endParaRPr>
          </a:p>
        </p:txBody>
      </p:sp>
    </p:spTree>
    <p:extLst>
      <p:ext uri="{BB962C8B-B14F-4D97-AF65-F5344CB8AC3E}">
        <p14:creationId xmlns:p14="http://schemas.microsoft.com/office/powerpoint/2010/main" val="40760830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41110" y="243840"/>
            <a:ext cx="11530849" cy="6388781"/>
          </a:xfrm>
        </p:spPr>
        <p:txBody>
          <a:bodyPr>
            <a:normAutofit/>
          </a:bodyPr>
          <a:lstStyle/>
          <a:p>
            <a:pPr marL="0" indent="0">
              <a:lnSpc>
                <a:spcPct val="120000"/>
              </a:lnSpc>
              <a:spcBef>
                <a:spcPts val="0"/>
              </a:spcBef>
              <a:buNone/>
            </a:pPr>
            <a:r>
              <a:rPr lang="es-MX" b="1" dirty="0">
                <a:latin typeface="Arial" panose="020B0604020202020204" pitchFamily="34" charset="0"/>
                <a:cs typeface="Arial" panose="020B0604020202020204" pitchFamily="34" charset="0"/>
              </a:rPr>
              <a:t>R. E. y o. c/ N C A S.A. y otros s/ daños y perjuicios</a:t>
            </a:r>
          </a:p>
          <a:p>
            <a:pPr marL="0" indent="0">
              <a:lnSpc>
                <a:spcPct val="120000"/>
              </a:lnSpc>
              <a:spcBef>
                <a:spcPts val="0"/>
              </a:spcBef>
              <a:buNone/>
            </a:pPr>
            <a:r>
              <a:rPr lang="es-MX" b="1" dirty="0">
                <a:latin typeface="Arial" panose="020B0604020202020204" pitchFamily="34" charset="0"/>
                <a:cs typeface="Arial" panose="020B0604020202020204" pitchFamily="34" charset="0"/>
              </a:rPr>
              <a:t>Tribunal Colegiado de Responsabilidad Extracontractual de Rosario, 17-nov-2014</a:t>
            </a:r>
          </a:p>
          <a:p>
            <a:pPr marL="0" indent="0">
              <a:lnSpc>
                <a:spcPct val="120000"/>
              </a:lnSpc>
              <a:spcBef>
                <a:spcPts val="0"/>
              </a:spcBef>
              <a:buNone/>
            </a:pPr>
            <a:r>
              <a:rPr lang="es-MX" b="1" dirty="0">
                <a:latin typeface="Arial" panose="020B0604020202020204" pitchFamily="34" charset="0"/>
                <a:cs typeface="Arial" panose="020B0604020202020204" pitchFamily="34" charset="0"/>
              </a:rPr>
              <a:t>Cita: MJ-JU-M-91914-AR | MJJ91914 | MJJ91914</a:t>
            </a:r>
            <a:endParaRPr lang="es-AR" b="1" dirty="0">
              <a:latin typeface="Arial" panose="020B0604020202020204" pitchFamily="34" charset="0"/>
              <a:cs typeface="Times New Roman" panose="02020603050405020304" pitchFamily="18" charset="0"/>
            </a:endParaRPr>
          </a:p>
          <a:p>
            <a:pPr marL="0" indent="0">
              <a:lnSpc>
                <a:spcPct val="120000"/>
              </a:lnSpc>
              <a:spcBef>
                <a:spcPts val="0"/>
              </a:spcBef>
              <a:buNone/>
            </a:pPr>
            <a:endParaRPr lang="es-AR" b="1"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endParaRPr lang="es-MX" dirty="0">
              <a:latin typeface="Arial" panose="020B0604020202020204" pitchFamily="34" charset="0"/>
              <a:cs typeface="Arial" panose="020B0604020202020204" pitchFamily="34" charset="0"/>
            </a:endParaRPr>
          </a:p>
          <a:p>
            <a:pPr>
              <a:lnSpc>
                <a:spcPct val="120000"/>
              </a:lnSpc>
              <a:spcBef>
                <a:spcPts val="0"/>
              </a:spcBef>
              <a:buFont typeface="Wingdings 3" panose="05040102010807070707" pitchFamily="18" charset="2"/>
              <a:buChar char="´"/>
            </a:pPr>
            <a:r>
              <a:rPr lang="es-MX" dirty="0">
                <a:latin typeface="Arial" panose="020B0604020202020204" pitchFamily="34" charset="0"/>
                <a:cs typeface="Arial" panose="020B0604020202020204" pitchFamily="34" charset="0"/>
              </a:rPr>
              <a:t>Es responsable la  empresa ferroviaria demandada propietaria de un vagón en desuso, que al no ser correctamente bloqueado, a raíz de un fuerte temporal fue arrastrado y embistió al automóvil en el que circulaba el hijo y hermano de los actores que resultó fallecido.</a:t>
            </a:r>
          </a:p>
          <a:p>
            <a:pPr>
              <a:lnSpc>
                <a:spcPct val="120000"/>
              </a:lnSpc>
              <a:spcBef>
                <a:spcPts val="0"/>
              </a:spcBef>
              <a:buFont typeface="Wingdings 3" panose="05040102010807070707" pitchFamily="18" charset="2"/>
              <a:buChar char="´"/>
            </a:pPr>
            <a:endParaRPr lang="es-MX"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Bef>
                <a:spcPts val="0"/>
              </a:spcBef>
              <a:buFont typeface="Wingdings 3" panose="05040102010807070707" pitchFamily="18" charset="2"/>
              <a:buChar char="´"/>
            </a:pPr>
            <a:r>
              <a:rPr lang="es-AR" b="1" dirty="0">
                <a:effectLst/>
                <a:latin typeface="Arial" panose="020B0604020202020204" pitchFamily="34" charset="0"/>
                <a:ea typeface="Calibri" panose="020F0502020204030204" pitchFamily="34" charset="0"/>
                <a:cs typeface="Arial" panose="020B0604020202020204" pitchFamily="34" charset="0"/>
              </a:rPr>
              <a:t>Debe rechazarse la eximente </a:t>
            </a:r>
            <a:r>
              <a:rPr lang="es-AR" dirty="0">
                <a:latin typeface="Arial" panose="020B0604020202020204" pitchFamily="34" charset="0"/>
                <a:ea typeface="Calibri" panose="020F0502020204030204" pitchFamily="34" charset="0"/>
                <a:cs typeface="Arial" panose="020B0604020202020204" pitchFamily="34" charset="0"/>
              </a:rPr>
              <a:t>ya que si bien el hecho de la naturaleza -fenomenal tormenta que se desató en la fecha del accidente con ráfagas de más de 108 km/h- fue de magnitud tal que revistió las características de imprevisible e inevitable, por no existir precedentes en la ciudad ni de la violencia, ni de las secuelas, </a:t>
            </a:r>
            <a:r>
              <a:rPr lang="es-AR" b="1" dirty="0">
                <a:effectLst/>
                <a:latin typeface="Arial" panose="020B0604020202020204" pitchFamily="34" charset="0"/>
                <a:ea typeface="Calibri" panose="020F0502020204030204" pitchFamily="34" charset="0"/>
                <a:cs typeface="Arial" panose="020B0604020202020204" pitchFamily="34" charset="0"/>
              </a:rPr>
              <a:t> de responsabilidad de caso fortuito alegada, de encontrarse el vagón en desuso, con las medidas de seguridad necesarias para evitar el desplazamiento, correctamente bloqueado, no habría sido arrastrado por el viento.</a:t>
            </a:r>
          </a:p>
          <a:p>
            <a:pPr marL="0" indent="0">
              <a:buNone/>
            </a:pPr>
            <a:endParaRPr lang="es-AR" sz="4000" dirty="0">
              <a:latin typeface="Book Antiqua" panose="02040602050305030304" pitchFamily="18" charset="0"/>
            </a:endParaRPr>
          </a:p>
        </p:txBody>
      </p:sp>
    </p:spTree>
    <p:extLst>
      <p:ext uri="{BB962C8B-B14F-4D97-AF65-F5344CB8AC3E}">
        <p14:creationId xmlns:p14="http://schemas.microsoft.com/office/powerpoint/2010/main" val="10376955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41110" y="243840"/>
            <a:ext cx="11530849" cy="6388781"/>
          </a:xfrm>
        </p:spPr>
        <p:txBody>
          <a:bodyPr>
            <a:normAutofit/>
          </a:bodyPr>
          <a:lstStyle/>
          <a:p>
            <a:pPr marL="72000" indent="0">
              <a:spcBef>
                <a:spcPts val="0"/>
              </a:spcBef>
              <a:buFont typeface="Wingdings 2" panose="05020102010507070707" pitchFamily="18" charset="2"/>
              <a:buChar char="O"/>
            </a:pPr>
            <a:endParaRPr lang="es-AR" sz="2800" dirty="0">
              <a:latin typeface="Arial" panose="020B0604020202020204" pitchFamily="34" charset="0"/>
              <a:cs typeface="Arial" panose="020B0604020202020204" pitchFamily="34" charset="0"/>
            </a:endParaRPr>
          </a:p>
          <a:p>
            <a:pPr marL="0" indent="0" algn="just">
              <a:lnSpc>
                <a:spcPct val="120000"/>
              </a:lnSpc>
              <a:spcBef>
                <a:spcPts val="0"/>
              </a:spcBef>
              <a:buNone/>
            </a:pPr>
            <a:r>
              <a:rPr lang="es-AR" b="1" dirty="0">
                <a:effectLst/>
                <a:latin typeface="Arial" panose="020B0604020202020204" pitchFamily="34" charset="0"/>
                <a:ea typeface="Calibri" panose="020F0502020204030204" pitchFamily="34" charset="0"/>
                <a:cs typeface="Arial" panose="020B0604020202020204" pitchFamily="34" charset="0"/>
              </a:rPr>
              <a:t>Buján Néstor Alfredo c/ Caminos del Paraná S.A. s/</a:t>
            </a:r>
          </a:p>
          <a:p>
            <a:pPr marL="0" indent="0" algn="just">
              <a:lnSpc>
                <a:spcPct val="120000"/>
              </a:lnSpc>
              <a:spcBef>
                <a:spcPts val="0"/>
              </a:spcBef>
              <a:buNone/>
            </a:pPr>
            <a:r>
              <a:rPr lang="es-AR" b="1" dirty="0">
                <a:effectLst/>
                <a:latin typeface="Arial" panose="020B0604020202020204" pitchFamily="34" charset="0"/>
                <a:ea typeface="Calibri" panose="020F0502020204030204" pitchFamily="34" charset="0"/>
                <a:cs typeface="Arial" panose="020B0604020202020204" pitchFamily="34" charset="0"/>
              </a:rPr>
              <a:t>Superior Tribunal de Justicia de la Provincia de Corrientes, 17-dic-2018</a:t>
            </a:r>
          </a:p>
          <a:p>
            <a:pPr marL="0" indent="0" algn="just">
              <a:lnSpc>
                <a:spcPct val="120000"/>
              </a:lnSpc>
              <a:spcBef>
                <a:spcPts val="0"/>
              </a:spcBef>
              <a:buNone/>
            </a:pPr>
            <a:r>
              <a:rPr lang="es-AR" b="1" dirty="0">
                <a:effectLst/>
                <a:latin typeface="Arial" panose="020B0604020202020204" pitchFamily="34" charset="0"/>
                <a:ea typeface="Calibri" panose="020F0502020204030204" pitchFamily="34" charset="0"/>
                <a:cs typeface="Arial" panose="020B0604020202020204" pitchFamily="34" charset="0"/>
              </a:rPr>
              <a:t>Cita: MJ-JU-M-117291-AR | MJJ117291 | MJJ117291</a:t>
            </a:r>
          </a:p>
          <a:p>
            <a:pPr marL="0" indent="0" algn="just">
              <a:lnSpc>
                <a:spcPct val="120000"/>
              </a:lnSpc>
              <a:spcBef>
                <a:spcPts val="0"/>
              </a:spcBef>
              <a:buNone/>
            </a:pPr>
            <a:endParaRPr lang="es-AR" b="1"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pPr>
            <a:endParaRPr lang="es-AR"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dirty="0">
                <a:effectLst/>
                <a:latin typeface="Arial" panose="020B0604020202020204" pitchFamily="34" charset="0"/>
                <a:ea typeface="Calibri" panose="020F0502020204030204" pitchFamily="34" charset="0"/>
                <a:cs typeface="Arial" panose="020B0604020202020204" pitchFamily="34" charset="0"/>
              </a:rPr>
              <a:t>La concesionaria de ruta no responde ante el accidente ocasionado por la presencia de un animal silvestre en la ruta –carpincho-, pues ello configura un caso fortuito. </a:t>
            </a:r>
          </a:p>
          <a:p>
            <a:pPr algn="just">
              <a:lnSpc>
                <a:spcPct val="120000"/>
              </a:lnSpc>
              <a:spcBef>
                <a:spcPts val="0"/>
              </a:spcBef>
              <a:buFont typeface="Wingdings 3" panose="05040102010807070707" pitchFamily="18" charset="2"/>
              <a:buChar char="´"/>
            </a:pPr>
            <a:endParaRPr lang="es-AR" dirty="0">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dirty="0">
                <a:latin typeface="Arial" panose="020B0604020202020204" pitchFamily="34" charset="0"/>
                <a:ea typeface="Calibri" panose="020F0502020204030204" pitchFamily="34" charset="0"/>
                <a:cs typeface="Arial" panose="020B0604020202020204" pitchFamily="34" charset="0"/>
              </a:rPr>
              <a:t>S</a:t>
            </a:r>
            <a:r>
              <a:rPr lang="es-AR" dirty="0">
                <a:effectLst/>
                <a:latin typeface="Arial" panose="020B0604020202020204" pitchFamily="34" charset="0"/>
                <a:ea typeface="Calibri" panose="020F0502020204030204" pitchFamily="34" charset="0"/>
                <a:cs typeface="Arial" panose="020B0604020202020204" pitchFamily="34" charset="0"/>
              </a:rPr>
              <a:t>i bien puede preverse que estos animales (perros, gatos, zorros, liebres o carpinchos) puedan atravesar los caminos, </a:t>
            </a:r>
            <a:r>
              <a:rPr lang="es-AR" b="1" dirty="0">
                <a:effectLst/>
                <a:latin typeface="Arial" panose="020B0604020202020204" pitchFamily="34" charset="0"/>
                <a:ea typeface="Calibri" panose="020F0502020204030204" pitchFamily="34" charset="0"/>
                <a:cs typeface="Arial" panose="020B0604020202020204" pitchFamily="34" charset="0"/>
              </a:rPr>
              <a:t>no existe conducta o acción alguna que pueda evitar su acontecimiento. </a:t>
            </a:r>
            <a:endParaRPr lang="es-AR" b="1" dirty="0">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endParaRPr lang="es-AR" dirty="0">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dirty="0">
                <a:latin typeface="Arial" panose="020B0604020202020204" pitchFamily="34" charset="0"/>
                <a:ea typeface="Calibri" panose="020F0502020204030204" pitchFamily="34" charset="0"/>
                <a:cs typeface="Arial" panose="020B0604020202020204" pitchFamily="34" charset="0"/>
              </a:rPr>
              <a:t>Se cumple con el deber de información dando </a:t>
            </a:r>
            <a:r>
              <a:rPr lang="es-AR" dirty="0">
                <a:effectLst/>
                <a:latin typeface="Arial" panose="020B0604020202020204" pitchFamily="34" charset="0"/>
                <a:ea typeface="Calibri" panose="020F0502020204030204" pitchFamily="34" charset="0"/>
                <a:cs typeface="Arial" panose="020B0604020202020204" pitchFamily="34" charset="0"/>
              </a:rPr>
              <a:t>aviso reiterado a lo largo del recorrido de la ruta advirtiendo sobre la posibilidad de que animales salvajes puedan aparecer instalados sobre la ruta o cruzando la misma.</a:t>
            </a:r>
          </a:p>
          <a:p>
            <a:pPr marL="0" indent="0" algn="just">
              <a:lnSpc>
                <a:spcPct val="120000"/>
              </a:lnSpc>
              <a:spcBef>
                <a:spcPts val="0"/>
              </a:spcBef>
              <a:buNone/>
            </a:pPr>
            <a:endParaRPr lang="es-AR"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Bef>
                <a:spcPts val="0"/>
              </a:spcBef>
              <a:buNone/>
            </a:pPr>
            <a:endParaRPr lang="es-AR" sz="1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s-AR" sz="4000" dirty="0">
              <a:latin typeface="Book Antiqua" panose="02040602050305030304" pitchFamily="18" charset="0"/>
            </a:endParaRPr>
          </a:p>
        </p:txBody>
      </p:sp>
    </p:spTree>
    <p:extLst>
      <p:ext uri="{BB962C8B-B14F-4D97-AF65-F5344CB8AC3E}">
        <p14:creationId xmlns:p14="http://schemas.microsoft.com/office/powerpoint/2010/main" val="4039334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198120" y="274320"/>
            <a:ext cx="11780520" cy="6461760"/>
          </a:xfrm>
        </p:spPr>
        <p:txBody>
          <a:bodyPr>
            <a:normAutofit fontScale="92500" lnSpcReduction="10000"/>
          </a:bodyPr>
          <a:lstStyle/>
          <a:p>
            <a:pPr marL="176213" indent="-176213" algn="just">
              <a:spcBef>
                <a:spcPts val="0"/>
              </a:spcBef>
              <a:buNone/>
            </a:pPr>
            <a:r>
              <a:rPr lang="es-AR" sz="2200" b="1" dirty="0">
                <a:effectLst/>
                <a:latin typeface="Arial" panose="020B0604020202020204" pitchFamily="34" charset="0"/>
                <a:ea typeface="Calibri" panose="020F0502020204030204" pitchFamily="34" charset="0"/>
                <a:cs typeface="Arial" panose="020B0604020202020204" pitchFamily="34" charset="0"/>
              </a:rPr>
              <a:t>CAMARA CIVIL Y COMERCIAL  MERCEDES, Sala </a:t>
            </a:r>
            <a:r>
              <a:rPr lang="es-AR" sz="2200" b="1" dirty="0">
                <a:latin typeface="Arial" panose="020B0604020202020204" pitchFamily="34" charset="0"/>
                <a:ea typeface="Calibri" panose="020F0502020204030204" pitchFamily="34" charset="0"/>
                <a:cs typeface="Arial" panose="020B0604020202020204" pitchFamily="34" charset="0"/>
              </a:rPr>
              <a:t>1, </a:t>
            </a:r>
            <a:r>
              <a:rPr lang="es-AR" sz="2200" b="1" dirty="0">
                <a:effectLst/>
                <a:latin typeface="Arial" panose="020B0604020202020204" pitchFamily="34" charset="0"/>
                <a:ea typeface="Calibri" panose="020F0502020204030204" pitchFamily="34" charset="0"/>
                <a:cs typeface="Arial" panose="020B0604020202020204" pitchFamily="34" charset="0"/>
              </a:rPr>
              <a:t> </a:t>
            </a:r>
            <a:r>
              <a:rPr lang="es-AR" sz="2200" b="1" dirty="0">
                <a:latin typeface="Arial" panose="020B0604020202020204" pitchFamily="34" charset="0"/>
                <a:ea typeface="Calibri" panose="020F0502020204030204" pitchFamily="34" charset="0"/>
                <a:cs typeface="Arial" panose="020B0604020202020204" pitchFamily="34" charset="0"/>
              </a:rPr>
              <a:t>20 </a:t>
            </a:r>
            <a:r>
              <a:rPr lang="es-AR" sz="2200" b="1" dirty="0">
                <a:effectLst/>
                <a:latin typeface="Arial" panose="020B0604020202020204" pitchFamily="34" charset="0"/>
                <a:ea typeface="Calibri" panose="020F0502020204030204" pitchFamily="34" charset="0"/>
                <a:cs typeface="Arial" panose="020B0604020202020204" pitchFamily="34" charset="0"/>
              </a:rPr>
              <a:t>de junio de 2020</a:t>
            </a:r>
          </a:p>
          <a:p>
            <a:pPr marL="176213" indent="-176213" algn="just">
              <a:spcBef>
                <a:spcPts val="0"/>
              </a:spcBef>
              <a:buNone/>
            </a:pPr>
            <a:r>
              <a:rPr lang="es-AR" sz="2200" b="1" dirty="0">
                <a:effectLst/>
                <a:latin typeface="Arial" panose="020B0604020202020204" pitchFamily="34" charset="0"/>
                <a:ea typeface="Calibri" panose="020F0502020204030204" pitchFamily="34" charset="0"/>
                <a:cs typeface="Arial" panose="020B0604020202020204" pitchFamily="34" charset="0"/>
              </a:rPr>
              <a:t>VISCHE JORGE OSCAR C/ AUTOVIA BS. AS. A LOS ANDES SA </a:t>
            </a:r>
          </a:p>
          <a:p>
            <a:pPr marL="176213" indent="-176213" algn="just">
              <a:spcBef>
                <a:spcPts val="0"/>
              </a:spcBef>
              <a:buNone/>
            </a:pPr>
            <a:r>
              <a:rPr lang="es-AR" sz="2200" b="1" dirty="0">
                <a:effectLst/>
                <a:latin typeface="Arial" panose="020B0604020202020204" pitchFamily="34" charset="0"/>
                <a:ea typeface="Calibri" panose="020F0502020204030204" pitchFamily="34" charset="0"/>
                <a:cs typeface="Arial" panose="020B0604020202020204" pitchFamily="34" charset="0"/>
              </a:rPr>
              <a:t>S/ DAÑOS Y PERJ. AUTOM. S/LESIONES (EXC. ESTADO)</a:t>
            </a:r>
          </a:p>
          <a:p>
            <a:pPr marL="176213" indent="-176213" algn="just">
              <a:spcBef>
                <a:spcPts val="0"/>
              </a:spcBef>
              <a:buNone/>
            </a:pPr>
            <a:endParaRPr lang="es-AR" sz="2200" b="1" dirty="0">
              <a:effectLst/>
              <a:latin typeface="Arial" panose="020B0604020202020204" pitchFamily="34" charset="0"/>
              <a:ea typeface="Calibri" panose="020F0502020204030204" pitchFamily="34" charset="0"/>
              <a:cs typeface="Arial" panose="020B0604020202020204" pitchFamily="34" charset="0"/>
            </a:endParaRPr>
          </a:p>
          <a:p>
            <a:pPr marL="176213" indent="-176213" algn="just">
              <a:spcBef>
                <a:spcPts val="0"/>
              </a:spcBef>
              <a:buNone/>
            </a:pPr>
            <a:endParaRPr lang="es-MX" sz="2200" b="1" dirty="0">
              <a:effectLst/>
              <a:latin typeface="Arial" panose="020B0604020202020204" pitchFamily="34" charset="0"/>
              <a:ea typeface="Calibri" panose="020F0502020204030204" pitchFamily="34" charset="0"/>
              <a:cs typeface="Arial" panose="020B0604020202020204" pitchFamily="34" charset="0"/>
            </a:endParaRPr>
          </a:p>
          <a:p>
            <a:pPr marL="176213" indent="-176213" algn="just">
              <a:spcBef>
                <a:spcPts val="0"/>
              </a:spcBef>
              <a:buFont typeface="Wingdings 3" panose="05040102010807070707" pitchFamily="18" charset="2"/>
              <a:buChar char="´"/>
            </a:pPr>
            <a:r>
              <a:rPr lang="es-MX" sz="2200" b="1" dirty="0">
                <a:effectLst/>
                <a:latin typeface="Arial" panose="020B0604020202020204" pitchFamily="34" charset="0"/>
                <a:ea typeface="Calibri" panose="020F0502020204030204" pitchFamily="34" charset="0"/>
                <a:cs typeface="Arial" panose="020B0604020202020204" pitchFamily="34" charset="0"/>
              </a:rPr>
              <a:t> </a:t>
            </a:r>
            <a:r>
              <a:rPr lang="es-MX" sz="2200" b="1" dirty="0">
                <a:latin typeface="Arial" panose="020B0604020202020204" pitchFamily="34" charset="0"/>
                <a:ea typeface="Calibri" panose="020F0502020204030204" pitchFamily="34" charset="0"/>
                <a:cs typeface="Arial" panose="020B0604020202020204" pitchFamily="34" charset="0"/>
              </a:rPr>
              <a:t>L</a:t>
            </a:r>
            <a:r>
              <a:rPr lang="es-MX" sz="2200" b="1" dirty="0">
                <a:effectLst/>
                <a:latin typeface="Arial" panose="020B0604020202020204" pitchFamily="34" charset="0"/>
                <a:ea typeface="Calibri" panose="020F0502020204030204" pitchFamily="34" charset="0"/>
                <a:cs typeface="Arial" panose="020B0604020202020204" pitchFamily="34" charset="0"/>
              </a:rPr>
              <a:t>a relación entre el concesionario por peaje de una ruta y el usuario es contractual y de consumo</a:t>
            </a:r>
            <a:r>
              <a:rPr lang="es-MX" sz="2200" dirty="0">
                <a:effectLst/>
                <a:latin typeface="Arial" panose="020B0604020202020204" pitchFamily="34" charset="0"/>
                <a:ea typeface="Calibri" panose="020F0502020204030204" pitchFamily="34" charset="0"/>
                <a:cs typeface="Arial" panose="020B0604020202020204" pitchFamily="34" charset="0"/>
              </a:rPr>
              <a:t>, siendo por ende aplicable la Ley de Defensa de Consumidor. </a:t>
            </a:r>
            <a:r>
              <a:rPr lang="es-AR" sz="2200" b="1" dirty="0">
                <a:latin typeface="Arial" panose="020B0604020202020204" pitchFamily="34" charset="0"/>
                <a:ea typeface="Calibri" panose="020F0502020204030204" pitchFamily="34" charset="0"/>
                <a:cs typeface="Times New Roman" panose="02020603050405020304" pitchFamily="18" charset="0"/>
              </a:rPr>
              <a:t>Ello no es óbice para que el concesionario de la ruta se exima de responsabilidad en los supuestos de caso fortuito o fuerza mayor. </a:t>
            </a:r>
            <a:r>
              <a:rPr lang="es-AR" sz="2200" dirty="0">
                <a:latin typeface="Arial" panose="020B0604020202020204" pitchFamily="34" charset="0"/>
                <a:ea typeface="Calibri" panose="020F0502020204030204" pitchFamily="34" charset="0"/>
              </a:rPr>
              <a:t>No se han sentado reglas uniformes de interpretación (doctrina legal) que permitan dar </a:t>
            </a:r>
            <a:r>
              <a:rPr lang="es-AR" sz="2200" b="1" dirty="0">
                <a:latin typeface="Arial" panose="020B0604020202020204" pitchFamily="34" charset="0"/>
                <a:ea typeface="Calibri" panose="020F0502020204030204" pitchFamily="34" charset="0"/>
              </a:rPr>
              <a:t>respuestas en abstracto</a:t>
            </a:r>
            <a:r>
              <a:rPr lang="es-AR" sz="2200" dirty="0">
                <a:latin typeface="Arial" panose="020B0604020202020204" pitchFamily="34" charset="0"/>
                <a:ea typeface="Calibri" panose="020F0502020204030204" pitchFamily="34" charset="0"/>
              </a:rPr>
              <a:t> acerca de la totalidad de los accidentes ocasionados a consecuencia de animales sueltos, </a:t>
            </a:r>
            <a:r>
              <a:rPr lang="es-AR" sz="2200" b="1" dirty="0">
                <a:latin typeface="Arial" panose="020B0604020202020204" pitchFamily="34" charset="0"/>
                <a:ea typeface="Calibri" panose="020F0502020204030204" pitchFamily="34" charset="0"/>
              </a:rPr>
              <a:t>por lo que deben analizarse las circunstancias fácticas de caso concreto </a:t>
            </a:r>
            <a:r>
              <a:rPr lang="es-MX" sz="2200" dirty="0">
                <a:effectLst/>
                <a:latin typeface="Arial" panose="020B0604020202020204" pitchFamily="34" charset="0"/>
                <a:ea typeface="Calibri" panose="020F0502020204030204" pitchFamily="34" charset="0"/>
                <a:cs typeface="Arial" panose="020B0604020202020204" pitchFamily="34" charset="0"/>
              </a:rPr>
              <a:t>(del voto de la mayoría).</a:t>
            </a:r>
          </a:p>
          <a:p>
            <a:pPr marL="176213" indent="-176213" algn="just">
              <a:spcBef>
                <a:spcPts val="0"/>
              </a:spcBef>
              <a:buFont typeface="Wingdings 3" panose="05040102010807070707" pitchFamily="18" charset="2"/>
              <a:buChar char="´"/>
            </a:pPr>
            <a:endParaRPr lang="es-MX" sz="2200" dirty="0">
              <a:effectLst/>
              <a:latin typeface="Arial" panose="020B0604020202020204" pitchFamily="34" charset="0"/>
              <a:ea typeface="Calibri" panose="020F0502020204030204" pitchFamily="34" charset="0"/>
              <a:cs typeface="Arial" panose="020B0604020202020204" pitchFamily="34" charset="0"/>
            </a:endParaRPr>
          </a:p>
          <a:p>
            <a:pPr marL="176213" indent="-176213" algn="just">
              <a:spcBef>
                <a:spcPts val="0"/>
              </a:spcBef>
              <a:buClr>
                <a:srgbClr val="ACD433"/>
              </a:buClr>
              <a:buFont typeface="Wingdings 3" panose="05040102010807070707" pitchFamily="18" charset="2"/>
              <a:buChar char="´"/>
              <a:defRPr/>
            </a:pPr>
            <a:r>
              <a:rPr lang="es-MX" sz="2200" b="1" dirty="0">
                <a:effectLst/>
                <a:latin typeface="Arial" panose="020B0604020202020204" pitchFamily="34" charset="0"/>
                <a:ea typeface="Calibri" panose="020F0502020204030204" pitchFamily="34" charset="0"/>
              </a:rPr>
              <a:t>La responsabilidad objetiva no excluye la eximente de la causa ajena, </a:t>
            </a:r>
            <a:r>
              <a:rPr lang="es-MX" sz="2200" dirty="0">
                <a:effectLst/>
                <a:latin typeface="Arial" panose="020B0604020202020204" pitchFamily="34" charset="0"/>
                <a:ea typeface="Calibri" panose="020F0502020204030204" pitchFamily="34" charset="0"/>
              </a:rPr>
              <a:t>comprensiva del caso fortuito. </a:t>
            </a:r>
            <a:r>
              <a:rPr lang="es-MX" sz="2200" dirty="0">
                <a:latin typeface="Arial" panose="020B0604020202020204" pitchFamily="34" charset="0"/>
                <a:ea typeface="Calibri" panose="020F0502020204030204" pitchFamily="34" charset="0"/>
              </a:rPr>
              <a:t>S</a:t>
            </a:r>
            <a:r>
              <a:rPr lang="es-MX" sz="2200" dirty="0">
                <a:effectLst/>
                <a:latin typeface="Arial" panose="020B0604020202020204" pitchFamily="34" charset="0"/>
                <a:ea typeface="Calibri" panose="020F0502020204030204" pitchFamily="34" charset="0"/>
              </a:rPr>
              <a:t>i se cataloga a la obligación de seguridad que asume el concesionario de una ruta como de resultado, la conclusión es la misma </a:t>
            </a:r>
            <a:r>
              <a:rPr kumimoji="0" lang="es-MX" sz="22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(del voto de la mayoría).</a:t>
            </a:r>
          </a:p>
          <a:p>
            <a:pPr marL="176213" indent="-176213" algn="just">
              <a:spcBef>
                <a:spcPts val="0"/>
              </a:spcBef>
              <a:buClr>
                <a:srgbClr val="ACD433"/>
              </a:buClr>
              <a:buFont typeface="Wingdings 3" panose="05040102010807070707" pitchFamily="18" charset="2"/>
              <a:buChar char="´"/>
              <a:defRPr/>
            </a:pPr>
            <a:endParaRPr kumimoji="0" lang="es-MX" sz="22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176213" indent="-176213" algn="just">
              <a:spcBef>
                <a:spcPts val="0"/>
              </a:spcBef>
              <a:buClr>
                <a:srgbClr val="ACD433"/>
              </a:buClr>
              <a:buFont typeface="Wingdings 3" panose="05040102010807070707" pitchFamily="18" charset="2"/>
              <a:buChar char="´"/>
              <a:defRPr/>
            </a:pPr>
            <a:r>
              <a:rPr lang="es-MX" sz="2200" dirty="0">
                <a:effectLst/>
                <a:latin typeface="Arial" panose="020B0604020202020204" pitchFamily="34" charset="0"/>
                <a:ea typeface="Calibri" panose="020F0502020204030204" pitchFamily="34" charset="0"/>
              </a:rPr>
              <a:t>Es cierto que el caso fortuito para eximir de responsabilidad debe ser ajeno al riesgo propio de la actividad pero la obligación de seguridad que asume el concesionario de la ruta </a:t>
            </a:r>
            <a:r>
              <a:rPr lang="es-MX" sz="2200" dirty="0">
                <a:latin typeface="Arial" panose="020B0604020202020204" pitchFamily="34" charset="0"/>
                <a:ea typeface="Calibri" panose="020F0502020204030204" pitchFamily="34" charset="0"/>
              </a:rPr>
              <a:t>no conduce </a:t>
            </a:r>
            <a:r>
              <a:rPr lang="es-MX" sz="2200" dirty="0">
                <a:effectLst/>
                <a:latin typeface="Arial" panose="020B0604020202020204" pitchFamily="34" charset="0"/>
                <a:ea typeface="Calibri" panose="020F0502020204030204" pitchFamily="34" charset="0"/>
              </a:rPr>
              <a:t>al extremo de que el concesionario de una ruta deba garantizar en toda circunstancia que </a:t>
            </a:r>
            <a:r>
              <a:rPr lang="es-MX" sz="2400" dirty="0">
                <a:effectLst/>
                <a:latin typeface="Arial" panose="020B0604020202020204" pitchFamily="34" charset="0"/>
                <a:ea typeface="Calibri" panose="020F0502020204030204" pitchFamily="34" charset="0"/>
              </a:rPr>
              <a:t>un perro no se cruce en momento alguno en toda su extensión</a:t>
            </a:r>
            <a:r>
              <a:rPr kumimoji="0" lang="es-MX" sz="2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 (del voto de la mayoría).</a:t>
            </a:r>
          </a:p>
          <a:p>
            <a:pPr marL="0" indent="0">
              <a:lnSpc>
                <a:spcPct val="107000"/>
              </a:lnSpc>
              <a:spcAft>
                <a:spcPts val="800"/>
              </a:spcAft>
              <a:buNone/>
            </a:pPr>
            <a:endParaRPr lang="es-AR" sz="2000" dirty="0">
              <a:effectLst/>
              <a:latin typeface="Arial" panose="020B0604020202020204" pitchFamily="34" charset="0"/>
              <a:ea typeface="Calibri" panose="020F0502020204030204" pitchFamily="34" charset="0"/>
            </a:endParaRPr>
          </a:p>
          <a:p>
            <a:pPr marL="0" indent="0">
              <a:lnSpc>
                <a:spcPct val="107000"/>
              </a:lnSpc>
              <a:spcAft>
                <a:spcPts val="800"/>
              </a:spcAft>
              <a:buNone/>
            </a:pPr>
            <a:endParaRPr lang="es-AR" sz="2000"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s-AR" sz="19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890614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228600" y="182880"/>
            <a:ext cx="11811000" cy="6428935"/>
          </a:xfrm>
        </p:spPr>
        <p:txBody>
          <a:bodyPr>
            <a:noAutofit/>
          </a:bodyPr>
          <a:lstStyle/>
          <a:p>
            <a:pPr marL="0" indent="0" algn="just">
              <a:lnSpc>
                <a:spcPct val="110000"/>
              </a:lnSpc>
              <a:spcBef>
                <a:spcPts val="0"/>
              </a:spcBef>
              <a:buNone/>
            </a:pPr>
            <a:r>
              <a:rPr lang="es-MX" b="1" dirty="0">
                <a:latin typeface="Arial" panose="020B0604020202020204" pitchFamily="34" charset="0"/>
                <a:ea typeface="Calibri" panose="020F0502020204030204" pitchFamily="34" charset="0"/>
                <a:cs typeface="Arial" panose="020B0604020202020204" pitchFamily="34" charset="0"/>
              </a:rPr>
              <a:t>SCBA LP C 99018 S 03/11/2010 </a:t>
            </a:r>
          </a:p>
          <a:p>
            <a:pPr marL="0" indent="0" algn="just">
              <a:lnSpc>
                <a:spcPct val="110000"/>
              </a:lnSpc>
              <a:spcBef>
                <a:spcPts val="0"/>
              </a:spcBef>
              <a:buNone/>
            </a:pPr>
            <a:r>
              <a:rPr lang="es-MX" b="1" dirty="0">
                <a:latin typeface="Arial" panose="020B0604020202020204" pitchFamily="34" charset="0"/>
                <a:ea typeface="Calibri" panose="020F0502020204030204" pitchFamily="34" charset="0"/>
                <a:cs typeface="Arial" panose="020B0604020202020204" pitchFamily="34" charset="0"/>
              </a:rPr>
              <a:t>Scioli, Gustavo y otra c/Sastre, Eduardo y otro </a:t>
            </a:r>
            <a:endParaRPr lang="es-MX" dirty="0">
              <a:latin typeface="Arial" panose="020B0604020202020204" pitchFamily="34" charset="0"/>
              <a:ea typeface="Calibri" panose="020F0502020204030204" pitchFamily="34" charset="0"/>
              <a:cs typeface="Arial" panose="020B0604020202020204" pitchFamily="34" charset="0"/>
            </a:endParaRPr>
          </a:p>
          <a:p>
            <a:pPr marL="0" indent="0">
              <a:lnSpc>
                <a:spcPct val="110000"/>
              </a:lnSpc>
              <a:spcBef>
                <a:spcPts val="0"/>
              </a:spcBef>
              <a:buNone/>
            </a:pPr>
            <a:endParaRPr lang="es-AR"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0000"/>
              </a:lnSpc>
              <a:spcBef>
                <a:spcPts val="0"/>
              </a:spcBef>
              <a:buFont typeface="Wingdings 3" panose="05040102010807070707" pitchFamily="18" charset="2"/>
              <a:buChar char="´"/>
            </a:pPr>
            <a:r>
              <a:rPr lang="es-MX" dirty="0">
                <a:effectLst/>
                <a:latin typeface="Arial" panose="020B0604020202020204" pitchFamily="34" charset="0"/>
                <a:ea typeface="Calibri" panose="020F0502020204030204" pitchFamily="34" charset="0"/>
                <a:cs typeface="Arial" panose="020B0604020202020204" pitchFamily="34" charset="0"/>
              </a:rPr>
              <a:t>El vínculo que se establece entre el concesionario de las rutas y los usuarios de la misma constituye una </a:t>
            </a:r>
            <a:r>
              <a:rPr lang="es-MX" b="1" dirty="0">
                <a:effectLst/>
                <a:latin typeface="Arial" panose="020B0604020202020204" pitchFamily="34" charset="0"/>
                <a:ea typeface="Calibri" panose="020F0502020204030204" pitchFamily="34" charset="0"/>
                <a:cs typeface="Arial" panose="020B0604020202020204" pitchFamily="34" charset="0"/>
              </a:rPr>
              <a:t>típica relación de consumo </a:t>
            </a:r>
            <a:r>
              <a:rPr lang="es-MX" dirty="0">
                <a:effectLst/>
                <a:latin typeface="Arial" panose="020B0604020202020204" pitchFamily="34" charset="0"/>
                <a:ea typeface="Calibri" panose="020F0502020204030204" pitchFamily="34" charset="0"/>
                <a:cs typeface="Arial" panose="020B0604020202020204" pitchFamily="34" charset="0"/>
              </a:rPr>
              <a:t>(arts. 33 y 42, Constitución nacional; ley 24.240).</a:t>
            </a:r>
          </a:p>
          <a:p>
            <a:pPr algn="just">
              <a:lnSpc>
                <a:spcPct val="110000"/>
              </a:lnSpc>
              <a:spcBef>
                <a:spcPts val="0"/>
              </a:spcBef>
              <a:buFont typeface="Wingdings 3" panose="05040102010807070707" pitchFamily="18" charset="2"/>
              <a:buChar char="´"/>
            </a:pPr>
            <a:endParaRPr lang="es-MX" dirty="0">
              <a:latin typeface="Arial" panose="020B0604020202020204" pitchFamily="34" charset="0"/>
              <a:ea typeface="Calibri" panose="020F0502020204030204" pitchFamily="34" charset="0"/>
              <a:cs typeface="Arial" panose="020B0604020202020204" pitchFamily="34" charset="0"/>
            </a:endParaRPr>
          </a:p>
          <a:p>
            <a:pPr algn="just">
              <a:lnSpc>
                <a:spcPct val="110000"/>
              </a:lnSpc>
              <a:spcBef>
                <a:spcPts val="0"/>
              </a:spcBef>
              <a:buFont typeface="Wingdings 3" panose="05040102010807070707" pitchFamily="18" charset="2"/>
              <a:buChar char="´"/>
            </a:pPr>
            <a:r>
              <a:rPr lang="es-MX" dirty="0">
                <a:effectLst/>
                <a:latin typeface="Arial" panose="020B0604020202020204" pitchFamily="34" charset="0"/>
                <a:ea typeface="Calibri" panose="020F0502020204030204" pitchFamily="34" charset="0"/>
                <a:cs typeface="Arial" panose="020B0604020202020204" pitchFamily="34" charset="0"/>
              </a:rPr>
              <a:t>La responsabilidad de los dueños y guardianes de un animal no es exclusiva ni excluyente de la responsabilidad -de distinta índole y causa- que puede caberle a la empresa vial por el incumplimiento de deberes propios como son los que nacen del deber de custodia y previsión para evitar daños. </a:t>
            </a:r>
          </a:p>
          <a:p>
            <a:pPr algn="just">
              <a:lnSpc>
                <a:spcPct val="110000"/>
              </a:lnSpc>
              <a:spcBef>
                <a:spcPts val="0"/>
              </a:spcBef>
              <a:buFont typeface="Wingdings 3" panose="05040102010807070707" pitchFamily="18" charset="2"/>
              <a:buChar char="´"/>
            </a:pPr>
            <a:endParaRPr lang="es-MX" dirty="0">
              <a:latin typeface="Arial" panose="020B0604020202020204" pitchFamily="34" charset="0"/>
              <a:ea typeface="Calibri" panose="020F0502020204030204" pitchFamily="34" charset="0"/>
              <a:cs typeface="Arial" panose="020B0604020202020204" pitchFamily="34" charset="0"/>
            </a:endParaRPr>
          </a:p>
          <a:p>
            <a:pPr algn="just">
              <a:lnSpc>
                <a:spcPct val="110000"/>
              </a:lnSpc>
              <a:spcBef>
                <a:spcPts val="0"/>
              </a:spcBef>
              <a:buFont typeface="Wingdings 3" panose="05040102010807070707" pitchFamily="18" charset="2"/>
              <a:buChar char="´"/>
            </a:pPr>
            <a:r>
              <a:rPr lang="es-MX" dirty="0">
                <a:effectLst/>
                <a:latin typeface="Arial" panose="020B0604020202020204" pitchFamily="34" charset="0"/>
                <a:ea typeface="Calibri" panose="020F0502020204030204" pitchFamily="34" charset="0"/>
                <a:cs typeface="Arial" panose="020B0604020202020204" pitchFamily="34" charset="0"/>
              </a:rPr>
              <a:t>En el caso de accidente producidos por animales sueltos en rutas concesionadas, resultan de plena aplicación -dado que el usuario de una autopista pagó el peaje- los principios in dubio pro consumidor, el deber de información y la plena operatividad de las directivas dadas por el art. 42 de la Constitución Nacional y de la ley 24.240. </a:t>
            </a:r>
          </a:p>
          <a:p>
            <a:pPr algn="just">
              <a:lnSpc>
                <a:spcPct val="110000"/>
              </a:lnSpc>
              <a:spcBef>
                <a:spcPts val="0"/>
              </a:spcBef>
              <a:buFont typeface="Wingdings 3" panose="05040102010807070707" pitchFamily="18" charset="2"/>
              <a:buChar char="´"/>
            </a:pPr>
            <a:endParaRPr lang="es-MX" dirty="0">
              <a:latin typeface="Arial" panose="020B0604020202020204" pitchFamily="34" charset="0"/>
              <a:ea typeface="Calibri" panose="020F0502020204030204" pitchFamily="34" charset="0"/>
              <a:cs typeface="Arial" panose="020B0604020202020204" pitchFamily="34" charset="0"/>
            </a:endParaRPr>
          </a:p>
          <a:p>
            <a:pPr algn="just">
              <a:lnSpc>
                <a:spcPct val="110000"/>
              </a:lnSpc>
              <a:spcBef>
                <a:spcPts val="0"/>
              </a:spcBef>
              <a:buFont typeface="Wingdings 3" panose="05040102010807070707" pitchFamily="18" charset="2"/>
              <a:buChar char="´"/>
            </a:pPr>
            <a:r>
              <a:rPr lang="es-MX" dirty="0">
                <a:effectLst/>
                <a:latin typeface="Arial" panose="020B0604020202020204" pitchFamily="34" charset="0"/>
                <a:ea typeface="Calibri" panose="020F0502020204030204" pitchFamily="34" charset="0"/>
                <a:cs typeface="Arial" panose="020B0604020202020204" pitchFamily="34" charset="0"/>
              </a:rPr>
              <a:t>La responsabilidad de la concesión vial se traduce en la obligación de garantizar la seguridad en la circulación a los usuarios en condiciones normales, </a:t>
            </a:r>
            <a:r>
              <a:rPr lang="es-MX" b="1" dirty="0">
                <a:effectLst/>
                <a:latin typeface="Arial" panose="020B0604020202020204" pitchFamily="34" charset="0"/>
                <a:ea typeface="Calibri" panose="020F0502020204030204" pitchFamily="34" charset="0"/>
                <a:cs typeface="Arial" panose="020B0604020202020204" pitchFamily="34" charset="0"/>
              </a:rPr>
              <a:t>suprimiendo cualquier causa que origine molestias o inconvenientes al tránsito o que represente peligrosidad a aquéllos. </a:t>
            </a:r>
            <a:endParaRPr lang="es-AR" b="1"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350833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152400" y="0"/>
            <a:ext cx="11887200" cy="6065520"/>
          </a:xfrm>
        </p:spPr>
        <p:txBody>
          <a:bodyPr>
            <a:normAutofit fontScale="25000" lnSpcReduction="20000"/>
          </a:bodyPr>
          <a:lstStyle/>
          <a:p>
            <a:pPr marL="0" indent="0" algn="just">
              <a:lnSpc>
                <a:spcPct val="120000"/>
              </a:lnSpc>
              <a:spcBef>
                <a:spcPts val="0"/>
              </a:spcBef>
              <a:buNone/>
            </a:pPr>
            <a:endParaRPr lang="es-MX" sz="8000" b="1"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buNone/>
            </a:pPr>
            <a:r>
              <a:rPr lang="es-MX" sz="8000" b="1" dirty="0">
                <a:effectLst/>
                <a:latin typeface="Arial" panose="020B0604020202020204" pitchFamily="34" charset="0"/>
                <a:ea typeface="Calibri" panose="020F0502020204030204" pitchFamily="34" charset="0"/>
                <a:cs typeface="Arial" panose="020B0604020202020204" pitchFamily="34" charset="0"/>
              </a:rPr>
              <a:t>C. W. R. c/ G. C. D. O. S.A. s/ daños y perjuicios</a:t>
            </a:r>
          </a:p>
          <a:p>
            <a:pPr marL="0" indent="0" algn="just">
              <a:lnSpc>
                <a:spcPct val="120000"/>
              </a:lnSpc>
              <a:spcBef>
                <a:spcPts val="0"/>
              </a:spcBef>
              <a:buNone/>
            </a:pPr>
            <a:r>
              <a:rPr lang="es-MX" sz="8000" b="1" dirty="0">
                <a:effectLst/>
                <a:latin typeface="Arial" panose="020B0604020202020204" pitchFamily="34" charset="0"/>
                <a:ea typeface="Calibri" panose="020F0502020204030204" pitchFamily="34" charset="0"/>
                <a:cs typeface="Arial" panose="020B0604020202020204" pitchFamily="34" charset="0"/>
              </a:rPr>
              <a:t>Cámara Nacional de Apelaciones en lo Civil, Sala G</a:t>
            </a:r>
            <a:r>
              <a:rPr lang="es-MX" sz="8000" b="1" dirty="0">
                <a:latin typeface="Arial" panose="020B0604020202020204" pitchFamily="34" charset="0"/>
                <a:ea typeface="Calibri" panose="020F0502020204030204" pitchFamily="34" charset="0"/>
                <a:cs typeface="Arial" panose="020B0604020202020204" pitchFamily="34" charset="0"/>
              </a:rPr>
              <a:t>, </a:t>
            </a:r>
            <a:r>
              <a:rPr lang="es-MX" sz="8000" b="1" dirty="0">
                <a:effectLst/>
                <a:latin typeface="Arial" panose="020B0604020202020204" pitchFamily="34" charset="0"/>
                <a:ea typeface="Calibri" panose="020F0502020204030204" pitchFamily="34" charset="0"/>
                <a:cs typeface="Arial" panose="020B0604020202020204" pitchFamily="34" charset="0"/>
              </a:rPr>
              <a:t> 6-nov-2019</a:t>
            </a:r>
          </a:p>
          <a:p>
            <a:pPr marL="0" indent="0" algn="just">
              <a:lnSpc>
                <a:spcPct val="120000"/>
              </a:lnSpc>
              <a:spcBef>
                <a:spcPts val="0"/>
              </a:spcBef>
              <a:buNone/>
            </a:pPr>
            <a:r>
              <a:rPr lang="es-MX" sz="8000" b="1" dirty="0">
                <a:effectLst/>
                <a:latin typeface="Arial" panose="020B0604020202020204" pitchFamily="34" charset="0"/>
                <a:ea typeface="Calibri" panose="020F0502020204030204" pitchFamily="34" charset="0"/>
                <a:cs typeface="Arial" panose="020B0604020202020204" pitchFamily="34" charset="0"/>
              </a:rPr>
              <a:t>Cita: MJ-JU-M-122291-AR | MJJ122291 | MJJ122291</a:t>
            </a:r>
          </a:p>
          <a:p>
            <a:pPr marL="0" indent="0" algn="just">
              <a:lnSpc>
                <a:spcPct val="120000"/>
              </a:lnSpc>
              <a:spcBef>
                <a:spcPts val="0"/>
              </a:spcBef>
              <a:buNone/>
            </a:pPr>
            <a:endParaRPr lang="es-MX" sz="8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MX" sz="8000" dirty="0">
                <a:effectLst/>
                <a:latin typeface="Arial" panose="020B0604020202020204" pitchFamily="34" charset="0"/>
                <a:ea typeface="Calibri" panose="020F0502020204030204" pitchFamily="34" charset="0"/>
                <a:cs typeface="Arial" panose="020B0604020202020204" pitchFamily="34" charset="0"/>
              </a:rPr>
              <a:t>El concesionario vial es responsable por los daños sufridos por un automotor que colisionó con dos perros, pues, más allá de que la relación con el usuario sea de consumo, contractual o extracontractual, lo cierto es que, no parece que las medidas para asegurar la adecuada fluidez del tránsito o el mantenimiento de la autopista puedan reducirse al mantenimiento de calzadas y banquinas o a la oferta de servicios auxiliares al usuario, ya que está claro que </a:t>
            </a:r>
            <a:r>
              <a:rPr lang="es-MX" sz="8000" b="1" dirty="0">
                <a:effectLst/>
                <a:latin typeface="Arial" panose="020B0604020202020204" pitchFamily="34" charset="0"/>
                <a:ea typeface="Calibri" panose="020F0502020204030204" pitchFamily="34" charset="0"/>
                <a:cs typeface="Arial" panose="020B0604020202020204" pitchFamily="34" charset="0"/>
              </a:rPr>
              <a:t>la concesionaria es la responsable de que no ingresen animales sueltos en la zona del camino,</a:t>
            </a:r>
            <a:r>
              <a:rPr lang="es-MX" sz="8000" dirty="0">
                <a:effectLst/>
                <a:latin typeface="Arial" panose="020B0604020202020204" pitchFamily="34" charset="0"/>
                <a:ea typeface="Calibri" panose="020F0502020204030204" pitchFamily="34" charset="0"/>
                <a:cs typeface="Arial" panose="020B0604020202020204" pitchFamily="34" charset="0"/>
              </a:rPr>
              <a:t> y la deudora de una obligación de seguridad respecto de los usuarios y sus bienes.</a:t>
            </a:r>
          </a:p>
          <a:p>
            <a:pPr algn="just">
              <a:lnSpc>
                <a:spcPct val="120000"/>
              </a:lnSpc>
              <a:spcBef>
                <a:spcPts val="0"/>
              </a:spcBef>
              <a:buFont typeface="Wingdings 3" panose="05040102010807070707" pitchFamily="18" charset="2"/>
              <a:buChar char="´"/>
            </a:pPr>
            <a:endParaRPr lang="es-MX" sz="8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endParaRPr lang="es-MX" sz="8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MX" sz="8000" b="1" dirty="0">
                <a:effectLst/>
                <a:latin typeface="Arial" panose="020B0604020202020204" pitchFamily="34" charset="0"/>
                <a:ea typeface="Calibri" panose="020F0502020204030204" pitchFamily="34" charset="0"/>
                <a:cs typeface="Arial" panose="020B0604020202020204" pitchFamily="34" charset="0"/>
              </a:rPr>
              <a:t>La presencia de animales sueltos en una autopista es inherente al riesgo de explotación </a:t>
            </a:r>
            <a:r>
              <a:rPr lang="es-MX" sz="8000" dirty="0">
                <a:effectLst/>
                <a:latin typeface="Arial" panose="020B0604020202020204" pitchFamily="34" charset="0"/>
                <a:ea typeface="Calibri" panose="020F0502020204030204" pitchFamily="34" charset="0"/>
                <a:cs typeface="Arial" panose="020B0604020202020204" pitchFamily="34" charset="0"/>
              </a:rPr>
              <a:t>y es por ello que se responde, dado que el monitoreo mediante equipo y personal especializado respecto a la presencia de aquellos no es una obligación imposible, sino un riesgo previsible inherente a la circulación de vehículos.</a:t>
            </a:r>
          </a:p>
          <a:p>
            <a:pPr marL="0" indent="0" algn="just">
              <a:lnSpc>
                <a:spcPct val="120000"/>
              </a:lnSpc>
              <a:spcBef>
                <a:spcPts val="0"/>
              </a:spcBef>
              <a:buNone/>
            </a:pPr>
            <a:endParaRPr lang="es-MX" sz="5600"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buNone/>
            </a:pPr>
            <a:endParaRPr lang="es-AR" sz="5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223796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41110" y="243841"/>
            <a:ext cx="11530849" cy="6315222"/>
          </a:xfrm>
        </p:spPr>
        <p:txBody>
          <a:bodyPr>
            <a:normAutofit/>
          </a:bodyPr>
          <a:lstStyle/>
          <a:p>
            <a:pPr marL="0" indent="0">
              <a:lnSpc>
                <a:spcPct val="120000"/>
              </a:lnSpc>
              <a:spcBef>
                <a:spcPts val="0"/>
              </a:spcBef>
              <a:buNone/>
            </a:pPr>
            <a:r>
              <a:rPr lang="es-AR" b="1" dirty="0">
                <a:effectLst/>
                <a:latin typeface="Arial" panose="020B0604020202020204" pitchFamily="34" charset="0"/>
                <a:ea typeface="Calibri" panose="020F0502020204030204" pitchFamily="34" charset="0"/>
                <a:cs typeface="Times New Roman" panose="02020603050405020304" pitchFamily="18" charset="0"/>
              </a:rPr>
              <a:t>Sacomani Guillermo Omar c/ Formatos Eficientes S.A. y otro s/ daños y perjuicios</a:t>
            </a:r>
            <a:endParaRPr lang="es-AR"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s-AR" b="1" dirty="0">
                <a:effectLst/>
                <a:latin typeface="Arial" panose="020B0604020202020204" pitchFamily="34" charset="0"/>
                <a:ea typeface="Calibri" panose="020F0502020204030204" pitchFamily="34" charset="0"/>
                <a:cs typeface="Times New Roman" panose="02020603050405020304" pitchFamily="18" charset="0"/>
              </a:rPr>
              <a:t>Cámara Nacional de Apelaciones en lo Civil, Sala I</a:t>
            </a:r>
            <a:r>
              <a:rPr lang="es-AR" b="1" dirty="0">
                <a:latin typeface="Calibri" panose="020F0502020204030204" pitchFamily="34" charset="0"/>
                <a:ea typeface="Calibri" panose="020F0502020204030204" pitchFamily="34" charset="0"/>
                <a:cs typeface="Times New Roman" panose="02020603050405020304" pitchFamily="18" charset="0"/>
              </a:rPr>
              <a:t>, </a:t>
            </a:r>
            <a:r>
              <a:rPr lang="es-AR" b="1" dirty="0">
                <a:effectLst/>
                <a:latin typeface="Arial" panose="020B0604020202020204" pitchFamily="34" charset="0"/>
                <a:ea typeface="Calibri" panose="020F0502020204030204" pitchFamily="34" charset="0"/>
                <a:cs typeface="Times New Roman" panose="02020603050405020304" pitchFamily="18" charset="0"/>
              </a:rPr>
              <a:t>10-nov-2016</a:t>
            </a:r>
            <a:endParaRPr lang="es-AR"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s-AR" b="1" dirty="0">
                <a:effectLst/>
                <a:latin typeface="Arial" panose="020B0604020202020204" pitchFamily="34" charset="0"/>
                <a:ea typeface="Calibri" panose="020F0502020204030204" pitchFamily="34" charset="0"/>
                <a:cs typeface="Times New Roman" panose="02020603050405020304" pitchFamily="18" charset="0"/>
              </a:rPr>
              <a:t>Cita: MJ-JU-M-102382-AR | MJJ102382 | MJJ102382</a:t>
            </a:r>
          </a:p>
          <a:p>
            <a:pPr marL="0" indent="0">
              <a:lnSpc>
                <a:spcPct val="120000"/>
              </a:lnSpc>
              <a:spcBef>
                <a:spcPts val="0"/>
              </a:spcBef>
              <a:buNone/>
            </a:pPr>
            <a:endParaRPr lang="es-AR"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20000"/>
              </a:lnSpc>
              <a:spcBef>
                <a:spcPts val="0"/>
              </a:spcBef>
              <a:buFont typeface="Wingdings 3" panose="05040102010807070707" pitchFamily="18" charset="2"/>
              <a:buChar char="´"/>
            </a:pPr>
            <a:r>
              <a:rPr lang="es-AR" dirty="0">
                <a:effectLst/>
                <a:latin typeface="Arial" panose="020B0604020202020204" pitchFamily="34" charset="0"/>
                <a:ea typeface="Calibri" panose="020F0502020204030204" pitchFamily="34" charset="0"/>
                <a:cs typeface="Times New Roman" panose="02020603050405020304" pitchFamily="18" charset="0"/>
              </a:rPr>
              <a:t>Corresponde rechazar la demanda porque el daño se produjo por el exclusivo obrar de un tercero ajeno a la empresa por el cual la misma no debe responder.</a:t>
            </a:r>
          </a:p>
          <a:p>
            <a:pPr>
              <a:lnSpc>
                <a:spcPct val="120000"/>
              </a:lnSpc>
              <a:spcBef>
                <a:spcPts val="0"/>
              </a:spcBef>
              <a:buFont typeface="Wingdings 3" panose="05040102010807070707" pitchFamily="18" charset="2"/>
              <a:buChar char="´"/>
            </a:pPr>
            <a:endParaRPr lang="es-A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buFont typeface="Wingdings 3" panose="05040102010807070707" pitchFamily="18" charset="2"/>
              <a:buChar char="´"/>
            </a:pPr>
            <a:r>
              <a:rPr lang="es-AR" b="1" dirty="0">
                <a:effectLst/>
                <a:latin typeface="Arial" panose="020B0604020202020204" pitchFamily="34" charset="0"/>
                <a:ea typeface="Calibri" panose="020F0502020204030204" pitchFamily="34" charset="0"/>
                <a:cs typeface="Times New Roman" panose="02020603050405020304" pitchFamily="18" charset="0"/>
              </a:rPr>
              <a:t>No es posible determinar que el deber de seguridad haya sido incumplido por la empresa demandada, sino que la agresión del tercero revistió las características de imprevisibilidad e inevitabilidad propias del caso fortuito, y por lo tanto resulta suficiente eximente de la responsabilidad de la demandada.</a:t>
            </a:r>
          </a:p>
          <a:p>
            <a:pPr algn="just">
              <a:lnSpc>
                <a:spcPct val="120000"/>
              </a:lnSpc>
              <a:spcBef>
                <a:spcPts val="0"/>
              </a:spcBef>
              <a:buFont typeface="Wingdings 3" panose="05040102010807070707" pitchFamily="18" charset="2"/>
              <a:buChar char="´"/>
            </a:pPr>
            <a:endParaRPr lang="es-A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buFont typeface="Wingdings 3" panose="05040102010807070707" pitchFamily="18" charset="2"/>
              <a:buChar char="´"/>
            </a:pPr>
            <a:r>
              <a:rPr lang="es-AR" dirty="0">
                <a:effectLst/>
                <a:latin typeface="Arial" panose="020B0604020202020204" pitchFamily="34" charset="0"/>
                <a:ea typeface="Calibri" panose="020F0502020204030204" pitchFamily="34" charset="0"/>
                <a:cs typeface="Times New Roman" panose="02020603050405020304" pitchFamily="18" charset="0"/>
              </a:rPr>
              <a:t>La empresa contaba con personal de seguridad, y la víctima fue asistida por quien pudo arribar más raudamente al lugar exacto donde sucedió la riña, por lo tanto, no se advierte qué actitud diferente adoptada por el empleado del comercio le hubiese sido exigible al vigilador, siendo que </a:t>
            </a:r>
            <a:r>
              <a:rPr lang="es-AR" b="1" dirty="0">
                <a:effectLst/>
                <a:latin typeface="Arial" panose="020B0604020202020204" pitchFamily="34" charset="0"/>
                <a:ea typeface="Calibri" panose="020F0502020204030204" pitchFamily="34" charset="0"/>
                <a:cs typeface="Times New Roman" panose="02020603050405020304" pitchFamily="18" charset="0"/>
              </a:rPr>
              <a:t>el deber de seguridad no puede ser extendido al punto tal de pretender que el comercio se constituya en garante del orden social.</a:t>
            </a:r>
          </a:p>
          <a:p>
            <a:pPr algn="just">
              <a:lnSpc>
                <a:spcPct val="120000"/>
              </a:lnSpc>
              <a:spcBef>
                <a:spcPts val="0"/>
              </a:spcBef>
              <a:buFont typeface="Wingdings 3" panose="05040102010807070707" pitchFamily="18" charset="2"/>
              <a:buChar char="´"/>
            </a:pPr>
            <a:endParaRPr lang="es-A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endParaRPr lang="es-MX" dirty="0">
              <a:latin typeface="Arial" panose="020B0604020202020204" pitchFamily="34" charset="0"/>
              <a:cs typeface="Arial" panose="020B0604020202020204" pitchFamily="34" charset="0"/>
            </a:endParaRPr>
          </a:p>
          <a:p>
            <a:pPr marL="0" indent="0">
              <a:buNone/>
            </a:pPr>
            <a:endParaRPr lang="es-AR" dirty="0">
              <a:latin typeface="Book Antiqua" panose="02040602050305030304" pitchFamily="18" charset="0"/>
            </a:endParaRPr>
          </a:p>
        </p:txBody>
      </p:sp>
    </p:spTree>
    <p:extLst>
      <p:ext uri="{BB962C8B-B14F-4D97-AF65-F5344CB8AC3E}">
        <p14:creationId xmlns:p14="http://schemas.microsoft.com/office/powerpoint/2010/main" val="1805482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41110" y="243840"/>
            <a:ext cx="11530849" cy="6388781"/>
          </a:xfrm>
        </p:spPr>
        <p:txBody>
          <a:bodyPr>
            <a:normAutofit/>
          </a:bodyPr>
          <a:lstStyle/>
          <a:p>
            <a:pPr marL="0" indent="0" algn="just">
              <a:lnSpc>
                <a:spcPct val="110000"/>
              </a:lnSpc>
              <a:spcBef>
                <a:spcPts val="0"/>
              </a:spcBef>
              <a:buNone/>
            </a:pPr>
            <a:r>
              <a:rPr lang="es-AR" b="1" dirty="0">
                <a:effectLst/>
                <a:latin typeface="Arial" panose="020B0604020202020204" pitchFamily="34" charset="0"/>
                <a:ea typeface="Calibri" panose="020F0502020204030204" pitchFamily="34" charset="0"/>
                <a:cs typeface="Arial" panose="020B0604020202020204" pitchFamily="34" charset="0"/>
              </a:rPr>
              <a:t>D. A. L. E. c/ A. P. S.A. (APSA) y otro s/ daños y perjuicios</a:t>
            </a:r>
          </a:p>
          <a:p>
            <a:pPr marL="0" indent="0" algn="just">
              <a:lnSpc>
                <a:spcPct val="110000"/>
              </a:lnSpc>
              <a:spcBef>
                <a:spcPts val="0"/>
              </a:spcBef>
              <a:buNone/>
            </a:pPr>
            <a:r>
              <a:rPr lang="es-AR" b="1" dirty="0">
                <a:effectLst/>
                <a:latin typeface="Arial" panose="020B0604020202020204" pitchFamily="34" charset="0"/>
                <a:ea typeface="Calibri" panose="020F0502020204030204" pitchFamily="34" charset="0"/>
                <a:cs typeface="Arial" panose="020B0604020202020204" pitchFamily="34" charset="0"/>
              </a:rPr>
              <a:t>Cámara Nacional de Apelaciones en lo Civil, Sala E, 7-oct-2013</a:t>
            </a:r>
          </a:p>
          <a:p>
            <a:pPr marL="0" indent="0" algn="just">
              <a:lnSpc>
                <a:spcPct val="110000"/>
              </a:lnSpc>
              <a:spcBef>
                <a:spcPts val="0"/>
              </a:spcBef>
              <a:buNone/>
            </a:pPr>
            <a:r>
              <a:rPr lang="es-AR" b="1" dirty="0">
                <a:effectLst/>
                <a:latin typeface="Arial" panose="020B0604020202020204" pitchFamily="34" charset="0"/>
                <a:ea typeface="Calibri" panose="020F0502020204030204" pitchFamily="34" charset="0"/>
                <a:cs typeface="Arial" panose="020B0604020202020204" pitchFamily="34" charset="0"/>
              </a:rPr>
              <a:t>Cita: MJ-JU-M-82411-AR | MJJ82411 | MJJ82411</a:t>
            </a:r>
          </a:p>
          <a:p>
            <a:pPr marL="0" indent="0" algn="just">
              <a:lnSpc>
                <a:spcPct val="110000"/>
              </a:lnSpc>
              <a:spcBef>
                <a:spcPts val="0"/>
              </a:spcBef>
              <a:buNone/>
            </a:pPr>
            <a:endParaRPr lang="es-AR" b="1"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10000"/>
              </a:lnSpc>
              <a:spcBef>
                <a:spcPts val="0"/>
              </a:spcBef>
              <a:buNone/>
            </a:pPr>
            <a:endParaRPr lang="es-AR" b="1"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0000"/>
              </a:lnSpc>
              <a:spcBef>
                <a:spcPts val="0"/>
              </a:spcBef>
              <a:buFont typeface="Wingdings 3" panose="05040102010807070707" pitchFamily="18" charset="2"/>
              <a:buChar char="´"/>
            </a:pPr>
            <a:endParaRPr lang="es-AR"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0000"/>
              </a:lnSpc>
              <a:spcBef>
                <a:spcPts val="0"/>
              </a:spcBef>
              <a:buFont typeface="Wingdings 3" panose="05040102010807070707" pitchFamily="18" charset="2"/>
              <a:buChar char="´"/>
            </a:pPr>
            <a:r>
              <a:rPr lang="es-AR" dirty="0">
                <a:effectLst/>
                <a:latin typeface="Arial" panose="020B0604020202020204" pitchFamily="34" charset="0"/>
                <a:ea typeface="Calibri" panose="020F0502020204030204" pitchFamily="34" charset="0"/>
                <a:cs typeface="Arial" panose="020B0604020202020204" pitchFamily="34" charset="0"/>
              </a:rPr>
              <a:t>No es responsable el centro comercial por los daños sufridos por un cliente como consecuencia de una caída en las escaleras </a:t>
            </a:r>
            <a:r>
              <a:rPr lang="es-AR" b="1" dirty="0">
                <a:effectLst/>
                <a:latin typeface="Arial" panose="020B0604020202020204" pitchFamily="34" charset="0"/>
                <a:ea typeface="Calibri" panose="020F0502020204030204" pitchFamily="34" charset="0"/>
                <a:cs typeface="Arial" panose="020B0604020202020204" pitchFamily="34" charset="0"/>
              </a:rPr>
              <a:t>si ésta ha sido provocada por un tercero.</a:t>
            </a:r>
          </a:p>
          <a:p>
            <a:pPr algn="just">
              <a:lnSpc>
                <a:spcPct val="110000"/>
              </a:lnSpc>
              <a:spcBef>
                <a:spcPts val="0"/>
              </a:spcBef>
              <a:buFont typeface="Wingdings 3" panose="05040102010807070707" pitchFamily="18" charset="2"/>
              <a:buChar char="´"/>
            </a:pPr>
            <a:endParaRPr lang="es-AR"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0000"/>
              </a:lnSpc>
              <a:spcBef>
                <a:spcPts val="0"/>
              </a:spcBef>
              <a:buFont typeface="Wingdings 3" panose="05040102010807070707" pitchFamily="18" charset="2"/>
              <a:buChar char="´"/>
            </a:pPr>
            <a:r>
              <a:rPr lang="es-AR" dirty="0">
                <a:effectLst/>
                <a:latin typeface="Arial" panose="020B0604020202020204" pitchFamily="34" charset="0"/>
                <a:ea typeface="Calibri" panose="020F0502020204030204" pitchFamily="34" charset="0"/>
                <a:cs typeface="Arial" panose="020B0604020202020204" pitchFamily="34" charset="0"/>
              </a:rPr>
              <a:t>Corresponde confirmar la sentencia que desestimó la demanda por daños y perjuicios contra un centro comercial, ya que se encuentra acreditado en la causa que </a:t>
            </a:r>
            <a:r>
              <a:rPr lang="es-AR" b="1" dirty="0">
                <a:effectLst/>
                <a:latin typeface="Arial" panose="020B0604020202020204" pitchFamily="34" charset="0"/>
                <a:ea typeface="Calibri" panose="020F0502020204030204" pitchFamily="34" charset="0"/>
                <a:cs typeface="Arial" panose="020B0604020202020204" pitchFamily="34" charset="0"/>
              </a:rPr>
              <a:t>fue la caída de un tercero -y no el mal funcionamiento de la escalera mecánica- lo que provocó el arrastre de otros usuarios, incluida la actora, y que motivó que el personal de vigilancia accionara el freno de la escalera</a:t>
            </a:r>
            <a:r>
              <a:rPr lang="es-AR" dirty="0">
                <a:effectLst/>
                <a:latin typeface="Arial" panose="020B0604020202020204" pitchFamily="34" charset="0"/>
                <a:ea typeface="Calibri" panose="020F0502020204030204" pitchFamily="34" charset="0"/>
                <a:cs typeface="Arial" panose="020B0604020202020204" pitchFamily="34" charset="0"/>
              </a:rPr>
              <a:t>, sin que la demandante haya logrado efectuar una crítica concreta y razonada de las partes del pronunciamiento que se consideran equivocadas.</a:t>
            </a:r>
          </a:p>
          <a:p>
            <a:pPr marL="0" indent="0">
              <a:lnSpc>
                <a:spcPct val="120000"/>
              </a:lnSpc>
              <a:spcBef>
                <a:spcPts val="0"/>
              </a:spcBef>
              <a:buNone/>
            </a:pPr>
            <a:endParaRPr lang="es-MX" sz="2100" dirty="0">
              <a:latin typeface="Arial" panose="020B0604020202020204" pitchFamily="34" charset="0"/>
              <a:cs typeface="Arial" panose="020B0604020202020204" pitchFamily="34" charset="0"/>
            </a:endParaRPr>
          </a:p>
          <a:p>
            <a:pPr marL="0" indent="0">
              <a:buNone/>
            </a:pPr>
            <a:endParaRPr lang="es-AR" sz="4000" dirty="0">
              <a:latin typeface="Book Antiqua" panose="02040602050305030304" pitchFamily="18" charset="0"/>
            </a:endParaRPr>
          </a:p>
        </p:txBody>
      </p:sp>
    </p:spTree>
    <p:extLst>
      <p:ext uri="{BB962C8B-B14F-4D97-AF65-F5344CB8AC3E}">
        <p14:creationId xmlns:p14="http://schemas.microsoft.com/office/powerpoint/2010/main" val="42374340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41110" y="243840"/>
            <a:ext cx="11530849" cy="6388781"/>
          </a:xfrm>
        </p:spPr>
        <p:txBody>
          <a:bodyPr>
            <a:normAutofit/>
          </a:bodyPr>
          <a:lstStyle/>
          <a:p>
            <a:pPr marL="0" indent="0" algn="l">
              <a:spcBef>
                <a:spcPts val="0"/>
              </a:spcBef>
              <a:buNone/>
            </a:pPr>
            <a:r>
              <a:rPr lang="es-MX" sz="1800" b="1" i="0" dirty="0">
                <a:effectLst/>
                <a:latin typeface="Arial" panose="020B0604020202020204" pitchFamily="34" charset="0"/>
                <a:cs typeface="Arial" panose="020B0604020202020204" pitchFamily="34" charset="0"/>
              </a:rPr>
              <a:t>G. M. F. C/ BANCO DE GALICIA Y BUENOS AIRES</a:t>
            </a:r>
          </a:p>
          <a:p>
            <a:pPr marL="0" indent="0" algn="l">
              <a:spcBef>
                <a:spcPts val="0"/>
              </a:spcBef>
              <a:buNone/>
            </a:pPr>
            <a:r>
              <a:rPr lang="es-MX" sz="1800" b="1" i="0" dirty="0">
                <a:effectLst/>
                <a:latin typeface="Arial" panose="020B0604020202020204" pitchFamily="34" charset="0"/>
                <a:cs typeface="Arial" panose="020B0604020202020204" pitchFamily="34" charset="0"/>
              </a:rPr>
              <a:t>Suprema Corte de Justicia de la Provincia de Buenos Aires</a:t>
            </a:r>
          </a:p>
          <a:p>
            <a:pPr marL="0" indent="0" algn="l">
              <a:spcBef>
                <a:spcPts val="0"/>
              </a:spcBef>
              <a:buNone/>
            </a:pPr>
            <a:r>
              <a:rPr lang="es-MX" sz="1800" b="1" i="0" dirty="0">
                <a:effectLst/>
                <a:latin typeface="Arial" panose="020B0604020202020204" pitchFamily="34" charset="0"/>
                <a:cs typeface="Arial" panose="020B0604020202020204" pitchFamily="34" charset="0"/>
              </a:rPr>
              <a:t>Cita: MJ-JU-M-127101-AR||MJJ127101</a:t>
            </a:r>
          </a:p>
          <a:p>
            <a:pPr marL="0" indent="0" algn="l">
              <a:spcBef>
                <a:spcPts val="0"/>
              </a:spcBef>
            </a:pPr>
            <a:endParaRPr lang="es-MX" sz="1800" dirty="0">
              <a:latin typeface="Arial" panose="020B0604020202020204" pitchFamily="34" charset="0"/>
              <a:cs typeface="Arial" panose="020B0604020202020204" pitchFamily="34" charset="0"/>
            </a:endParaRPr>
          </a:p>
          <a:p>
            <a:pPr algn="l">
              <a:spcBef>
                <a:spcPts val="0"/>
              </a:spcBef>
              <a:buFont typeface="Wingdings 3" panose="05040102010807070707" pitchFamily="18" charset="2"/>
              <a:buChar char="´"/>
            </a:pPr>
            <a:r>
              <a:rPr lang="es-MX" b="0" i="0" dirty="0">
                <a:effectLst/>
                <a:latin typeface="Arial" panose="020B0604020202020204" pitchFamily="34" charset="0"/>
                <a:cs typeface="Arial" panose="020B0604020202020204" pitchFamily="34" charset="0"/>
              </a:rPr>
              <a:t>Corresponde confirmar la sentencia que hizo lugar a la demanda de daños deducida contra el banco a raíz de las lesiones sufridas por la actora al ser asaltada por un tercero mientras extraía dinero del cajero automático, al haberse probado el </a:t>
            </a:r>
            <a:r>
              <a:rPr lang="es-MX" b="1" i="0" dirty="0">
                <a:effectLst/>
                <a:latin typeface="Arial" panose="020B0604020202020204" pitchFamily="34" charset="0"/>
                <a:cs typeface="Arial" panose="020B0604020202020204" pitchFamily="34" charset="0"/>
              </a:rPr>
              <a:t>incumplimiento del demandado del deber de seguridad comprendido en la relación contractual, no habiendo adoptado las medidas pertinentes tendientes a brindar a su cliente un ámbito físico en el cual pudiera realizar las gestiones propias de la operatoria en cajeros automáticos; habiendo resultado insuficientes las medidas de seguridad adoptadas </a:t>
            </a:r>
            <a:r>
              <a:rPr lang="es-MX" b="0" i="0" dirty="0">
                <a:effectLst/>
                <a:latin typeface="Arial" panose="020B0604020202020204" pitchFamily="34" charset="0"/>
                <a:cs typeface="Arial" panose="020B0604020202020204" pitchFamily="34" charset="0"/>
              </a:rPr>
              <a:t>(Del voto de la mayoría del Dr. Soria, al que adhieren los Dres. Kogan, Pettigiani y Torres).</a:t>
            </a:r>
          </a:p>
          <a:p>
            <a:pPr algn="l">
              <a:spcBef>
                <a:spcPts val="0"/>
              </a:spcBef>
              <a:buFont typeface="Wingdings 3" panose="05040102010807070707" pitchFamily="18" charset="2"/>
              <a:buChar char="´"/>
            </a:pPr>
            <a:endParaRPr lang="es-MX" b="0" i="0" dirty="0">
              <a:effectLst/>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0"/>
              </a:spcBef>
              <a:spcAft>
                <a:spcPts val="0"/>
              </a:spcAft>
              <a:buClr>
                <a:srgbClr val="ACD433"/>
              </a:buClr>
              <a:buSzPct val="80000"/>
              <a:buFont typeface="Wingdings 3" panose="05040102010807070707" pitchFamily="18" charset="2"/>
              <a:buChar char="´"/>
              <a:tabLst/>
              <a:defRPr/>
            </a:pPr>
            <a:r>
              <a:rPr kumimoji="0" lang="es-MX" sz="2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El cumplimiento del contrato de prestación de servicios bancarios requiere no solo el correcto funcionamiento mecánico de los cajeros automáticos, sino también la seguridad durante, con motivo o en ocasión de su uso, consistente en la especie en que el cliente no se vea afectado en sus intereses materiales y personales en el momento de la utilización (Del voto de la mayoría del Dr. Soria, al que adhieren los Dres. Kogan, Pettigiani y Torres).</a:t>
            </a:r>
          </a:p>
          <a:p>
            <a:pPr marL="0" indent="0">
              <a:lnSpc>
                <a:spcPct val="120000"/>
              </a:lnSpc>
              <a:spcBef>
                <a:spcPts val="0"/>
              </a:spcBef>
              <a:buNone/>
            </a:pPr>
            <a:endParaRPr lang="es-MX" sz="2100" dirty="0">
              <a:latin typeface="Arial" panose="020B0604020202020204" pitchFamily="34" charset="0"/>
              <a:cs typeface="Arial" panose="020B0604020202020204" pitchFamily="34" charset="0"/>
            </a:endParaRPr>
          </a:p>
          <a:p>
            <a:pPr marL="0" indent="0">
              <a:buNone/>
            </a:pPr>
            <a:endParaRPr lang="es-AR" sz="4000" dirty="0">
              <a:latin typeface="Book Antiqua" panose="02040602050305030304" pitchFamily="18" charset="0"/>
            </a:endParaRPr>
          </a:p>
        </p:txBody>
      </p:sp>
    </p:spTree>
    <p:extLst>
      <p:ext uri="{BB962C8B-B14F-4D97-AF65-F5344CB8AC3E}">
        <p14:creationId xmlns:p14="http://schemas.microsoft.com/office/powerpoint/2010/main" val="5200689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41111" y="411481"/>
            <a:ext cx="11430000" cy="6221140"/>
          </a:xfrm>
        </p:spPr>
        <p:txBody>
          <a:bodyPr>
            <a:normAutofit/>
          </a:bodyPr>
          <a:lstStyle/>
          <a:p>
            <a:pPr marL="72000" indent="0">
              <a:spcBef>
                <a:spcPts val="0"/>
              </a:spcBef>
              <a:buFont typeface="Wingdings 2" panose="05020102010507070707" pitchFamily="18" charset="2"/>
              <a:buChar char="O"/>
            </a:pPr>
            <a:endParaRPr lang="es-AR" sz="2800" dirty="0">
              <a:latin typeface="Arial" panose="020B0604020202020204" pitchFamily="34" charset="0"/>
              <a:cs typeface="Arial" panose="020B0604020202020204" pitchFamily="34" charset="0"/>
            </a:endParaRPr>
          </a:p>
          <a:p>
            <a:pPr>
              <a:buFont typeface="Wingdings 2" panose="05020102010507070707" pitchFamily="18" charset="2"/>
              <a:buChar char="O"/>
            </a:pPr>
            <a:endParaRPr lang="es-AR" sz="4000" dirty="0">
              <a:latin typeface="Book Antiqua" panose="02040602050305030304" pitchFamily="18" charset="0"/>
            </a:endParaRPr>
          </a:p>
        </p:txBody>
      </p:sp>
      <p:sp>
        <p:nvSpPr>
          <p:cNvPr id="4" name="CuadroTexto 3">
            <a:extLst>
              <a:ext uri="{FF2B5EF4-FFF2-40B4-BE49-F238E27FC236}">
                <a16:creationId xmlns:a16="http://schemas.microsoft.com/office/drawing/2014/main" id="{DAA1C401-257B-43AA-BA5E-AACD4BD0870B}"/>
              </a:ext>
            </a:extLst>
          </p:cNvPr>
          <p:cNvSpPr txBox="1"/>
          <p:nvPr/>
        </p:nvSpPr>
        <p:spPr>
          <a:xfrm>
            <a:off x="420889" y="1067971"/>
            <a:ext cx="11390111" cy="3785652"/>
          </a:xfrm>
          <a:prstGeom prst="rect">
            <a:avLst/>
          </a:prstGeom>
          <a:noFill/>
        </p:spPr>
        <p:txBody>
          <a:bodyPr wrap="square">
            <a:spAutoFit/>
          </a:bodyPr>
          <a:lstStyle/>
          <a:p>
            <a:pPr marL="342900" marR="0" lvl="0" indent="-342900" algn="l" defTabSz="457200" rtl="0" eaLnBrk="1" fontAlgn="auto" latinLnBrk="0" hangingPunct="1">
              <a:lnSpc>
                <a:spcPct val="100000"/>
              </a:lnSpc>
              <a:spcBef>
                <a:spcPts val="0"/>
              </a:spcBef>
              <a:spcAft>
                <a:spcPts val="0"/>
              </a:spcAft>
              <a:buClr>
                <a:srgbClr val="ACD433"/>
              </a:buClr>
              <a:buSzPct val="80000"/>
              <a:buFont typeface="Wingdings 3" panose="05040102010807070707" pitchFamily="18" charset="2"/>
              <a:buChar char="´"/>
              <a:tabLst/>
              <a:defRPr/>
            </a:pPr>
            <a:endParaRPr kumimoji="0" lang="es-MX" sz="2000"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endParaRPr>
          </a:p>
          <a:p>
            <a:pPr marL="342900" marR="0" lvl="0" indent="-342900" algn="l" defTabSz="457200" rtl="0" eaLnBrk="1" fontAlgn="auto" latinLnBrk="0" hangingPunct="1">
              <a:lnSpc>
                <a:spcPct val="100000"/>
              </a:lnSpc>
              <a:spcBef>
                <a:spcPts val="0"/>
              </a:spcBef>
              <a:spcAft>
                <a:spcPts val="0"/>
              </a:spcAft>
              <a:buClr>
                <a:srgbClr val="ACD433"/>
              </a:buClr>
              <a:buSzPct val="80000"/>
              <a:buFont typeface="Wingdings 3" panose="05040102010807070707" pitchFamily="18" charset="2"/>
              <a:buChar char="´"/>
              <a:tabLst/>
              <a:defRPr/>
            </a:pPr>
            <a:endParaRPr lang="es-MX" sz="2000" dirty="0">
              <a:solidFill>
                <a:prstClr val="white"/>
              </a:solidFill>
              <a:latin typeface="Arial" panose="020B0604020202020204" pitchFamily="34" charset="0"/>
              <a:ea typeface="+mj-ea"/>
              <a:cs typeface="Arial" panose="020B0604020202020204" pitchFamily="34" charset="0"/>
            </a:endParaRPr>
          </a:p>
          <a:p>
            <a:pPr marL="342900" marR="0" lvl="0" indent="-342900" algn="l" defTabSz="457200" rtl="0" eaLnBrk="1" fontAlgn="auto" latinLnBrk="0" hangingPunct="1">
              <a:lnSpc>
                <a:spcPct val="100000"/>
              </a:lnSpc>
              <a:spcBef>
                <a:spcPts val="0"/>
              </a:spcBef>
              <a:spcAft>
                <a:spcPts val="0"/>
              </a:spcAft>
              <a:buClr>
                <a:srgbClr val="ACD433"/>
              </a:buClr>
              <a:buSzPct val="80000"/>
              <a:buFont typeface="Wingdings 3" panose="05040102010807070707" pitchFamily="18" charset="2"/>
              <a:buChar char="´"/>
              <a:tabLst/>
              <a:defRPr/>
            </a:pPr>
            <a:r>
              <a:rPr kumimoji="0" lang="es-MX" sz="2000"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Debe revocarse la sentencia recurrida, al no haber sido acreditado incumplimiento alguno del banco en cuanto a los requisitos normativos propios de la habilitación y funcionamiento de los cajeros automáticos, por lo que mal podría imputársele un obrar contra legem, conclusión que no se ve enervada por la eventual omisión de otros recaudos de carácter 'extraordinario</a:t>
            </a:r>
            <a:r>
              <a:rPr kumimoji="0" lang="es-MX" sz="2000"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 -tales como los aducidos por la actora: implementar una guardia en horario no bancario o contratar una empresa de seguridad que abarque la zona donde se produce el ilícito-, </a:t>
            </a:r>
            <a:r>
              <a:rPr kumimoji="0" lang="es-MX" sz="2000"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ya que no resulta razonable exigir al banco una diligencia tal que, más allá del estándar agravado por su condición profesional, directamente le imponga cumplir con un estándar 'abierto' de medidas indeterminadas capaces de evitar la producción objetiva de hechos delictivos </a:t>
            </a:r>
            <a:r>
              <a:rPr kumimoji="0" lang="es-MX" sz="2000"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(Del voto en disidencia del Dr. Genoud).</a:t>
            </a:r>
          </a:p>
        </p:txBody>
      </p:sp>
    </p:spTree>
    <p:extLst>
      <p:ext uri="{BB962C8B-B14F-4D97-AF65-F5344CB8AC3E}">
        <p14:creationId xmlns:p14="http://schemas.microsoft.com/office/powerpoint/2010/main" val="3456798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0607" y="174019"/>
            <a:ext cx="9559535" cy="1325563"/>
          </a:xfrm>
        </p:spPr>
        <p:txBody>
          <a:bodyPr>
            <a:normAutofit/>
          </a:bodyPr>
          <a:lstStyle/>
          <a:p>
            <a:pPr algn="ctr"/>
            <a:r>
              <a:rPr lang="es-AR" sz="4000" b="1" dirty="0">
                <a:solidFill>
                  <a:schemeClr val="tx1"/>
                </a:solidFill>
                <a:latin typeface="Baskerville Old Face" panose="02020602080505020303" pitchFamily="18" charset="0"/>
              </a:rPr>
              <a:t>PRESUPUESTOS RC – Función resarcitoria </a:t>
            </a:r>
          </a:p>
        </p:txBody>
      </p:sp>
      <p:sp>
        <p:nvSpPr>
          <p:cNvPr id="3" name="Marcador de contenido 2"/>
          <p:cNvSpPr>
            <a:spLocks noGrp="1"/>
          </p:cNvSpPr>
          <p:nvPr>
            <p:ph idx="1"/>
          </p:nvPr>
        </p:nvSpPr>
        <p:spPr>
          <a:xfrm>
            <a:off x="502276" y="1043891"/>
            <a:ext cx="11479052" cy="4442509"/>
          </a:xfrm>
        </p:spPr>
        <p:txBody>
          <a:bodyPr>
            <a:noAutofit/>
          </a:bodyPr>
          <a:lstStyle/>
          <a:p>
            <a:pPr>
              <a:spcBef>
                <a:spcPts val="0"/>
              </a:spcBef>
            </a:pPr>
            <a:r>
              <a:rPr lang="es-AR" sz="2800" b="1" dirty="0">
                <a:latin typeface="Baskerville Old Face" panose="02020602080505020303" pitchFamily="18" charset="0"/>
              </a:rPr>
              <a:t>ANTIJURIDICIDAD </a:t>
            </a:r>
            <a:r>
              <a:rPr lang="es-AR" sz="2800" dirty="0">
                <a:latin typeface="Baskerville Old Face" panose="02020602080505020303" pitchFamily="18" charset="0"/>
              </a:rPr>
              <a:t>arts. 1717 a 1720 CCC</a:t>
            </a:r>
          </a:p>
          <a:p>
            <a:pPr marL="0" indent="0">
              <a:spcBef>
                <a:spcPts val="0"/>
              </a:spcBef>
              <a:buNone/>
            </a:pPr>
            <a:r>
              <a:rPr lang="es-AR" sz="2800" dirty="0">
                <a:latin typeface="Baskerville Old Face" panose="02020602080505020303" pitchFamily="18" charset="0"/>
              </a:rPr>
              <a:t>	(acción u omisión antijurídica) </a:t>
            </a:r>
          </a:p>
          <a:p>
            <a:pPr>
              <a:spcBef>
                <a:spcPts val="0"/>
              </a:spcBef>
            </a:pPr>
            <a:endParaRPr lang="es-AR" sz="2800" dirty="0">
              <a:latin typeface="Baskerville Old Face" panose="02020602080505020303" pitchFamily="18" charset="0"/>
            </a:endParaRPr>
          </a:p>
          <a:p>
            <a:pPr>
              <a:spcBef>
                <a:spcPts val="0"/>
              </a:spcBef>
            </a:pPr>
            <a:r>
              <a:rPr lang="es-AR" sz="2800" b="1" dirty="0">
                <a:latin typeface="Baskerville Old Face" panose="02020602080505020303" pitchFamily="18" charset="0"/>
              </a:rPr>
              <a:t>FACTOR DE ATRIBUCIÓN </a:t>
            </a:r>
            <a:r>
              <a:rPr lang="es-AR" sz="2800" dirty="0">
                <a:latin typeface="Baskerville Old Face" panose="02020602080505020303" pitchFamily="18" charset="0"/>
              </a:rPr>
              <a:t>arts. 1722 a 1725 CCC</a:t>
            </a:r>
          </a:p>
          <a:p>
            <a:pPr marL="0" indent="0">
              <a:spcBef>
                <a:spcPts val="0"/>
              </a:spcBef>
              <a:buNone/>
            </a:pPr>
            <a:r>
              <a:rPr lang="es-AR" sz="2800" dirty="0">
                <a:latin typeface="Baskerville Old Face" panose="02020602080505020303" pitchFamily="18" charset="0"/>
              </a:rPr>
              <a:t>	Subjetivo (imputabilidad genérica + culpa o dolo)</a:t>
            </a:r>
          </a:p>
          <a:p>
            <a:pPr marL="0" indent="0">
              <a:spcBef>
                <a:spcPts val="0"/>
              </a:spcBef>
              <a:buNone/>
            </a:pPr>
            <a:r>
              <a:rPr lang="es-AR" sz="2800" dirty="0">
                <a:latin typeface="Baskerville Old Face" panose="02020602080505020303" pitchFamily="18" charset="0"/>
              </a:rPr>
              <a:t>	Objetivo</a:t>
            </a:r>
          </a:p>
          <a:p>
            <a:pPr marL="0" indent="0">
              <a:spcBef>
                <a:spcPts val="0"/>
              </a:spcBef>
              <a:buNone/>
            </a:pPr>
            <a:endParaRPr lang="es-AR" sz="2800" dirty="0">
              <a:latin typeface="Baskerville Old Face" panose="02020602080505020303" pitchFamily="18" charset="0"/>
            </a:endParaRPr>
          </a:p>
          <a:p>
            <a:pPr>
              <a:spcBef>
                <a:spcPts val="0"/>
              </a:spcBef>
            </a:pPr>
            <a:r>
              <a:rPr lang="es-AR" sz="2800" b="1" dirty="0">
                <a:latin typeface="Baskerville Old Face" panose="02020602080505020303" pitchFamily="18" charset="0"/>
              </a:rPr>
              <a:t>RELACIÓN DE CAUSALIDAD </a:t>
            </a:r>
            <a:r>
              <a:rPr lang="es-AR" sz="2800" dirty="0">
                <a:latin typeface="Baskerville Old Face" panose="02020602080505020303" pitchFamily="18" charset="0"/>
              </a:rPr>
              <a:t>arts. 1726 a 1733 CCC</a:t>
            </a:r>
          </a:p>
          <a:p>
            <a:pPr marL="0" indent="0">
              <a:spcBef>
                <a:spcPts val="0"/>
              </a:spcBef>
              <a:buNone/>
            </a:pPr>
            <a:endParaRPr lang="es-AR" sz="2800" dirty="0">
              <a:latin typeface="Baskerville Old Face" panose="02020602080505020303" pitchFamily="18" charset="0"/>
            </a:endParaRPr>
          </a:p>
          <a:p>
            <a:pPr>
              <a:spcBef>
                <a:spcPts val="0"/>
              </a:spcBef>
            </a:pPr>
            <a:r>
              <a:rPr lang="es-AR" sz="2800" b="1" dirty="0">
                <a:latin typeface="Baskerville Old Face" panose="02020602080505020303" pitchFamily="18" charset="0"/>
              </a:rPr>
              <a:t>DAÑO </a:t>
            </a:r>
            <a:r>
              <a:rPr lang="es-AR" sz="2800" dirty="0">
                <a:latin typeface="Baskerville Old Face" panose="02020602080505020303" pitchFamily="18" charset="0"/>
              </a:rPr>
              <a:t>arts. 1737 y ss CCC</a:t>
            </a:r>
          </a:p>
        </p:txBody>
      </p:sp>
      <p:sp>
        <p:nvSpPr>
          <p:cNvPr id="4" name="CuadroTexto 3">
            <a:extLst>
              <a:ext uri="{FF2B5EF4-FFF2-40B4-BE49-F238E27FC236}">
                <a16:creationId xmlns:a16="http://schemas.microsoft.com/office/drawing/2014/main" id="{66E24ECD-0E86-4D80-8E35-4F45CF644E88}"/>
              </a:ext>
            </a:extLst>
          </p:cNvPr>
          <p:cNvSpPr txBox="1"/>
          <p:nvPr/>
        </p:nvSpPr>
        <p:spPr>
          <a:xfrm>
            <a:off x="1380556" y="5548363"/>
            <a:ext cx="9117463" cy="954107"/>
          </a:xfrm>
          <a:prstGeom prst="rect">
            <a:avLst/>
          </a:prstGeom>
          <a:solidFill>
            <a:srgbClr val="ADDE8C"/>
          </a:solidFill>
        </p:spPr>
        <p:txBody>
          <a:bodyPr wrap="square" rtlCol="0">
            <a:spAutoFit/>
          </a:bodyPr>
          <a:lstStyle/>
          <a:p>
            <a:pPr algn="ctr"/>
            <a:r>
              <a:rPr kumimoji="0" lang="es-AR" sz="2800" b="0" i="0" u="none" strike="noStrike" kern="1200" cap="none" spc="0" normalizeH="0" baseline="0" noProof="0" dirty="0">
                <a:ln>
                  <a:noFill/>
                </a:ln>
                <a:solidFill>
                  <a:prstClr val="black"/>
                </a:solidFill>
                <a:effectLst/>
                <a:uLnTx/>
                <a:uFillTx/>
                <a:latin typeface="Baskerville Old Face" panose="02020602080505020303" pitchFamily="18" charset="0"/>
                <a:cs typeface="Arial" panose="020B0604020202020204" pitchFamily="34" charset="0"/>
              </a:rPr>
              <a:t>Se requiere que estén reunidos los cuatro presupuestos de R.C. para que la reparación sea procedente</a:t>
            </a:r>
            <a:endParaRPr lang="es-AR" sz="2800" dirty="0">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13052473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81000" y="217369"/>
            <a:ext cx="11430000" cy="5497631"/>
          </a:xfrm>
        </p:spPr>
        <p:txBody>
          <a:bodyPr>
            <a:normAutofit fontScale="25000" lnSpcReduction="20000"/>
          </a:bodyPr>
          <a:lstStyle/>
          <a:p>
            <a:pPr marL="0" indent="0" algn="just">
              <a:lnSpc>
                <a:spcPct val="120000"/>
              </a:lnSpc>
              <a:spcBef>
                <a:spcPts val="0"/>
              </a:spcBef>
              <a:buNone/>
            </a:pPr>
            <a:r>
              <a:rPr lang="es-AR" sz="8000" b="1" dirty="0">
                <a:effectLst/>
                <a:latin typeface="Arial" panose="020B0604020202020204" pitchFamily="34" charset="0"/>
                <a:ea typeface="Calibri" panose="020F0502020204030204" pitchFamily="34" charset="0"/>
                <a:cs typeface="Arial" panose="020B0604020202020204" pitchFamily="34" charset="0"/>
              </a:rPr>
              <a:t>Acuña Juan Alberto y otro c/ Línea Expreso Liniers S.A.C.I. y otros s/ daños y perjuicios</a:t>
            </a:r>
          </a:p>
          <a:p>
            <a:pPr marL="0" indent="0" algn="just">
              <a:lnSpc>
                <a:spcPct val="120000"/>
              </a:lnSpc>
              <a:spcBef>
                <a:spcPts val="0"/>
              </a:spcBef>
              <a:buNone/>
            </a:pPr>
            <a:r>
              <a:rPr lang="es-AR" sz="8000" b="1" dirty="0">
                <a:effectLst/>
                <a:latin typeface="Arial" panose="020B0604020202020204" pitchFamily="34" charset="0"/>
                <a:ea typeface="Calibri" panose="020F0502020204030204" pitchFamily="34" charset="0"/>
                <a:cs typeface="Arial" panose="020B0604020202020204" pitchFamily="34" charset="0"/>
              </a:rPr>
              <a:t>Cámara Nacional de Apelaciones en lo Civil, Sala H, 10-jun-2015</a:t>
            </a:r>
          </a:p>
          <a:p>
            <a:pPr marL="0" indent="0" algn="just">
              <a:lnSpc>
                <a:spcPct val="120000"/>
              </a:lnSpc>
              <a:spcBef>
                <a:spcPts val="0"/>
              </a:spcBef>
              <a:buNone/>
            </a:pPr>
            <a:r>
              <a:rPr lang="es-AR" sz="8000" b="1" dirty="0">
                <a:effectLst/>
                <a:latin typeface="Arial" panose="020B0604020202020204" pitchFamily="34" charset="0"/>
                <a:ea typeface="Calibri" panose="020F0502020204030204" pitchFamily="34" charset="0"/>
                <a:cs typeface="Arial" panose="020B0604020202020204" pitchFamily="34" charset="0"/>
              </a:rPr>
              <a:t>Cita: MJ-JU-M-93618-AR | MJJ93618 | MJJ93618</a:t>
            </a:r>
          </a:p>
          <a:p>
            <a:pPr marL="0" indent="0" algn="just">
              <a:lnSpc>
                <a:spcPct val="120000"/>
              </a:lnSpc>
              <a:spcBef>
                <a:spcPts val="0"/>
              </a:spcBef>
              <a:buNone/>
            </a:pPr>
            <a:endParaRPr lang="es-AR" sz="8000" b="1"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buNone/>
            </a:pPr>
            <a:endParaRPr lang="es-AR" sz="8000"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buNone/>
            </a:pPr>
            <a:endParaRPr lang="es-AR" sz="8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sz="8000" dirty="0">
                <a:effectLst/>
                <a:latin typeface="Arial" panose="020B0604020202020204" pitchFamily="34" charset="0"/>
                <a:ea typeface="Calibri" panose="020F0502020204030204" pitchFamily="34" charset="0"/>
                <a:cs typeface="Arial" panose="020B0604020202020204" pitchFamily="34" charset="0"/>
              </a:rPr>
              <a:t>Corresponde rechazar la demanda entablada por los daños padecidos por el actor en ocasión en que viajaba como pasajero en un colectivo de la empresa demandada cuando alguien, desde el exterior, tiró una piedra que rompió la ventanilla, cuyos cristales entraron en el ojo del reclamante, toda vez que </a:t>
            </a:r>
            <a:r>
              <a:rPr lang="es-AR" sz="8000" b="1" dirty="0">
                <a:effectLst/>
                <a:latin typeface="Arial" panose="020B0604020202020204" pitchFamily="34" charset="0"/>
                <a:ea typeface="Calibri" panose="020F0502020204030204" pitchFamily="34" charset="0"/>
                <a:cs typeface="Arial" panose="020B0604020202020204" pitchFamily="34" charset="0"/>
              </a:rPr>
              <a:t>el hecho se produjo por la exclusiva culpa de un tercero por quien la empresa de transporte no debe responder, quedando configurado uno de los eximentes de responsabilidad legalmente previstos.</a:t>
            </a:r>
          </a:p>
          <a:p>
            <a:pPr algn="just">
              <a:lnSpc>
                <a:spcPct val="120000"/>
              </a:lnSpc>
              <a:spcBef>
                <a:spcPts val="0"/>
              </a:spcBef>
              <a:buFont typeface="Wingdings 3" panose="05040102010807070707" pitchFamily="18" charset="2"/>
              <a:buChar char="´"/>
            </a:pPr>
            <a:endParaRPr lang="es-AR" sz="8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sz="8000" dirty="0">
                <a:effectLst/>
                <a:latin typeface="Arial" panose="020B0604020202020204" pitchFamily="34" charset="0"/>
                <a:ea typeface="Calibri" panose="020F0502020204030204" pitchFamily="34" charset="0"/>
                <a:cs typeface="Arial" panose="020B0604020202020204" pitchFamily="34" charset="0"/>
              </a:rPr>
              <a:t>Los daños producto de un elemento contundente no tienen nada que ver con el contrato de transporte que debe cumplir la demandada, aun cuando los sucesos hayan acontecido durante su vigencia, pues, se trata de un </a:t>
            </a:r>
            <a:r>
              <a:rPr lang="es-AR" sz="8000" b="1" dirty="0">
                <a:effectLst/>
                <a:latin typeface="Arial" panose="020B0604020202020204" pitchFamily="34" charset="0"/>
                <a:ea typeface="Calibri" panose="020F0502020204030204" pitchFamily="34" charset="0"/>
                <a:cs typeface="Arial" panose="020B0604020202020204" pitchFamily="34" charset="0"/>
              </a:rPr>
              <a:t>hecho ajeno al riesgo propio del transporte en colectivo.</a:t>
            </a:r>
          </a:p>
          <a:p>
            <a:pPr algn="just">
              <a:lnSpc>
                <a:spcPct val="120000"/>
              </a:lnSpc>
              <a:spcBef>
                <a:spcPts val="0"/>
              </a:spcBef>
              <a:buFont typeface="Wingdings 3" panose="05040102010807070707" pitchFamily="18" charset="2"/>
              <a:buChar char="´"/>
            </a:pPr>
            <a:endParaRPr lang="es-AR" sz="8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sz="8000" dirty="0">
                <a:effectLst/>
                <a:latin typeface="Arial" panose="020B0604020202020204" pitchFamily="34" charset="0"/>
                <a:ea typeface="Calibri" panose="020F0502020204030204" pitchFamily="34" charset="0"/>
                <a:cs typeface="Arial" panose="020B0604020202020204" pitchFamily="34" charset="0"/>
              </a:rPr>
              <a:t>Se ha establecido que la clave para separar la responsabilidad de la irresponsabilidad, radica en establecer en cada caso particular las condiciones en que se brinda el servicio y sobre todo la posibilidad o no de que el transportista pueda evitar estos hechos.</a:t>
            </a:r>
          </a:p>
          <a:p>
            <a:pPr marL="0" indent="0" algn="just">
              <a:lnSpc>
                <a:spcPct val="120000"/>
              </a:lnSpc>
              <a:spcBef>
                <a:spcPts val="0"/>
              </a:spcBef>
              <a:buNone/>
            </a:pPr>
            <a:endParaRPr lang="es-AR" sz="5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153755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81000" y="173826"/>
            <a:ext cx="11430000" cy="5497631"/>
          </a:xfrm>
        </p:spPr>
        <p:txBody>
          <a:bodyPr>
            <a:normAutofit fontScale="25000" lnSpcReduction="20000"/>
          </a:bodyPr>
          <a:lstStyle/>
          <a:p>
            <a:pPr algn="just">
              <a:lnSpc>
                <a:spcPct val="120000"/>
              </a:lnSpc>
              <a:spcBef>
                <a:spcPts val="0"/>
              </a:spcBef>
              <a:buFont typeface="Wingdings 3" panose="05040102010807070707" pitchFamily="18" charset="2"/>
              <a:buChar char="´"/>
            </a:pPr>
            <a:endParaRPr lang="es-AR" sz="8000" dirty="0">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sz="8000" dirty="0">
                <a:effectLst/>
                <a:latin typeface="Arial" panose="020B0604020202020204" pitchFamily="34" charset="0"/>
                <a:ea typeface="Calibri" panose="020F0502020204030204" pitchFamily="34" charset="0"/>
                <a:cs typeface="Arial" panose="020B0604020202020204" pitchFamily="34" charset="0"/>
              </a:rPr>
              <a:t>La empresa de transportes demandada resulta responsable por los daños sufridos por el pasajero damnificado, pues existía en cabeza de ella </a:t>
            </a:r>
            <a:r>
              <a:rPr lang="es-AR" sz="8000" b="1" dirty="0">
                <a:effectLst/>
                <a:latin typeface="Arial" panose="020B0604020202020204" pitchFamily="34" charset="0"/>
                <a:ea typeface="Calibri" panose="020F0502020204030204" pitchFamily="34" charset="0"/>
                <a:cs typeface="Arial" panose="020B0604020202020204" pitchFamily="34" charset="0"/>
              </a:rPr>
              <a:t>una obligación de seguridad de resultado, consistente en garantizar que el usuario no sufriría daños con motivo o en ocasión del transporte</a:t>
            </a:r>
            <a:r>
              <a:rPr lang="es-AR" sz="8000" dirty="0">
                <a:effectLst/>
                <a:latin typeface="Arial" panose="020B0604020202020204" pitchFamily="34" charset="0"/>
                <a:ea typeface="Calibri" panose="020F0502020204030204" pitchFamily="34" charset="0"/>
                <a:cs typeface="Arial" panose="020B0604020202020204" pitchFamily="34" charset="0"/>
              </a:rPr>
              <a:t>, </a:t>
            </a:r>
            <a:r>
              <a:rPr lang="es-AR" sz="8000" b="1" dirty="0">
                <a:effectLst/>
                <a:latin typeface="Arial" panose="020B0604020202020204" pitchFamily="34" charset="0"/>
                <a:ea typeface="Calibri" panose="020F0502020204030204" pitchFamily="34" charset="0"/>
                <a:cs typeface="Arial" panose="020B0604020202020204" pitchFamily="34" charset="0"/>
              </a:rPr>
              <a:t>cuyo incumplimiento se produce por la simple existencia del daño en el marco de la relación de consumo, sin necesidad de otra prueba adicional </a:t>
            </a:r>
            <a:r>
              <a:rPr lang="es-AR" sz="8000" dirty="0">
                <a:effectLst/>
                <a:latin typeface="Arial" panose="020B0604020202020204" pitchFamily="34" charset="0"/>
                <a:ea typeface="Calibri" panose="020F0502020204030204" pitchFamily="34" charset="0"/>
                <a:cs typeface="Arial" panose="020B0604020202020204" pitchFamily="34" charset="0"/>
              </a:rPr>
              <a:t>(del voto en disidencia del Dr. Picasso).</a:t>
            </a:r>
          </a:p>
          <a:p>
            <a:pPr algn="just">
              <a:lnSpc>
                <a:spcPct val="120000"/>
              </a:lnSpc>
              <a:spcBef>
                <a:spcPts val="0"/>
              </a:spcBef>
              <a:buFont typeface="Wingdings 3" panose="05040102010807070707" pitchFamily="18" charset="2"/>
              <a:buChar char="´"/>
            </a:pPr>
            <a:endParaRPr lang="es-AR" sz="8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sz="8000" dirty="0">
                <a:effectLst/>
                <a:latin typeface="Arial" panose="020B0604020202020204" pitchFamily="34" charset="0"/>
                <a:ea typeface="Calibri" panose="020F0502020204030204" pitchFamily="34" charset="0"/>
                <a:cs typeface="Arial" panose="020B0604020202020204" pitchFamily="34" charset="0"/>
              </a:rPr>
              <a:t>El hecho de que un tercero arroje, desde el exterior, una piedra que rompa la ventanilla del ómnibus, cuyos cristales lastimaron el ojo del reclamante, </a:t>
            </a:r>
            <a:r>
              <a:rPr lang="es-AR" sz="8000" b="1" dirty="0">
                <a:effectLst/>
                <a:latin typeface="Arial" panose="020B0604020202020204" pitchFamily="34" charset="0"/>
                <a:ea typeface="Calibri" panose="020F0502020204030204" pitchFamily="34" charset="0"/>
                <a:cs typeface="Arial" panose="020B0604020202020204" pitchFamily="34" charset="0"/>
              </a:rPr>
              <a:t>no constituye un hecho imprevisible por parte de la parte demandada, pues es un hecho notorio la reiteración de este tipo de episodios, </a:t>
            </a:r>
            <a:r>
              <a:rPr lang="es-AR" sz="8000" dirty="0">
                <a:effectLst/>
                <a:latin typeface="Arial" panose="020B0604020202020204" pitchFamily="34" charset="0"/>
                <a:ea typeface="Calibri" panose="020F0502020204030204" pitchFamily="34" charset="0"/>
                <a:cs typeface="Arial" panose="020B0604020202020204" pitchFamily="34" charset="0"/>
              </a:rPr>
              <a:t>lo que puede comprobarse mediante la simple compulsa de las sentencias dictadas en los últimos años a raíz de hechos similares (del voto en disidencia del Dr. Picasso).</a:t>
            </a:r>
          </a:p>
          <a:p>
            <a:pPr algn="just">
              <a:lnSpc>
                <a:spcPct val="120000"/>
              </a:lnSpc>
              <a:spcBef>
                <a:spcPts val="0"/>
              </a:spcBef>
              <a:buFont typeface="Wingdings 3" panose="05040102010807070707" pitchFamily="18" charset="2"/>
              <a:buChar char="´"/>
            </a:pPr>
            <a:endParaRPr lang="es-AR" sz="8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sz="8000" dirty="0">
                <a:effectLst/>
                <a:latin typeface="Arial" panose="020B0604020202020204" pitchFamily="34" charset="0"/>
                <a:ea typeface="Calibri" panose="020F0502020204030204" pitchFamily="34" charset="0"/>
                <a:cs typeface="Arial" panose="020B0604020202020204" pitchFamily="34" charset="0"/>
              </a:rPr>
              <a:t>No es posible afirmar que el hecho de terceros que se invoca haya causado una imposibilidad absoluta para cumplir con la obligación de seguridad, pues es evidente </a:t>
            </a:r>
            <a:r>
              <a:rPr lang="es-AR" sz="8000" b="1" dirty="0">
                <a:effectLst/>
                <a:latin typeface="Arial" panose="020B0604020202020204" pitchFamily="34" charset="0"/>
                <a:ea typeface="Calibri" panose="020F0502020204030204" pitchFamily="34" charset="0"/>
                <a:cs typeface="Arial" panose="020B0604020202020204" pitchFamily="34" charset="0"/>
              </a:rPr>
              <a:t>que la parte demandada no hizo todo lo que podía para evitar un daño previsible</a:t>
            </a:r>
            <a:r>
              <a:rPr lang="es-AR" sz="8000" dirty="0">
                <a:effectLst/>
                <a:latin typeface="Arial" panose="020B0604020202020204" pitchFamily="34" charset="0"/>
                <a:ea typeface="Calibri" panose="020F0502020204030204" pitchFamily="34" charset="0"/>
                <a:cs typeface="Arial" panose="020B0604020202020204" pitchFamily="34" charset="0"/>
              </a:rPr>
              <a:t>, pues existen medidas de seguridad concretas que podrían haberse adoptado para impedirlo, como colocar rejas o vidrios especiales en las ventanas del vehículo, capaces de resistir proyectiles arrojados desde el exterior (del voto en disidencia del Dr. Picasso).</a:t>
            </a:r>
          </a:p>
          <a:p>
            <a:pPr marL="0" indent="0" algn="just">
              <a:lnSpc>
                <a:spcPct val="120000"/>
              </a:lnSpc>
              <a:spcBef>
                <a:spcPts val="0"/>
              </a:spcBef>
              <a:buNone/>
            </a:pPr>
            <a:endParaRPr lang="es-AR" sz="5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288637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81000" y="217369"/>
            <a:ext cx="11430000" cy="6183431"/>
          </a:xfrm>
        </p:spPr>
        <p:txBody>
          <a:bodyPr>
            <a:normAutofit fontScale="32500" lnSpcReduction="20000"/>
          </a:bodyPr>
          <a:lstStyle/>
          <a:p>
            <a:pPr marL="0" indent="0" algn="just">
              <a:lnSpc>
                <a:spcPct val="120000"/>
              </a:lnSpc>
              <a:spcBef>
                <a:spcPts val="0"/>
              </a:spcBef>
              <a:buNone/>
            </a:pPr>
            <a:r>
              <a:rPr lang="es-AR" sz="6200" b="1" dirty="0">
                <a:effectLst/>
                <a:latin typeface="Arial" panose="020B0604020202020204" pitchFamily="34" charset="0"/>
                <a:ea typeface="Calibri" panose="020F0502020204030204" pitchFamily="34" charset="0"/>
                <a:cs typeface="Arial" panose="020B0604020202020204" pitchFamily="34" charset="0"/>
              </a:rPr>
              <a:t>Orosco Gregorio Sergio c/ Ugofe S.A. s/ daños y perjuicios</a:t>
            </a:r>
          </a:p>
          <a:p>
            <a:pPr marL="0" indent="0" algn="just">
              <a:lnSpc>
                <a:spcPct val="120000"/>
              </a:lnSpc>
              <a:spcBef>
                <a:spcPts val="0"/>
              </a:spcBef>
              <a:buNone/>
            </a:pPr>
            <a:r>
              <a:rPr lang="es-AR" sz="6200" b="1" dirty="0">
                <a:effectLst/>
                <a:latin typeface="Arial" panose="020B0604020202020204" pitchFamily="34" charset="0"/>
                <a:ea typeface="Calibri" panose="020F0502020204030204" pitchFamily="34" charset="0"/>
                <a:cs typeface="Arial" panose="020B0604020202020204" pitchFamily="34" charset="0"/>
              </a:rPr>
              <a:t>Cámara Nacional de Apelaciones en lo Civil, Sala I, 13-mar-2018</a:t>
            </a:r>
          </a:p>
          <a:p>
            <a:pPr marL="0" indent="0" algn="just">
              <a:lnSpc>
                <a:spcPct val="120000"/>
              </a:lnSpc>
              <a:spcBef>
                <a:spcPts val="0"/>
              </a:spcBef>
              <a:buNone/>
            </a:pPr>
            <a:r>
              <a:rPr lang="es-AR" sz="6200" b="1" dirty="0">
                <a:effectLst/>
                <a:latin typeface="Arial" panose="020B0604020202020204" pitchFamily="34" charset="0"/>
                <a:ea typeface="Calibri" panose="020F0502020204030204" pitchFamily="34" charset="0"/>
                <a:cs typeface="Arial" panose="020B0604020202020204" pitchFamily="34" charset="0"/>
              </a:rPr>
              <a:t> Cita: MJ-JU-M-110183-AR | MJJ110183 | MJJ110183</a:t>
            </a:r>
          </a:p>
          <a:p>
            <a:pPr marL="0" indent="0" algn="just">
              <a:lnSpc>
                <a:spcPct val="120000"/>
              </a:lnSpc>
              <a:spcBef>
                <a:spcPts val="0"/>
              </a:spcBef>
              <a:buNone/>
            </a:pPr>
            <a:endParaRPr lang="es-AR" sz="6200" b="1"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buNone/>
            </a:pPr>
            <a:endParaRPr lang="es-AR" sz="6200"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buNone/>
            </a:pPr>
            <a:r>
              <a:rPr lang="es-AR" sz="62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20000"/>
              </a:lnSpc>
              <a:spcBef>
                <a:spcPts val="0"/>
              </a:spcBef>
              <a:buFont typeface="Wingdings 3" panose="05040102010807070707" pitchFamily="18" charset="2"/>
              <a:buChar char="´"/>
            </a:pPr>
            <a:r>
              <a:rPr lang="es-AR" sz="6200" b="1" dirty="0">
                <a:effectLst/>
                <a:latin typeface="Arial" panose="020B0604020202020204" pitchFamily="34" charset="0"/>
                <a:ea typeface="Calibri" panose="020F0502020204030204" pitchFamily="34" charset="0"/>
                <a:cs typeface="Arial" panose="020B0604020202020204" pitchFamily="34" charset="0"/>
              </a:rPr>
              <a:t>Corresponde rechazar la demanda resarcitoria </a:t>
            </a:r>
            <a:r>
              <a:rPr lang="es-AR" sz="6200" dirty="0">
                <a:effectLst/>
                <a:latin typeface="Arial" panose="020B0604020202020204" pitchFamily="34" charset="0"/>
                <a:ea typeface="Calibri" panose="020F0502020204030204" pitchFamily="34" charset="0"/>
                <a:cs typeface="Arial" panose="020B0604020202020204" pitchFamily="34" charset="0"/>
              </a:rPr>
              <a:t>iniciada por el pasajero de un tren que recibió de manera violenta e intempestiva un golpe en el rostro, producto de una botella de vidrio que fue arrojada desde el exterior de la formación, ya que es impensable y </a:t>
            </a:r>
            <a:r>
              <a:rPr lang="es-AR" sz="6200" b="1" dirty="0">
                <a:effectLst/>
                <a:latin typeface="Arial" panose="020B0604020202020204" pitchFamily="34" charset="0"/>
                <a:ea typeface="Calibri" panose="020F0502020204030204" pitchFamily="34" charset="0"/>
                <a:cs typeface="Arial" panose="020B0604020202020204" pitchFamily="34" charset="0"/>
              </a:rPr>
              <a:t>escapa al sentido común que la empresa transportista pueda prever y evitar cualesquier hecho de terceros</a:t>
            </a:r>
            <a:r>
              <a:rPr lang="es-AR" sz="6200" dirty="0">
                <a:effectLst/>
                <a:latin typeface="Arial" panose="020B0604020202020204" pitchFamily="34" charset="0"/>
                <a:ea typeface="Calibri" panose="020F0502020204030204" pitchFamily="34" charset="0"/>
                <a:cs typeface="Arial" panose="020B0604020202020204" pitchFamily="34" charset="0"/>
              </a:rPr>
              <a:t>, ajenos a ella, por lo cual la lesión debe considerarse provocada por culpa de terceros por quienes la empresa no es civilmente responsable, conforme lo prevé el art. 184 del </a:t>
            </a:r>
            <a:r>
              <a:rPr lang="es-AR" sz="6200" dirty="0" err="1">
                <a:effectLst/>
                <a:latin typeface="Arial" panose="020B0604020202020204" pitchFamily="34" charset="0"/>
                <a:ea typeface="Calibri" panose="020F0502020204030204" pitchFamily="34" charset="0"/>
                <a:cs typeface="Arial" panose="020B0604020202020204" pitchFamily="34" charset="0"/>
              </a:rPr>
              <a:t>CCom</a:t>
            </a:r>
            <a:r>
              <a:rPr lang="es-AR" sz="6200" dirty="0">
                <a:effectLst/>
                <a:latin typeface="Arial" panose="020B0604020202020204" pitchFamily="34" charset="0"/>
                <a:ea typeface="Calibri" panose="020F0502020204030204" pitchFamily="34" charset="0"/>
                <a:cs typeface="Arial" panose="020B0604020202020204" pitchFamily="34" charset="0"/>
              </a:rPr>
              <a:t>.</a:t>
            </a:r>
          </a:p>
          <a:p>
            <a:pPr marL="0" indent="0" algn="just">
              <a:lnSpc>
                <a:spcPct val="120000"/>
              </a:lnSpc>
              <a:spcBef>
                <a:spcPts val="0"/>
              </a:spcBef>
              <a:buNone/>
            </a:pPr>
            <a:r>
              <a:rPr lang="es-AR" sz="62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20000"/>
              </a:lnSpc>
              <a:spcBef>
                <a:spcPts val="0"/>
              </a:spcBef>
              <a:buFont typeface="Wingdings 3" panose="05040102010807070707" pitchFamily="18" charset="2"/>
              <a:buChar char="´"/>
            </a:pPr>
            <a:r>
              <a:rPr lang="es-AR" sz="6200" dirty="0">
                <a:effectLst/>
                <a:latin typeface="Arial" panose="020B0604020202020204" pitchFamily="34" charset="0"/>
                <a:ea typeface="Calibri" panose="020F0502020204030204" pitchFamily="34" charset="0"/>
                <a:cs typeface="Arial" panose="020B0604020202020204" pitchFamily="34" charset="0"/>
              </a:rPr>
              <a:t>Los ataques de delincuentes durante el curso del transporte son en términos generales hechos imprevisibles e inevitables de un tercero por quien la empresa ferroviaria no es civilmente responsable, ya que no cabe exigirle que se constituya en guardiana del orden social y sustituya a la acción policial en la prevención y represión de los delitos (voto de la Dra. Castro).</a:t>
            </a:r>
          </a:p>
          <a:p>
            <a:pPr marL="0" indent="0" algn="just">
              <a:lnSpc>
                <a:spcPct val="120000"/>
              </a:lnSpc>
              <a:spcBef>
                <a:spcPts val="0"/>
              </a:spcBef>
              <a:buNone/>
            </a:pPr>
            <a:endParaRPr lang="es-AR" sz="56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buNone/>
            </a:pPr>
            <a:endParaRPr lang="es-AR" sz="5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180844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159657" y="217369"/>
            <a:ext cx="11727543" cy="6459202"/>
          </a:xfrm>
        </p:spPr>
        <p:txBody>
          <a:bodyPr>
            <a:noAutofit/>
          </a:bodyPr>
          <a:lstStyle/>
          <a:p>
            <a:pPr marL="0" indent="0" algn="just">
              <a:lnSpc>
                <a:spcPct val="120000"/>
              </a:lnSpc>
              <a:spcBef>
                <a:spcPts val="0"/>
              </a:spcBef>
              <a:buNone/>
            </a:pPr>
            <a:r>
              <a:rPr lang="es-AR" b="1" dirty="0">
                <a:effectLst/>
                <a:latin typeface="Arial" panose="020B0604020202020204" pitchFamily="34" charset="0"/>
                <a:ea typeface="Calibri" panose="020F0502020204030204" pitchFamily="34" charset="0"/>
                <a:cs typeface="Times New Roman" panose="02020603050405020304" pitchFamily="18" charset="0"/>
              </a:rPr>
              <a:t>Lucero Leonardo Bautista c/ Transporte Larrazabal CISA s/ daños y perjuicios</a:t>
            </a:r>
            <a:endParaRPr lang="es-AR"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Bef>
                <a:spcPts val="0"/>
              </a:spcBef>
              <a:buNone/>
            </a:pPr>
            <a:r>
              <a:rPr lang="es-AR" b="1" dirty="0">
                <a:effectLst/>
                <a:latin typeface="Arial" panose="020B0604020202020204" pitchFamily="34" charset="0"/>
                <a:ea typeface="Calibri" panose="020F0502020204030204" pitchFamily="34" charset="0"/>
                <a:cs typeface="Times New Roman" panose="02020603050405020304" pitchFamily="18" charset="0"/>
              </a:rPr>
              <a:t>Cámara Nacional de Apelaciones en lo Civil, Sala M,30-ago-2021</a:t>
            </a:r>
            <a:endParaRPr lang="es-AR"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Bef>
                <a:spcPts val="0"/>
              </a:spcBef>
              <a:buNone/>
            </a:pPr>
            <a:r>
              <a:rPr lang="es-AR" b="1" dirty="0">
                <a:effectLst/>
                <a:latin typeface="Arial" panose="020B0604020202020204" pitchFamily="34" charset="0"/>
                <a:ea typeface="Calibri" panose="020F0502020204030204" pitchFamily="34" charset="0"/>
                <a:cs typeface="Times New Roman" panose="02020603050405020304" pitchFamily="18" charset="0"/>
              </a:rPr>
              <a:t>Cita: MJ-JU-M-134400-AR | MJJ134400 | MJJ134400</a:t>
            </a:r>
            <a:endParaRPr lang="es-AR" i="1"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buNone/>
            </a:pPr>
            <a:endParaRPr lang="es-AR"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0"/>
              </a:spcBef>
              <a:buFont typeface="Wingdings 3" panose="05040102010807070707" pitchFamily="18" charset="2"/>
              <a:buChar char="´"/>
            </a:pPr>
            <a:r>
              <a:rPr lang="es-AR" b="1" dirty="0">
                <a:effectLst/>
                <a:latin typeface="Arial" panose="020B0604020202020204" pitchFamily="34" charset="0"/>
                <a:ea typeface="Calibri" panose="020F0502020204030204" pitchFamily="34" charset="0"/>
                <a:cs typeface="Arial" panose="020B0604020202020204" pitchFamily="34" charset="0"/>
              </a:rPr>
              <a:t>No constituye caso fortuito las lesiones sufridas por el pasajero de un ómnibus derivadas de actos vandálicos de terceros que arrojaron un objeto desde el exterior </a:t>
            </a:r>
            <a:r>
              <a:rPr lang="es-AR" dirty="0">
                <a:effectLst/>
                <a:latin typeface="Arial" panose="020B0604020202020204" pitchFamily="34" charset="0"/>
                <a:ea typeface="Calibri" panose="020F0502020204030204" pitchFamily="34" charset="0"/>
                <a:cs typeface="Arial" panose="020B0604020202020204" pitchFamily="34" charset="0"/>
              </a:rPr>
              <a:t>si el transportista no encaró -frente al conocido problema que suscitan esto hechos- medidas de seguridad tendientes a impedirlos o, al menos, reducir al mínimo el daño a las personas.</a:t>
            </a:r>
          </a:p>
          <a:p>
            <a:pPr algn="just">
              <a:lnSpc>
                <a:spcPct val="120000"/>
              </a:lnSpc>
              <a:spcBef>
                <a:spcPts val="0"/>
              </a:spcBef>
              <a:buFont typeface="Wingdings 3" panose="05040102010807070707" pitchFamily="18" charset="2"/>
              <a:buChar char="´"/>
            </a:pPr>
            <a:endParaRPr lang="es-AR"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dirty="0">
                <a:latin typeface="Arial" panose="020B0604020202020204" pitchFamily="34" charset="0"/>
                <a:ea typeface="Calibri" panose="020F0502020204030204" pitchFamily="34" charset="0"/>
                <a:cs typeface="Arial" panose="020B0604020202020204" pitchFamily="34" charset="0"/>
              </a:rPr>
              <a:t>Se debe </a:t>
            </a:r>
            <a:r>
              <a:rPr lang="es-AR" dirty="0">
                <a:effectLst/>
                <a:latin typeface="Arial" panose="020B0604020202020204" pitchFamily="34" charset="0"/>
                <a:ea typeface="Calibri" panose="020F0502020204030204" pitchFamily="34" charset="0"/>
                <a:cs typeface="Arial" panose="020B0604020202020204" pitchFamily="34" charset="0"/>
              </a:rPr>
              <a:t>examinar la cuestión desde la relación de consumo.</a:t>
            </a:r>
          </a:p>
          <a:p>
            <a:pPr algn="just">
              <a:lnSpc>
                <a:spcPct val="120000"/>
              </a:lnSpc>
              <a:spcBef>
                <a:spcPts val="0"/>
              </a:spcBef>
              <a:buFont typeface="Wingdings 3" panose="05040102010807070707" pitchFamily="18" charset="2"/>
              <a:buChar char="´"/>
            </a:pPr>
            <a:endParaRPr lang="es-AR"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Bef>
                <a:spcPts val="0"/>
              </a:spcBef>
              <a:buFont typeface="Wingdings 3" panose="05040102010807070707" pitchFamily="18" charset="2"/>
              <a:buChar char="´"/>
            </a:pPr>
            <a:r>
              <a:rPr lang="es-AR" dirty="0">
                <a:effectLst/>
                <a:latin typeface="Arial" panose="020B0604020202020204" pitchFamily="34" charset="0"/>
                <a:ea typeface="Calibri" panose="020F0502020204030204" pitchFamily="34" charset="0"/>
                <a:cs typeface="Arial" panose="020B0604020202020204" pitchFamily="34" charset="0"/>
              </a:rPr>
              <a:t>La empresa de transportes debió probar que el ataque de los inadaptados, fue irresistible, es decir, que no estuvo a su alcance neutralizarlo; en el caso, la transportista se limitó a oponer como causal de exoneración el hecho del tercero, cargando sobre la parte débil de la relación jurídica la contingencia, desentendiéndose al mismo tiempo del deber de indemnidad como así también del cumplimiento de los deberes de prevención que le son exigibles</a:t>
            </a:r>
            <a:r>
              <a:rPr lang="es-AR" dirty="0">
                <a:latin typeface="Arial" panose="020B0604020202020204" pitchFamily="34" charset="0"/>
                <a:ea typeface="Calibri" panose="020F0502020204030204" pitchFamily="34" charset="0"/>
                <a:cs typeface="Arial" panose="020B0604020202020204" pitchFamily="34" charset="0"/>
              </a:rPr>
              <a:t> </a:t>
            </a:r>
            <a:r>
              <a:rPr lang="es-AR" dirty="0">
                <a:effectLst/>
                <a:latin typeface="Arial" panose="020B0604020202020204" pitchFamily="34" charset="0"/>
                <a:ea typeface="Calibri" panose="020F0502020204030204" pitchFamily="34" charset="0"/>
                <a:cs typeface="Arial" panose="020B0604020202020204" pitchFamily="34" charset="0"/>
              </a:rPr>
              <a:t>(del voto de la Dra. Benavente).</a:t>
            </a:r>
          </a:p>
        </p:txBody>
      </p:sp>
    </p:spTree>
    <p:extLst>
      <p:ext uri="{BB962C8B-B14F-4D97-AF65-F5344CB8AC3E}">
        <p14:creationId xmlns:p14="http://schemas.microsoft.com/office/powerpoint/2010/main" val="28753264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81000" y="217369"/>
            <a:ext cx="11430000" cy="6183431"/>
          </a:xfrm>
        </p:spPr>
        <p:txBody>
          <a:bodyPr>
            <a:normAutofit/>
          </a:bodyPr>
          <a:lstStyle/>
          <a:p>
            <a:pPr marL="0" indent="0" algn="just">
              <a:lnSpc>
                <a:spcPct val="120000"/>
              </a:lnSpc>
              <a:spcBef>
                <a:spcPts val="0"/>
              </a:spcBef>
              <a:buNone/>
            </a:pPr>
            <a:endParaRPr lang="es-AR" sz="56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buNone/>
            </a:pPr>
            <a:endParaRPr lang="es-AR" sz="56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CuadroTexto 7">
            <a:extLst>
              <a:ext uri="{FF2B5EF4-FFF2-40B4-BE49-F238E27FC236}">
                <a16:creationId xmlns:a16="http://schemas.microsoft.com/office/drawing/2014/main" id="{F28518FC-4A20-4905-8EEC-3DD4068B1CD1}"/>
              </a:ext>
            </a:extLst>
          </p:cNvPr>
          <p:cNvSpPr txBox="1"/>
          <p:nvPr/>
        </p:nvSpPr>
        <p:spPr>
          <a:xfrm>
            <a:off x="381000" y="816094"/>
            <a:ext cx="11216640" cy="5293757"/>
          </a:xfrm>
          <a:prstGeom prst="rect">
            <a:avLst/>
          </a:prstGeom>
          <a:noFill/>
        </p:spPr>
        <p:txBody>
          <a:bodyPr wrap="square">
            <a:spAutoFit/>
          </a:bodyPr>
          <a:lstStyle/>
          <a:p>
            <a:r>
              <a:rPr lang="es-MX" sz="2000" b="1" dirty="0">
                <a:latin typeface="Arial" panose="020B0604020202020204" pitchFamily="34" charset="0"/>
                <a:cs typeface="Arial" panose="020B0604020202020204" pitchFamily="34" charset="0"/>
              </a:rPr>
              <a:t>Baldi Sergio y otros c/ Bianchi Lucas Juan y otros s/ daños y perjuicios </a:t>
            </a:r>
          </a:p>
          <a:p>
            <a:r>
              <a:rPr lang="es-MX" sz="2000" b="1" dirty="0">
                <a:latin typeface="Arial" panose="020B0604020202020204" pitchFamily="34" charset="0"/>
                <a:cs typeface="Arial" panose="020B0604020202020204" pitchFamily="34" charset="0"/>
              </a:rPr>
              <a:t>Cámara Nacional de Apelaciones en lo Civil, Sala H,  6-feb-2017</a:t>
            </a:r>
          </a:p>
          <a:p>
            <a:r>
              <a:rPr lang="es-MX" sz="2000" b="1" dirty="0">
                <a:latin typeface="Arial" panose="020B0604020202020204" pitchFamily="34" charset="0"/>
                <a:cs typeface="Arial" panose="020B0604020202020204" pitchFamily="34" charset="0"/>
              </a:rPr>
              <a:t>Cita: MJ-JU-M-103170-AR | MJJ103170 | MJJ103170</a:t>
            </a:r>
          </a:p>
          <a:p>
            <a:endParaRPr lang="es-MX" sz="2000" dirty="0">
              <a:latin typeface="Arial" panose="020B0604020202020204" pitchFamily="34" charset="0"/>
              <a:cs typeface="Arial" panose="020B0604020202020204" pitchFamily="34" charset="0"/>
            </a:endParaRPr>
          </a:p>
          <a:p>
            <a:pPr marL="285750" indent="-285750">
              <a:buClr>
                <a:srgbClr val="ADDE8C"/>
              </a:buClr>
              <a:buFont typeface="Wingdings 3" panose="05040102010807070707" pitchFamily="18" charset="2"/>
              <a:buChar char="´"/>
            </a:pPr>
            <a:endParaRPr lang="es-MX" sz="2000" dirty="0">
              <a:latin typeface="Arial" panose="020B0604020202020204" pitchFamily="34" charset="0"/>
              <a:cs typeface="Arial" panose="020B0604020202020204" pitchFamily="34" charset="0"/>
            </a:endParaRPr>
          </a:p>
          <a:p>
            <a:pPr marL="285750" indent="-285750">
              <a:buClr>
                <a:srgbClr val="ADDE8C"/>
              </a:buClr>
              <a:buFont typeface="Wingdings 3" panose="05040102010807070707" pitchFamily="18" charset="2"/>
              <a:buChar char="´"/>
            </a:pPr>
            <a:r>
              <a:rPr lang="es-MX" sz="2000" dirty="0">
                <a:latin typeface="Arial" panose="020B0604020202020204" pitchFamily="34" charset="0"/>
                <a:cs typeface="Arial" panose="020B0604020202020204" pitchFamily="34" charset="0"/>
              </a:rPr>
              <a:t>Corresponde responsabilizar a la sociedad anónima titular de la explotación del local bailable por los daños sufridos por un menor que fue agredido en el interior del local durante una fiesta de egresados, </a:t>
            </a:r>
            <a:r>
              <a:rPr lang="es-MX" sz="2000" b="1" dirty="0">
                <a:latin typeface="Arial" panose="020B0604020202020204" pitchFamily="34" charset="0"/>
                <a:cs typeface="Arial" panose="020B0604020202020204" pitchFamily="34" charset="0"/>
              </a:rPr>
              <a:t>pues incumplió su obligación de seguridad </a:t>
            </a:r>
            <a:r>
              <a:rPr lang="es-MX" sz="2000" dirty="0">
                <a:latin typeface="Arial" panose="020B0604020202020204" pitchFamily="34" charset="0"/>
                <a:cs typeface="Arial" panose="020B0604020202020204" pitchFamily="34" charset="0"/>
              </a:rPr>
              <a:t>en tanto no adoptó todas las medidas necesarias para que la permanencia de los asistentes en el local pudiera cumplirse sin peligro para ellos.</a:t>
            </a:r>
          </a:p>
          <a:p>
            <a:pPr marL="285750" indent="-285750">
              <a:buClr>
                <a:srgbClr val="ADDE8C"/>
              </a:buClr>
              <a:buFont typeface="Wingdings 3" panose="05040102010807070707" pitchFamily="18" charset="2"/>
              <a:buChar char="´"/>
            </a:pPr>
            <a:endParaRPr lang="es-MX" sz="2000" dirty="0">
              <a:latin typeface="Arial" panose="020B0604020202020204" pitchFamily="34" charset="0"/>
              <a:cs typeface="Arial" panose="020B0604020202020204" pitchFamily="34" charset="0"/>
            </a:endParaRPr>
          </a:p>
          <a:p>
            <a:pPr marL="285750" indent="-285750">
              <a:buClr>
                <a:srgbClr val="ADDE8C"/>
              </a:buClr>
              <a:buFont typeface="Wingdings 3" panose="05040102010807070707" pitchFamily="18" charset="2"/>
              <a:buChar char="´"/>
            </a:pPr>
            <a:endParaRPr lang="es-MX" sz="2000" dirty="0">
              <a:latin typeface="Arial" panose="020B0604020202020204" pitchFamily="34" charset="0"/>
              <a:cs typeface="Arial" panose="020B0604020202020204" pitchFamily="34" charset="0"/>
            </a:endParaRPr>
          </a:p>
          <a:p>
            <a:pPr marL="285750" indent="-285750">
              <a:buClr>
                <a:srgbClr val="ADDE8C"/>
              </a:buClr>
              <a:buFont typeface="Wingdings 3" panose="05040102010807070707" pitchFamily="18" charset="2"/>
              <a:buChar char="´"/>
            </a:pPr>
            <a:r>
              <a:rPr lang="es-MX" sz="2000" dirty="0">
                <a:latin typeface="Arial" panose="020B0604020202020204" pitchFamily="34" charset="0"/>
                <a:cs typeface="Arial" panose="020B0604020202020204" pitchFamily="34" charset="0"/>
              </a:rPr>
              <a:t>Los dueños de locales bailables brindan un espectáculo público a un número indeterminado de espectadores, con el objetivo de obtener un beneficio económico y la actividad comercial que realizan conlleva implícito un riesgo, que se ve potenciado por las condiciones de tiempo y lugar en que llevan a cabo su empresa.</a:t>
            </a:r>
          </a:p>
          <a:p>
            <a:endParaRPr lang="es-MX" dirty="0"/>
          </a:p>
        </p:txBody>
      </p:sp>
    </p:spTree>
    <p:extLst>
      <p:ext uri="{BB962C8B-B14F-4D97-AF65-F5344CB8AC3E}">
        <p14:creationId xmlns:p14="http://schemas.microsoft.com/office/powerpoint/2010/main" val="2620749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81000" y="217369"/>
            <a:ext cx="11430000" cy="6183431"/>
          </a:xfrm>
        </p:spPr>
        <p:txBody>
          <a:bodyPr>
            <a:normAutofit/>
          </a:bodyPr>
          <a:lstStyle/>
          <a:p>
            <a:pPr marL="0" indent="0" algn="just">
              <a:lnSpc>
                <a:spcPct val="120000"/>
              </a:lnSpc>
              <a:spcBef>
                <a:spcPts val="0"/>
              </a:spcBef>
              <a:buNone/>
            </a:pPr>
            <a:endParaRPr lang="es-AR" sz="56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buNone/>
            </a:pPr>
            <a:endParaRPr lang="es-AR" sz="56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CuadroTexto 7">
            <a:extLst>
              <a:ext uri="{FF2B5EF4-FFF2-40B4-BE49-F238E27FC236}">
                <a16:creationId xmlns:a16="http://schemas.microsoft.com/office/drawing/2014/main" id="{F28518FC-4A20-4905-8EEC-3DD4068B1CD1}"/>
              </a:ext>
            </a:extLst>
          </p:cNvPr>
          <p:cNvSpPr txBox="1"/>
          <p:nvPr/>
        </p:nvSpPr>
        <p:spPr>
          <a:xfrm>
            <a:off x="257907" y="1010529"/>
            <a:ext cx="11216640" cy="5324535"/>
          </a:xfrm>
          <a:prstGeom prst="rect">
            <a:avLst/>
          </a:prstGeom>
          <a:noFill/>
        </p:spPr>
        <p:txBody>
          <a:bodyPr wrap="square">
            <a:spAutoFit/>
          </a:bodyPr>
          <a:lstStyle/>
          <a:p>
            <a:r>
              <a:rPr lang="es-MX" sz="2000" b="1" dirty="0">
                <a:latin typeface="Arial" panose="020B0604020202020204" pitchFamily="34" charset="0"/>
                <a:cs typeface="Arial" panose="020B0604020202020204" pitchFamily="34" charset="0"/>
              </a:rPr>
              <a:t>G. A. R. c/ Q. F. y otros s/ daños y perjuicios</a:t>
            </a:r>
          </a:p>
          <a:p>
            <a:r>
              <a:rPr lang="es-MX" sz="2000" b="1" dirty="0">
                <a:latin typeface="Arial" panose="020B0604020202020204" pitchFamily="34" charset="0"/>
                <a:cs typeface="Arial" panose="020B0604020202020204" pitchFamily="34" charset="0"/>
              </a:rPr>
              <a:t>Cámara de Apelaciones en lo Civil, Comercial, Minas, de Paz y Tributaria de Mendoza, 21-mar-2018</a:t>
            </a:r>
          </a:p>
          <a:p>
            <a:r>
              <a:rPr lang="es-MX" sz="2000" b="1" dirty="0">
                <a:latin typeface="Arial" panose="020B0604020202020204" pitchFamily="34" charset="0"/>
                <a:cs typeface="Arial" panose="020B0604020202020204" pitchFamily="34" charset="0"/>
              </a:rPr>
              <a:t> MJ-JU-M-109671-AR | MJJ109671 | MJJ109671</a:t>
            </a:r>
          </a:p>
          <a:p>
            <a:endParaRPr lang="es-MX" sz="2000" b="1" dirty="0">
              <a:latin typeface="Arial" panose="020B0604020202020204" pitchFamily="34" charset="0"/>
              <a:cs typeface="Arial" panose="020B0604020202020204" pitchFamily="34" charset="0"/>
            </a:endParaRPr>
          </a:p>
          <a:p>
            <a:pPr marL="285750" indent="-285750">
              <a:buClr>
                <a:srgbClr val="ADDE8C"/>
              </a:buClr>
              <a:buFont typeface="Wingdings 3" panose="05040102010807070707" pitchFamily="18" charset="2"/>
              <a:buChar char="´"/>
            </a:pPr>
            <a:endParaRPr lang="es-MX" sz="2000" b="1" dirty="0">
              <a:latin typeface="Arial" panose="020B0604020202020204" pitchFamily="34" charset="0"/>
              <a:cs typeface="Arial" panose="020B0604020202020204" pitchFamily="34" charset="0"/>
            </a:endParaRPr>
          </a:p>
          <a:p>
            <a:pPr marL="285750" indent="-285750">
              <a:buClr>
                <a:srgbClr val="ADDE8C"/>
              </a:buClr>
              <a:buFont typeface="Wingdings 3" panose="05040102010807070707" pitchFamily="18" charset="2"/>
              <a:buChar char="´"/>
            </a:pPr>
            <a:r>
              <a:rPr lang="es-MX" sz="2000" dirty="0">
                <a:latin typeface="Arial" panose="020B0604020202020204" pitchFamily="34" charset="0"/>
                <a:cs typeface="Arial" panose="020B0604020202020204" pitchFamily="34" charset="0"/>
              </a:rPr>
              <a:t>El ingreso de delincuentes armados con fines de robo al local bailable </a:t>
            </a:r>
            <a:r>
              <a:rPr lang="es-MX" sz="2000" b="1" dirty="0">
                <a:latin typeface="Arial" panose="020B0604020202020204" pitchFamily="34" charset="0"/>
                <a:cs typeface="Arial" panose="020B0604020202020204" pitchFamily="34" charset="0"/>
              </a:rPr>
              <a:t>constituye un caso fortuito </a:t>
            </a:r>
            <a:r>
              <a:rPr lang="es-MX" sz="2000" dirty="0">
                <a:latin typeface="Arial" panose="020B0604020202020204" pitchFamily="34" charset="0"/>
                <a:cs typeface="Arial" panose="020B0604020202020204" pitchFamily="34" charset="0"/>
              </a:rPr>
              <a:t>que excede al deber de vigilancia al que está obligado el titular del establecimiento.</a:t>
            </a:r>
          </a:p>
          <a:p>
            <a:pPr marL="285750" indent="-285750">
              <a:buClr>
                <a:srgbClr val="ADDE8C"/>
              </a:buClr>
              <a:buFont typeface="Wingdings 3" panose="05040102010807070707" pitchFamily="18" charset="2"/>
              <a:buChar char="´"/>
            </a:pPr>
            <a:endParaRPr lang="es-MX" sz="2000" dirty="0">
              <a:latin typeface="Arial" panose="020B0604020202020204" pitchFamily="34" charset="0"/>
              <a:cs typeface="Arial" panose="020B0604020202020204" pitchFamily="34" charset="0"/>
            </a:endParaRPr>
          </a:p>
          <a:p>
            <a:pPr marL="285750" indent="-285750">
              <a:buClr>
                <a:srgbClr val="ADDE8C"/>
              </a:buClr>
              <a:buFont typeface="Wingdings 3" panose="05040102010807070707" pitchFamily="18" charset="2"/>
              <a:buChar char="´"/>
            </a:pPr>
            <a:endParaRPr lang="es-MX" sz="2000" dirty="0">
              <a:latin typeface="Arial" panose="020B0604020202020204" pitchFamily="34" charset="0"/>
              <a:cs typeface="Arial" panose="020B0604020202020204" pitchFamily="34" charset="0"/>
            </a:endParaRPr>
          </a:p>
          <a:p>
            <a:pPr marL="285750" indent="-285750">
              <a:buClr>
                <a:srgbClr val="ADDE8C"/>
              </a:buClr>
              <a:buFont typeface="Wingdings 3" panose="05040102010807070707" pitchFamily="18" charset="2"/>
              <a:buChar char="´"/>
            </a:pPr>
            <a:r>
              <a:rPr lang="es-MX" sz="2000" dirty="0">
                <a:latin typeface="Arial" panose="020B0604020202020204" pitchFamily="34" charset="0"/>
                <a:cs typeface="Arial" panose="020B0604020202020204" pitchFamily="34" charset="0"/>
              </a:rPr>
              <a:t>Corresponde confirmar el rechazo de la demanda de daños deducida, pues la lesión que la actora sufriera a consecuencia del disparo que efectuara uno de los varios sujetos que ingresaran al local bailable con fines de robo, como sus consecuencias, no pueden ser imputadas a los demandados, por no ser éstos los autores del hecho ilícito, </a:t>
            </a:r>
            <a:r>
              <a:rPr lang="es-MX" sz="2000" b="1" dirty="0">
                <a:latin typeface="Arial" panose="020B0604020202020204" pitchFamily="34" charset="0"/>
                <a:cs typeface="Arial" panose="020B0604020202020204" pitchFamily="34" charset="0"/>
              </a:rPr>
              <a:t>siendo que la irrupción en el local bailable de delincuentes con fines de robo excede razonablemente el servicio de vigilancia que deben prever para prevenir los desmanes que suelen acontecer en dichos locales.</a:t>
            </a:r>
          </a:p>
        </p:txBody>
      </p:sp>
    </p:spTree>
    <p:extLst>
      <p:ext uri="{BB962C8B-B14F-4D97-AF65-F5344CB8AC3E}">
        <p14:creationId xmlns:p14="http://schemas.microsoft.com/office/powerpoint/2010/main" val="22814996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81000" y="217369"/>
            <a:ext cx="11430000" cy="6183431"/>
          </a:xfrm>
        </p:spPr>
        <p:txBody>
          <a:bodyPr>
            <a:normAutofit/>
          </a:bodyPr>
          <a:lstStyle/>
          <a:p>
            <a:pPr marL="0" indent="0" algn="just">
              <a:lnSpc>
                <a:spcPct val="120000"/>
              </a:lnSpc>
              <a:spcBef>
                <a:spcPts val="0"/>
              </a:spcBef>
              <a:buNone/>
            </a:pPr>
            <a:endParaRPr lang="es-AR" sz="56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buNone/>
            </a:pPr>
            <a:endParaRPr lang="es-AR" sz="56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CuadroTexto 7">
            <a:extLst>
              <a:ext uri="{FF2B5EF4-FFF2-40B4-BE49-F238E27FC236}">
                <a16:creationId xmlns:a16="http://schemas.microsoft.com/office/drawing/2014/main" id="{F28518FC-4A20-4905-8EEC-3DD4068B1CD1}"/>
              </a:ext>
            </a:extLst>
          </p:cNvPr>
          <p:cNvSpPr txBox="1"/>
          <p:nvPr/>
        </p:nvSpPr>
        <p:spPr>
          <a:xfrm>
            <a:off x="259080" y="807720"/>
            <a:ext cx="11216640" cy="4401205"/>
          </a:xfrm>
          <a:prstGeom prst="rect">
            <a:avLst/>
          </a:prstGeom>
          <a:noFill/>
        </p:spPr>
        <p:txBody>
          <a:bodyPr wrap="square">
            <a:spAutoFit/>
          </a:bodyPr>
          <a:lstStyle/>
          <a:p>
            <a:pPr algn="just">
              <a:buClr>
                <a:srgbClr val="ADDE8C"/>
              </a:buClr>
            </a:pPr>
            <a:r>
              <a:rPr lang="es-AR" sz="2000" b="1" dirty="0">
                <a:effectLst/>
                <a:latin typeface="Arial" panose="020B0604020202020204" pitchFamily="34" charset="0"/>
                <a:ea typeface="Calibri" panose="020F0502020204030204" pitchFamily="34" charset="0"/>
                <a:cs typeface="Arial" panose="020B0604020202020204" pitchFamily="34" charset="0"/>
              </a:rPr>
              <a:t>G. B. I. c/ Nuevo Banco de Entre Ríos S.A. s/ sumarísimo</a:t>
            </a:r>
          </a:p>
          <a:p>
            <a:pPr algn="just">
              <a:buClr>
                <a:srgbClr val="ADDE8C"/>
              </a:buClr>
            </a:pPr>
            <a:r>
              <a:rPr lang="es-AR" sz="2000" b="1" dirty="0">
                <a:effectLst/>
                <a:latin typeface="Arial" panose="020B0604020202020204" pitchFamily="34" charset="0"/>
                <a:ea typeface="Calibri" panose="020F0502020204030204" pitchFamily="34" charset="0"/>
                <a:cs typeface="Arial" panose="020B0604020202020204" pitchFamily="34" charset="0"/>
              </a:rPr>
              <a:t>Cámara de Apelaciones en lo Civil, Comercial y Laboral de Gualeguaychú, Sala</a:t>
            </a:r>
            <a:r>
              <a:rPr lang="es-AR" sz="2000" b="1" dirty="0">
                <a:latin typeface="Arial" panose="020B0604020202020204" pitchFamily="34" charset="0"/>
                <a:ea typeface="Calibri" panose="020F0502020204030204" pitchFamily="34" charset="0"/>
                <a:cs typeface="Arial" panose="020B0604020202020204" pitchFamily="34" charset="0"/>
              </a:rPr>
              <a:t> </a:t>
            </a:r>
            <a:r>
              <a:rPr lang="es-AR" sz="2000" b="1" dirty="0">
                <a:effectLst/>
                <a:latin typeface="Arial" panose="020B0604020202020204" pitchFamily="34" charset="0"/>
                <a:ea typeface="Calibri" panose="020F0502020204030204" pitchFamily="34" charset="0"/>
                <a:cs typeface="Arial" panose="020B0604020202020204" pitchFamily="34" charset="0"/>
              </a:rPr>
              <a:t>I, 13-ago-2021</a:t>
            </a:r>
          </a:p>
          <a:p>
            <a:pPr algn="just">
              <a:buClr>
                <a:srgbClr val="ADDE8C"/>
              </a:buClr>
            </a:pPr>
            <a:r>
              <a:rPr lang="es-AR" sz="2000" b="1" dirty="0">
                <a:effectLst/>
                <a:latin typeface="Arial" panose="020B0604020202020204" pitchFamily="34" charset="0"/>
                <a:ea typeface="Calibri" panose="020F0502020204030204" pitchFamily="34" charset="0"/>
                <a:cs typeface="Arial" panose="020B0604020202020204" pitchFamily="34" charset="0"/>
              </a:rPr>
              <a:t>Cita: MJ-JU-M-134709-AR | MJJ134709 | MJJ134709</a:t>
            </a:r>
          </a:p>
          <a:p>
            <a:pPr algn="just">
              <a:buClr>
                <a:srgbClr val="ADDE8C"/>
              </a:buClr>
            </a:pPr>
            <a:r>
              <a:rPr lang="es-AR" sz="2000" dirty="0">
                <a:effectLst/>
                <a:latin typeface="Arial" panose="020B0604020202020204" pitchFamily="34" charset="0"/>
                <a:ea typeface="Calibri" panose="020F0502020204030204" pitchFamily="34" charset="0"/>
                <a:cs typeface="Arial" panose="020B0604020202020204" pitchFamily="34" charset="0"/>
              </a:rPr>
              <a:t> </a:t>
            </a:r>
          </a:p>
          <a:p>
            <a:pPr algn="just">
              <a:buClr>
                <a:srgbClr val="ADDE8C"/>
              </a:buClr>
            </a:pPr>
            <a:endParaRPr lang="es-MX" sz="2000" dirty="0">
              <a:latin typeface="Arial" panose="020B0604020202020204" pitchFamily="34" charset="0"/>
              <a:ea typeface="Calibri" panose="020F0502020204030204" pitchFamily="34" charset="0"/>
              <a:cs typeface="Arial" panose="020B0604020202020204" pitchFamily="34" charset="0"/>
            </a:endParaRPr>
          </a:p>
          <a:p>
            <a:pPr marL="285750" indent="-285750" algn="just">
              <a:buClr>
                <a:srgbClr val="ADDE8C"/>
              </a:buClr>
              <a:buFont typeface="Wingdings 3" panose="05040102010807070707" pitchFamily="18" charset="2"/>
              <a:buChar char="´"/>
            </a:pPr>
            <a:r>
              <a:rPr lang="es-AR" sz="2000" dirty="0">
                <a:effectLst/>
                <a:latin typeface="Arial" panose="020B0604020202020204" pitchFamily="34" charset="0"/>
                <a:ea typeface="Calibri" panose="020F0502020204030204" pitchFamily="34" charset="0"/>
                <a:cs typeface="Arial" panose="020B0604020202020204" pitchFamily="34" charset="0"/>
              </a:rPr>
              <a:t>No hay responsabilidad de la entidad bancaria ya que los daños padecidos por un cliente que fue víctima de ‘phishing’ fueron porque brindó voluntariamente las claves de su cajero, cumpliendo el banco con todo lo dispuesto por el BCRA.</a:t>
            </a:r>
          </a:p>
          <a:p>
            <a:pPr marL="285750" indent="-285750" algn="just">
              <a:buClr>
                <a:srgbClr val="ADDE8C"/>
              </a:buClr>
              <a:buFont typeface="Wingdings 3" panose="05040102010807070707" pitchFamily="18" charset="2"/>
              <a:buChar char="´"/>
            </a:pPr>
            <a:endParaRPr lang="es-AR" sz="2000" dirty="0">
              <a:latin typeface="Arial" panose="020B0604020202020204" pitchFamily="34" charset="0"/>
              <a:ea typeface="Calibri" panose="020F0502020204030204" pitchFamily="34" charset="0"/>
              <a:cs typeface="Arial" panose="020B0604020202020204" pitchFamily="34" charset="0"/>
            </a:endParaRPr>
          </a:p>
          <a:p>
            <a:pPr marL="285750" indent="-285750" algn="just">
              <a:buClr>
                <a:srgbClr val="ADDE8C"/>
              </a:buClr>
              <a:buFont typeface="Wingdings 3" panose="05040102010807070707" pitchFamily="18" charset="2"/>
              <a:buChar char="´"/>
            </a:pPr>
            <a:r>
              <a:rPr lang="es-AR" sz="2000" dirty="0">
                <a:effectLst/>
                <a:latin typeface="Arial" panose="020B0604020202020204" pitchFamily="34" charset="0"/>
                <a:ea typeface="Calibri" panose="020F0502020204030204" pitchFamily="34" charset="0"/>
                <a:cs typeface="Arial" panose="020B0604020202020204" pitchFamily="34" charset="0"/>
              </a:rPr>
              <a:t> </a:t>
            </a:r>
            <a:r>
              <a:rPr lang="es-AR" sz="2000" b="1" dirty="0">
                <a:effectLst/>
                <a:latin typeface="Arial" panose="020B0604020202020204" pitchFamily="34" charset="0"/>
                <a:ea typeface="Calibri" panose="020F0502020204030204" pitchFamily="34" charset="0"/>
                <a:cs typeface="Arial" panose="020B0604020202020204" pitchFamily="34" charset="0"/>
              </a:rPr>
              <a:t>La conducta que mantuvo la actora implicó una participación consciente y deliberada que quebró el nexo de causalidad </a:t>
            </a:r>
            <a:r>
              <a:rPr lang="es-AR" sz="2000" dirty="0">
                <a:effectLst/>
                <a:latin typeface="Arial" panose="020B0604020202020204" pitchFamily="34" charset="0"/>
                <a:ea typeface="Calibri" panose="020F0502020204030204" pitchFamily="34" charset="0"/>
                <a:cs typeface="Arial" panose="020B0604020202020204" pitchFamily="34" charset="0"/>
              </a:rPr>
              <a:t>que el daño pudo tener con el servicio que presta la entidad bancaria; debe agregarse que, no se ha identificado, como no sea de modo genérico, cual o cuales fueron las conductas que el banco debió cumplir y omitió hacer.</a:t>
            </a:r>
          </a:p>
        </p:txBody>
      </p:sp>
    </p:spTree>
    <p:extLst>
      <p:ext uri="{BB962C8B-B14F-4D97-AF65-F5344CB8AC3E}">
        <p14:creationId xmlns:p14="http://schemas.microsoft.com/office/powerpoint/2010/main" val="25531829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81000" y="217369"/>
            <a:ext cx="11430000" cy="6183431"/>
          </a:xfrm>
        </p:spPr>
        <p:txBody>
          <a:bodyPr>
            <a:normAutofit/>
          </a:bodyPr>
          <a:lstStyle/>
          <a:p>
            <a:pPr marL="0" marR="0" lvl="0" indent="0" algn="just" defTabSz="457200" rtl="0" eaLnBrk="1" fontAlgn="auto" latinLnBrk="0" hangingPunct="1">
              <a:lnSpc>
                <a:spcPct val="100000"/>
              </a:lnSpc>
              <a:spcBef>
                <a:spcPts val="0"/>
              </a:spcBef>
              <a:spcAft>
                <a:spcPts val="0"/>
              </a:spcAft>
              <a:buClr>
                <a:srgbClr val="ACD433"/>
              </a:buClr>
              <a:buSzPct val="80000"/>
              <a:buFont typeface="Wingdings 3" charset="2"/>
              <a:buNone/>
              <a:tabLst/>
              <a:defRPr/>
            </a:pPr>
            <a:r>
              <a:rPr kumimoji="0" lang="es-AR" sz="20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CAMARA CIVIL Y COMERCIAL,  La Plata, Sala 2,  5 de mayo de 2022</a:t>
            </a:r>
          </a:p>
          <a:p>
            <a:pPr marL="0" marR="0" lvl="0" indent="0" algn="just" defTabSz="457200" rtl="0" eaLnBrk="1" fontAlgn="auto" latinLnBrk="0" hangingPunct="1">
              <a:lnSpc>
                <a:spcPct val="100000"/>
              </a:lnSpc>
              <a:spcBef>
                <a:spcPts val="0"/>
              </a:spcBef>
              <a:spcAft>
                <a:spcPts val="0"/>
              </a:spcAft>
              <a:buClr>
                <a:srgbClr val="ADDE8C"/>
              </a:buClr>
              <a:buSzTx/>
              <a:buFontTx/>
              <a:buNone/>
              <a:tabLst/>
              <a:defRPr/>
            </a:pPr>
            <a:r>
              <a:rPr kumimoji="0" lang="es-AR" sz="20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SUAREZ DANIEL RICARDO C/ BANCO DE LA PROVINCIA DE BUENOS AIRES </a:t>
            </a:r>
          </a:p>
          <a:p>
            <a:pPr marL="0" marR="0" lvl="0" indent="0" algn="just" defTabSz="457200" rtl="0" eaLnBrk="1" fontAlgn="auto" latinLnBrk="0" hangingPunct="1">
              <a:lnSpc>
                <a:spcPct val="100000"/>
              </a:lnSpc>
              <a:spcBef>
                <a:spcPts val="0"/>
              </a:spcBef>
              <a:spcAft>
                <a:spcPts val="0"/>
              </a:spcAft>
              <a:buClr>
                <a:srgbClr val="ADDE8C"/>
              </a:buClr>
              <a:buSzTx/>
              <a:buFontTx/>
              <a:buNone/>
              <a:tabLst/>
              <a:defRPr/>
            </a:pPr>
            <a:endParaRPr kumimoji="0" lang="es-AR" sz="20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
                <a:srgbClr val="ADDE8C"/>
              </a:buClr>
              <a:buSzTx/>
              <a:buFontTx/>
              <a:buNone/>
              <a:tabLst/>
              <a:defRPr/>
            </a:pPr>
            <a:r>
              <a:rPr kumimoji="0" lang="es-AR" sz="20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 </a:t>
            </a:r>
          </a:p>
          <a:p>
            <a:pPr marL="285750" marR="0" lvl="0" indent="-285750" algn="just" defTabSz="457200" rtl="0" eaLnBrk="1" fontAlgn="auto" latinLnBrk="0" hangingPunct="1">
              <a:lnSpc>
                <a:spcPct val="100000"/>
              </a:lnSpc>
              <a:spcBef>
                <a:spcPts val="0"/>
              </a:spcBef>
              <a:spcAft>
                <a:spcPts val="0"/>
              </a:spcAft>
              <a:buClr>
                <a:srgbClr val="ADDE8C"/>
              </a:buClr>
              <a:buSzTx/>
              <a:buFont typeface="Wingdings 3" panose="05040102010807070707" pitchFamily="18" charset="2"/>
              <a:buChar char="´"/>
              <a:tabLst/>
              <a:defRPr/>
            </a:pPr>
            <a:r>
              <a:rPr kumimoji="0" lang="es-AR" sz="2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El phishing es una técnica que mediante</a:t>
            </a:r>
            <a:r>
              <a:rPr kumimoji="0" lang="es-MX" sz="20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 la utilización de ardid o engaños de distinta índole logra que las personas usuarias del sistema bancario accedan a entregar los datos de su cuenta, sus claves de seguridad y validaciones como token o similar. Ante este fenómeno se impone cuestionarse si ante este escenario resulta adecuado -tal como reclama la entidad demandada- endilgar la totalidad de la responsabilidad y culpa en el factor humano (en el caso, la entrega de las claves) o si, contrariamente, la entidad cuenta con su grado de responsabilidad. </a:t>
            </a:r>
          </a:p>
          <a:p>
            <a:pPr marL="285750" marR="0" lvl="0" indent="-285750" algn="just" defTabSz="457200" rtl="0" eaLnBrk="1" fontAlgn="auto" latinLnBrk="0" hangingPunct="1">
              <a:lnSpc>
                <a:spcPct val="100000"/>
              </a:lnSpc>
              <a:spcBef>
                <a:spcPts val="0"/>
              </a:spcBef>
              <a:spcAft>
                <a:spcPts val="0"/>
              </a:spcAft>
              <a:buClr>
                <a:srgbClr val="ADDE8C"/>
              </a:buClr>
              <a:buSzTx/>
              <a:buFont typeface="Wingdings 3" panose="05040102010807070707" pitchFamily="18" charset="2"/>
              <a:buChar char="´"/>
              <a:tabLst/>
              <a:defRPr/>
            </a:pPr>
            <a:endParaRPr kumimoji="0" lang="es-MX" sz="20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285750" marR="0" lvl="0" indent="-285750" algn="just" defTabSz="457200" rtl="0" eaLnBrk="1" fontAlgn="auto" latinLnBrk="0" hangingPunct="1">
              <a:lnSpc>
                <a:spcPct val="100000"/>
              </a:lnSpc>
              <a:spcBef>
                <a:spcPts val="0"/>
              </a:spcBef>
              <a:spcAft>
                <a:spcPts val="0"/>
              </a:spcAft>
              <a:buClr>
                <a:srgbClr val="ADDE8C"/>
              </a:buClr>
              <a:buSzTx/>
              <a:buFont typeface="Wingdings 3" panose="05040102010807070707" pitchFamily="18" charset="2"/>
              <a:buChar char="´"/>
              <a:tabLst/>
              <a:defRPr/>
            </a:pPr>
            <a:r>
              <a:rPr kumimoji="0" lang="es-MX" sz="20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Resulta evidente a la luz de las normas específicas y el plexo consumeril que los bancos cargan con el indelegable </a:t>
            </a:r>
            <a:r>
              <a:rPr kumimoji="0" lang="es-MX" sz="20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deber de seguridad </a:t>
            </a:r>
            <a:r>
              <a:rPr kumimoji="0" lang="es-MX" sz="20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a los fines de evitar este tipo de delitos. No basta con ampararse en el cumplimiento de las normas bancarias predispuestas para librarse de su responsabilidad, sino que por el contrario, deben ultimar los recursos y técnicas suficientes para mantener al cliente a salvo de las maniobras ciberdelictuales pergeñadas por terceros.</a:t>
            </a:r>
            <a:endParaRPr kumimoji="0" lang="es-AR" sz="20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Bef>
                <a:spcPts val="0"/>
              </a:spcBef>
              <a:buNone/>
            </a:pPr>
            <a:endParaRPr lang="es-AR" sz="5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05198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84478" y="276542"/>
            <a:ext cx="9559535" cy="1325563"/>
          </a:xfrm>
        </p:spPr>
        <p:txBody>
          <a:bodyPr>
            <a:normAutofit/>
          </a:bodyPr>
          <a:lstStyle/>
          <a:p>
            <a:pPr algn="ctr"/>
            <a:r>
              <a:rPr lang="es-AR" sz="4400" b="1" dirty="0">
                <a:solidFill>
                  <a:schemeClr val="tx1"/>
                </a:solidFill>
                <a:latin typeface="Baskerville Old Face" panose="02020602080505020303" pitchFamily="18" charset="0"/>
              </a:rPr>
              <a:t>EXIMENTES</a:t>
            </a:r>
          </a:p>
        </p:txBody>
      </p:sp>
      <p:sp>
        <p:nvSpPr>
          <p:cNvPr id="3" name="Marcador de contenido 2"/>
          <p:cNvSpPr>
            <a:spLocks noGrp="1"/>
          </p:cNvSpPr>
          <p:nvPr>
            <p:ph idx="1"/>
          </p:nvPr>
        </p:nvSpPr>
        <p:spPr>
          <a:xfrm>
            <a:off x="731521" y="1137732"/>
            <a:ext cx="9912492" cy="4149163"/>
          </a:xfrm>
        </p:spPr>
        <p:txBody>
          <a:bodyPr>
            <a:noAutofit/>
          </a:bodyPr>
          <a:lstStyle/>
          <a:p>
            <a:pPr marL="0" indent="0">
              <a:spcBef>
                <a:spcPts val="0"/>
              </a:spcBef>
              <a:buNone/>
            </a:pPr>
            <a:r>
              <a:rPr lang="es-AR" sz="4000" dirty="0">
                <a:latin typeface="Baskerville Old Face" panose="02020602080505020303" pitchFamily="18" charset="0"/>
              </a:rPr>
              <a:t>Las eximentes hacen desaparecer alguno de los presupuestos de la R.C.</a:t>
            </a:r>
          </a:p>
          <a:p>
            <a:pPr marL="0" indent="0">
              <a:spcBef>
                <a:spcPts val="0"/>
              </a:spcBef>
              <a:buNone/>
            </a:pPr>
            <a:endParaRPr lang="es-AR" sz="4000" dirty="0">
              <a:latin typeface="Baskerville Old Face" panose="02020602080505020303" pitchFamily="18" charset="0"/>
            </a:endParaRPr>
          </a:p>
          <a:p>
            <a:pPr marL="0" indent="0">
              <a:spcBef>
                <a:spcPts val="0"/>
              </a:spcBef>
              <a:buNone/>
            </a:pPr>
            <a:r>
              <a:rPr lang="es-AR" sz="4000" dirty="0">
                <a:latin typeface="Baskerville Old Face" panose="02020602080505020303" pitchFamily="18" charset="0"/>
              </a:rPr>
              <a:t>Por lo tanto, liberan de responsabilidad al imputado como responsable. </a:t>
            </a:r>
          </a:p>
          <a:p>
            <a:pPr marL="0" indent="0">
              <a:spcBef>
                <a:spcPts val="0"/>
              </a:spcBef>
              <a:buNone/>
            </a:pPr>
            <a:endParaRPr lang="es-AR" sz="4000" dirty="0">
              <a:latin typeface="Baskerville Old Face" panose="02020602080505020303" pitchFamily="18" charset="0"/>
            </a:endParaRPr>
          </a:p>
        </p:txBody>
      </p:sp>
    </p:spTree>
    <p:extLst>
      <p:ext uri="{BB962C8B-B14F-4D97-AF65-F5344CB8AC3E}">
        <p14:creationId xmlns:p14="http://schemas.microsoft.com/office/powerpoint/2010/main" val="675916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142855"/>
            <a:ext cx="11321934" cy="1325563"/>
          </a:xfrm>
        </p:spPr>
        <p:txBody>
          <a:bodyPr>
            <a:noAutofit/>
          </a:bodyPr>
          <a:lstStyle/>
          <a:p>
            <a:pPr algn="ctr"/>
            <a:r>
              <a:rPr lang="es-AR" sz="4000" b="1" dirty="0">
                <a:solidFill>
                  <a:schemeClr val="tx1"/>
                </a:solidFill>
                <a:latin typeface="Baskerville Old Face" panose="02020602080505020303" pitchFamily="18" charset="0"/>
              </a:rPr>
              <a:t>PRUEBA de los presupuestos y las eximentes</a:t>
            </a:r>
          </a:p>
        </p:txBody>
      </p:sp>
      <p:sp>
        <p:nvSpPr>
          <p:cNvPr id="3" name="Marcador de contenido 2"/>
          <p:cNvSpPr>
            <a:spLocks noGrp="1"/>
          </p:cNvSpPr>
          <p:nvPr>
            <p:ph idx="1"/>
          </p:nvPr>
        </p:nvSpPr>
        <p:spPr>
          <a:xfrm>
            <a:off x="245047" y="1429797"/>
            <a:ext cx="11689723" cy="5342215"/>
          </a:xfrm>
        </p:spPr>
        <p:txBody>
          <a:bodyPr>
            <a:noAutofit/>
          </a:bodyPr>
          <a:lstStyle/>
          <a:p>
            <a:pPr marL="0" indent="0" algn="just">
              <a:buNone/>
            </a:pPr>
            <a:r>
              <a:rPr lang="es-AR" sz="2400" dirty="0">
                <a:effectLst/>
                <a:latin typeface="Baskerville Old Face" panose="02020602080505020303" pitchFamily="18" charset="0"/>
                <a:ea typeface="Calibri" panose="020F0502020204030204" pitchFamily="34" charset="0"/>
                <a:cs typeface="Times New Roman" panose="02020603050405020304" pitchFamily="18" charset="0"/>
              </a:rPr>
              <a:t>El CCC incluye normas relativas a la carga de la prueba, arts. 1434, 1735, 1736, 1744.</a:t>
            </a:r>
          </a:p>
          <a:p>
            <a:pPr marL="0" indent="0" algn="just">
              <a:buNone/>
            </a:pPr>
            <a:r>
              <a:rPr lang="es-AR" sz="2400" dirty="0">
                <a:latin typeface="Baskerville Old Face" panose="02020602080505020303" pitchFamily="18" charset="0"/>
                <a:ea typeface="Calibri" panose="020F0502020204030204" pitchFamily="34" charset="0"/>
                <a:cs typeface="Times New Roman" panose="02020603050405020304" pitchFamily="18" charset="0"/>
              </a:rPr>
              <a:t>P</a:t>
            </a:r>
            <a:r>
              <a:rPr lang="es-AR" sz="2400" dirty="0">
                <a:effectLst/>
                <a:latin typeface="Baskerville Old Face" panose="02020602080505020303" pitchFamily="18" charset="0"/>
                <a:ea typeface="Calibri" panose="020F0502020204030204" pitchFamily="34" charset="0"/>
                <a:cs typeface="Times New Roman" panose="02020603050405020304" pitchFamily="18" charset="0"/>
              </a:rPr>
              <a:t>revé una </a:t>
            </a:r>
            <a:r>
              <a:rPr lang="es-AR" sz="2400" b="1" dirty="0">
                <a:effectLst/>
                <a:latin typeface="Baskerville Old Face" panose="02020602080505020303" pitchFamily="18" charset="0"/>
                <a:ea typeface="Calibri" panose="020F0502020204030204" pitchFamily="34" charset="0"/>
                <a:cs typeface="Times New Roman" panose="02020603050405020304" pitchFamily="18" charset="0"/>
              </a:rPr>
              <a:t>regla general que adjudica la carga probatoria a quien invoca el factor de atribución, la relación de causalidad o la eximente. </a:t>
            </a:r>
          </a:p>
          <a:p>
            <a:pPr marL="0" marR="0" lvl="0" indent="0" algn="just" defTabSz="457200" rtl="0" eaLnBrk="1" fontAlgn="auto" latinLnBrk="0" hangingPunct="1">
              <a:lnSpc>
                <a:spcPct val="100000"/>
              </a:lnSpc>
              <a:spcBef>
                <a:spcPts val="0"/>
              </a:spcBef>
              <a:spcAft>
                <a:spcPts val="0"/>
              </a:spcAft>
              <a:buClr>
                <a:srgbClr val="ACD433"/>
              </a:buClr>
              <a:buSzPct val="80000"/>
              <a:buFont typeface="Wingdings 3" charset="2"/>
              <a:buNone/>
              <a:tabLst/>
              <a:defRPr/>
            </a:pPr>
            <a:endParaRPr lang="es-AR" sz="2400" dirty="0">
              <a:latin typeface="Baskerville Old Face" panose="02020602080505020303"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
                <a:srgbClr val="ACD433"/>
              </a:buClr>
              <a:buSzPct val="80000"/>
              <a:buFont typeface="Wingdings 3" charset="2"/>
              <a:buNone/>
              <a:tabLst/>
              <a:defRPr/>
            </a:pPr>
            <a:r>
              <a:rPr lang="es-AR" sz="2400" dirty="0">
                <a:latin typeface="Baskerville Old Face" panose="02020602080505020303" pitchFamily="18" charset="0"/>
                <a:ea typeface="Calibri" panose="020F0502020204030204" pitchFamily="34" charset="0"/>
                <a:cs typeface="Times New Roman" panose="02020603050405020304" pitchFamily="18" charset="0"/>
              </a:rPr>
              <a:t>Como excepción, </a:t>
            </a:r>
            <a:r>
              <a:rPr lang="es-AR" sz="2400" dirty="0">
                <a:effectLst/>
                <a:latin typeface="Baskerville Old Face" panose="02020602080505020303" pitchFamily="18" charset="0"/>
                <a:ea typeface="Calibri" panose="020F0502020204030204" pitchFamily="34" charset="0"/>
                <a:cs typeface="Times New Roman" panose="02020603050405020304" pitchFamily="18" charset="0"/>
              </a:rPr>
              <a:t> establece </a:t>
            </a:r>
            <a:r>
              <a:rPr lang="es-AR" sz="2400" b="1" dirty="0">
                <a:effectLst/>
                <a:latin typeface="Baskerville Old Face" panose="02020602080505020303" pitchFamily="18" charset="0"/>
                <a:ea typeface="Calibri" panose="020F0502020204030204" pitchFamily="34" charset="0"/>
                <a:cs typeface="Times New Roman" panose="02020603050405020304" pitchFamily="18" charset="0"/>
              </a:rPr>
              <a:t>la facultad del juez de adjudicar la carga de la prueba de la culpa a quien está en mejores condiciones de probar</a:t>
            </a:r>
            <a:r>
              <a:rPr lang="es-AR" sz="2400" dirty="0">
                <a:effectLst/>
                <a:latin typeface="Baskerville Old Face" panose="02020602080505020303" pitchFamily="18" charset="0"/>
                <a:ea typeface="Calibri" panose="020F0502020204030204" pitchFamily="34" charset="0"/>
                <a:cs typeface="Times New Roman" panose="02020603050405020304" pitchFamily="18" charset="0"/>
              </a:rPr>
              <a:t>.</a:t>
            </a:r>
          </a:p>
          <a:p>
            <a:pPr marL="0" marR="0" lvl="0" indent="0" algn="just" defTabSz="457200" rtl="0" eaLnBrk="1" fontAlgn="auto" latinLnBrk="0" hangingPunct="1">
              <a:lnSpc>
                <a:spcPct val="100000"/>
              </a:lnSpc>
              <a:spcBef>
                <a:spcPts val="0"/>
              </a:spcBef>
              <a:spcAft>
                <a:spcPts val="0"/>
              </a:spcAft>
              <a:buClr>
                <a:srgbClr val="ACD433"/>
              </a:buClr>
              <a:buSzPct val="80000"/>
              <a:buFont typeface="Wingdings 3" charset="2"/>
              <a:buNone/>
              <a:tabLst/>
              <a:defRPr/>
            </a:pPr>
            <a:endParaRPr kumimoji="0" lang="es-AR" sz="2400" b="0" i="0" u="none" strike="noStrike" kern="1200" cap="none" spc="0" normalizeH="0" baseline="0" noProof="0" dirty="0">
              <a:ln>
                <a:noFill/>
              </a:ln>
              <a:solidFill>
                <a:prstClr val="white"/>
              </a:solidFill>
              <a:uLnTx/>
              <a:uFillTx/>
              <a:latin typeface="Baskerville Old Face" panose="02020602080505020303"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
                <a:srgbClr val="ACD433"/>
              </a:buClr>
              <a:buSzPct val="80000"/>
              <a:buFont typeface="Wingdings 3" charset="2"/>
              <a:buNone/>
              <a:tabLst/>
              <a:defRPr/>
            </a:pPr>
            <a:r>
              <a:rPr kumimoji="0" lang="es-AR" sz="2400" b="0" i="0" u="none" strike="noStrike" kern="1200" cap="none" spc="0" normalizeH="0" baseline="0" noProof="0" dirty="0">
                <a:ln>
                  <a:noFill/>
                </a:ln>
                <a:solidFill>
                  <a:prstClr val="white"/>
                </a:solidFill>
                <a:effectLst/>
                <a:uLnTx/>
                <a:uFillTx/>
                <a:latin typeface="Baskerville Old Face" panose="02020602080505020303" pitchFamily="18" charset="0"/>
                <a:ea typeface="Calibri" panose="020F0502020204030204" pitchFamily="34" charset="0"/>
                <a:cs typeface="+mj-cs"/>
              </a:rPr>
              <a:t>En principio, </a:t>
            </a:r>
            <a:r>
              <a:rPr kumimoji="0" lang="es-AR" sz="2400" b="1" i="0" u="none" strike="noStrike" kern="1200" cap="none" spc="0" normalizeH="0" baseline="0" noProof="0" dirty="0">
                <a:ln>
                  <a:noFill/>
                </a:ln>
                <a:solidFill>
                  <a:prstClr val="white"/>
                </a:solidFill>
                <a:effectLst/>
                <a:uLnTx/>
                <a:uFillTx/>
                <a:latin typeface="Baskerville Old Face" panose="02020602080505020303" pitchFamily="18" charset="0"/>
                <a:ea typeface="Calibri" panose="020F0502020204030204" pitchFamily="34" charset="0"/>
                <a:cs typeface="+mj-cs"/>
              </a:rPr>
              <a:t>será la víctima quien deberá acreditar el daño</a:t>
            </a:r>
            <a:r>
              <a:rPr kumimoji="0" lang="es-AR" sz="2400" b="0" i="0" u="none" strike="noStrike" kern="1200" cap="none" spc="0" normalizeH="0" baseline="0" noProof="0" dirty="0">
                <a:ln>
                  <a:noFill/>
                </a:ln>
                <a:solidFill>
                  <a:prstClr val="white"/>
                </a:solidFill>
                <a:effectLst/>
                <a:uLnTx/>
                <a:uFillTx/>
                <a:latin typeface="Baskerville Old Face" panose="02020602080505020303" pitchFamily="18" charset="0"/>
                <a:ea typeface="Calibri" panose="020F0502020204030204" pitchFamily="34" charset="0"/>
                <a:cs typeface="+mj-cs"/>
              </a:rPr>
              <a:t>, salvo que exista una presunción legal en contrario, o los indicios existentes en la causa permitan presumirlo. </a:t>
            </a:r>
          </a:p>
          <a:p>
            <a:pPr marL="0" marR="0" lvl="0" indent="0" algn="just" defTabSz="457200" rtl="0" eaLnBrk="1" fontAlgn="auto" latinLnBrk="0" hangingPunct="1">
              <a:lnSpc>
                <a:spcPct val="100000"/>
              </a:lnSpc>
              <a:spcBef>
                <a:spcPts val="0"/>
              </a:spcBef>
              <a:spcAft>
                <a:spcPts val="0"/>
              </a:spcAft>
              <a:buClr>
                <a:srgbClr val="ACD433"/>
              </a:buClr>
              <a:buSzPct val="80000"/>
              <a:buFont typeface="Wingdings 3" charset="2"/>
              <a:buNone/>
              <a:tabLst/>
              <a:defRPr/>
            </a:pPr>
            <a:endParaRPr lang="es-AR" sz="2400" dirty="0">
              <a:solidFill>
                <a:prstClr val="white"/>
              </a:solidFill>
              <a:latin typeface="Baskerville Old Face" panose="02020602080505020303" pitchFamily="18" charset="0"/>
              <a:ea typeface="Calibri" panose="020F0502020204030204" pitchFamily="34" charset="0"/>
            </a:endParaRPr>
          </a:p>
          <a:p>
            <a:pPr marL="0" marR="0" lvl="0" indent="0" algn="just" defTabSz="457200" rtl="0" eaLnBrk="1" fontAlgn="auto" latinLnBrk="0" hangingPunct="1">
              <a:lnSpc>
                <a:spcPct val="100000"/>
              </a:lnSpc>
              <a:spcBef>
                <a:spcPts val="0"/>
              </a:spcBef>
              <a:spcAft>
                <a:spcPts val="0"/>
              </a:spcAft>
              <a:buClr>
                <a:srgbClr val="ACD433"/>
              </a:buClr>
              <a:buSzPct val="80000"/>
              <a:buFont typeface="Wingdings 3" charset="2"/>
              <a:buNone/>
              <a:tabLst/>
              <a:defRPr/>
            </a:pPr>
            <a:r>
              <a:rPr kumimoji="0" lang="es-MX" sz="2400" b="1" i="0" u="none" strike="noStrike" kern="1200" cap="none" spc="0" normalizeH="0" baseline="0" noProof="0" dirty="0">
                <a:ln>
                  <a:noFill/>
                </a:ln>
                <a:solidFill>
                  <a:prstClr val="white"/>
                </a:solidFill>
                <a:effectLst/>
                <a:uLnTx/>
                <a:uFillTx/>
                <a:latin typeface="Baskerville Old Face" panose="02020602080505020303" pitchFamily="18" charset="0"/>
                <a:ea typeface="Calibri" panose="020F0502020204030204" pitchFamily="34" charset="0"/>
                <a:cs typeface="+mj-cs"/>
              </a:rPr>
              <a:t>REL. DE CONSUMO (art. 53 LDC) </a:t>
            </a:r>
            <a:r>
              <a:rPr kumimoji="0" lang="es-MX" sz="2400" b="0" i="1" u="none" strike="noStrike" kern="1200" cap="none" spc="0" normalizeH="0" baseline="0" noProof="0" dirty="0">
                <a:ln>
                  <a:noFill/>
                </a:ln>
                <a:solidFill>
                  <a:prstClr val="white"/>
                </a:solidFill>
                <a:effectLst/>
                <a:uLnTx/>
                <a:uFillTx/>
                <a:latin typeface="Baskerville Old Face" panose="02020602080505020303" pitchFamily="18" charset="0"/>
                <a:ea typeface="Calibri" panose="020F0502020204030204" pitchFamily="34" charset="0"/>
                <a:cs typeface="+mj-cs"/>
              </a:rPr>
              <a:t>Los proveedores deberán aportar al proceso todos los elementos de prueba que obren en su poder, conforme a las características del bien o servicio, prestando la colaboración necesaria para el esclarecimiento de la cuestión debatida en el juicio.</a:t>
            </a:r>
            <a:endParaRPr kumimoji="0" lang="es-AR" sz="2400" b="0" i="1" u="none" strike="noStrike" kern="1200" cap="none" spc="0" normalizeH="0" baseline="0" noProof="0" dirty="0">
              <a:ln>
                <a:noFill/>
              </a:ln>
              <a:solidFill>
                <a:prstClr val="white"/>
              </a:solidFill>
              <a:effectLst/>
              <a:uLnTx/>
              <a:uFillTx/>
              <a:latin typeface="Baskerville Old Face" panose="02020602080505020303" pitchFamily="18" charset="0"/>
              <a:ea typeface="Calibri" panose="020F0502020204030204" pitchFamily="34" charset="0"/>
              <a:cs typeface="+mj-cs"/>
            </a:endParaRPr>
          </a:p>
          <a:p>
            <a:pPr marL="0" marR="0" lvl="0" indent="0" algn="l" defTabSz="457200" rtl="0" eaLnBrk="1" fontAlgn="auto" latinLnBrk="0" hangingPunct="1">
              <a:lnSpc>
                <a:spcPct val="100000"/>
              </a:lnSpc>
              <a:spcBef>
                <a:spcPts val="0"/>
              </a:spcBef>
              <a:spcAft>
                <a:spcPts val="0"/>
              </a:spcAft>
              <a:buClr>
                <a:srgbClr val="ACD433"/>
              </a:buClr>
              <a:buSzPct val="80000"/>
              <a:buFont typeface="Wingdings 3" charset="2"/>
              <a:buNone/>
              <a:tabLst/>
              <a:defRPr/>
            </a:pPr>
            <a:endParaRPr kumimoji="0" lang="es-MX" sz="2800" b="0" i="0" u="none" strike="noStrike" kern="1200" cap="none" spc="0" normalizeH="0" baseline="0" noProof="0" dirty="0">
              <a:ln>
                <a:noFill/>
              </a:ln>
              <a:solidFill>
                <a:prstClr val="white"/>
              </a:solidFill>
              <a:effectLst/>
              <a:uLnTx/>
              <a:uFillTx/>
              <a:latin typeface="Baskerville Old Face" panose="02020602080505020303" pitchFamily="18" charset="0"/>
              <a:ea typeface="+mj-ea"/>
              <a:cs typeface="+mj-cs"/>
            </a:endParaRPr>
          </a:p>
          <a:p>
            <a:pPr marL="0" indent="0" algn="just">
              <a:buNone/>
            </a:pPr>
            <a:endParaRPr lang="es-AR" sz="2800" dirty="0">
              <a:latin typeface="Baskerville Old Face" panose="02020602080505020303" pitchFamily="18" charset="0"/>
              <a:ea typeface="Calibri" panose="020F0502020204030204" pitchFamily="34" charset="0"/>
              <a:cs typeface="Times New Roman" panose="02020603050405020304" pitchFamily="18" charset="0"/>
            </a:endParaRPr>
          </a:p>
          <a:p>
            <a:pPr marL="0" indent="0" algn="just">
              <a:buNone/>
            </a:pPr>
            <a:endParaRPr lang="es-AR" sz="2700" dirty="0">
              <a:latin typeface="Baskerville Old Face" panose="02020602080505020303" pitchFamily="18" charset="0"/>
              <a:ea typeface="Calibri" panose="020F0502020204030204" pitchFamily="34" charset="0"/>
              <a:cs typeface="Times New Roman" panose="02020603050405020304" pitchFamily="18" charset="0"/>
            </a:endParaRPr>
          </a:p>
          <a:p>
            <a:pPr marL="0" indent="0" algn="just">
              <a:buNone/>
            </a:pPr>
            <a:endParaRPr lang="es-AR" sz="2400" dirty="0">
              <a:effectLst/>
              <a:latin typeface="Baskerville Old Face" panose="02020602080505020303" pitchFamily="18" charset="0"/>
              <a:ea typeface="Calibri" panose="020F0502020204030204" pitchFamily="34" charset="0"/>
              <a:cs typeface="Times New Roman" panose="02020603050405020304" pitchFamily="18" charset="0"/>
            </a:endParaRPr>
          </a:p>
          <a:p>
            <a:pPr marL="0" indent="0">
              <a:spcBef>
                <a:spcPts val="0"/>
              </a:spcBef>
              <a:buNone/>
            </a:pPr>
            <a:endParaRPr lang="es-AR" dirty="0">
              <a:latin typeface="Amasis MT Pro Light" panose="02040304050005020304" pitchFamily="18" charset="0"/>
            </a:endParaRPr>
          </a:p>
        </p:txBody>
      </p:sp>
    </p:spTree>
    <p:extLst>
      <p:ext uri="{BB962C8B-B14F-4D97-AF65-F5344CB8AC3E}">
        <p14:creationId xmlns:p14="http://schemas.microsoft.com/office/powerpoint/2010/main" val="2563860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82855" y="176797"/>
            <a:ext cx="9611050" cy="1093984"/>
          </a:xfrm>
        </p:spPr>
        <p:txBody>
          <a:bodyPr>
            <a:normAutofit fontScale="90000"/>
          </a:bodyPr>
          <a:lstStyle/>
          <a:p>
            <a:pPr algn="ctr"/>
            <a:r>
              <a:rPr lang="es-AR" sz="4400" b="1" dirty="0">
                <a:solidFill>
                  <a:schemeClr val="tx1"/>
                </a:solidFill>
                <a:latin typeface="Baskerville Old Face" panose="02020602080505020303" pitchFamily="18" charset="0"/>
              </a:rPr>
              <a:t>DAÑO </a:t>
            </a:r>
            <a:br>
              <a:rPr lang="es-AR" sz="4400" b="1" dirty="0">
                <a:solidFill>
                  <a:schemeClr val="tx1"/>
                </a:solidFill>
                <a:latin typeface="Baskerville Old Face" panose="02020602080505020303" pitchFamily="18" charset="0"/>
              </a:rPr>
            </a:br>
            <a:endParaRPr lang="es-AR" sz="4400" b="1" dirty="0">
              <a:latin typeface="Baskerville Old Face" panose="02020602080505020303" pitchFamily="18" charset="0"/>
            </a:endParaRPr>
          </a:p>
        </p:txBody>
      </p:sp>
      <p:sp>
        <p:nvSpPr>
          <p:cNvPr id="6" name="Marcador de contenido 5"/>
          <p:cNvSpPr>
            <a:spLocks noGrp="1"/>
          </p:cNvSpPr>
          <p:nvPr>
            <p:ph idx="1"/>
          </p:nvPr>
        </p:nvSpPr>
        <p:spPr>
          <a:xfrm>
            <a:off x="228600" y="851101"/>
            <a:ext cx="11719560" cy="5513584"/>
          </a:xfrm>
        </p:spPr>
        <p:txBody>
          <a:bodyPr>
            <a:noAutofit/>
          </a:bodyPr>
          <a:lstStyle/>
          <a:p>
            <a:pPr>
              <a:buFont typeface="Wingdings" panose="05000000000000000000" pitchFamily="2" charset="2"/>
              <a:buChar char="ü"/>
            </a:pPr>
            <a:r>
              <a:rPr lang="es-AR" sz="2800" dirty="0">
                <a:latin typeface="Baskerville Old Face" panose="02020602080505020303" pitchFamily="18" charset="0"/>
              </a:rPr>
              <a:t>Lesión a un interés no reprobado por el ordenamiento jurídico.</a:t>
            </a:r>
          </a:p>
          <a:p>
            <a:pPr>
              <a:buFont typeface="Wingdings" panose="05000000000000000000" pitchFamily="2" charset="2"/>
              <a:buChar char="ü"/>
            </a:pPr>
            <a:r>
              <a:rPr lang="es-AR" sz="2800" dirty="0">
                <a:latin typeface="Baskerville Old Face" panose="02020602080505020303" pitchFamily="18" charset="0"/>
              </a:rPr>
              <a:t>Cierto.</a:t>
            </a:r>
          </a:p>
          <a:p>
            <a:pPr>
              <a:buFont typeface="Wingdings" panose="05000000000000000000" pitchFamily="2" charset="2"/>
              <a:buChar char="ü"/>
            </a:pPr>
            <a:r>
              <a:rPr lang="es-AR" sz="2800" dirty="0">
                <a:latin typeface="Baskerville Old Face" panose="02020602080505020303" pitchFamily="18" charset="0"/>
              </a:rPr>
              <a:t>Subsistente.</a:t>
            </a:r>
          </a:p>
          <a:p>
            <a:pPr>
              <a:buFont typeface="Wingdings" panose="05000000000000000000" pitchFamily="2" charset="2"/>
              <a:buChar char="ü"/>
            </a:pPr>
            <a:r>
              <a:rPr lang="es-AR" sz="2800" dirty="0">
                <a:latin typeface="Baskerville Old Face" panose="02020602080505020303" pitchFamily="18" charset="0"/>
              </a:rPr>
              <a:t>Actual y futuro.</a:t>
            </a:r>
          </a:p>
          <a:p>
            <a:pPr>
              <a:buFont typeface="Wingdings" panose="05000000000000000000" pitchFamily="2" charset="2"/>
              <a:buChar char="ü"/>
            </a:pPr>
            <a:r>
              <a:rPr lang="es-AR" sz="2800" dirty="0">
                <a:latin typeface="Baskerville Old Face" panose="02020602080505020303" pitchFamily="18" charset="0"/>
              </a:rPr>
              <a:t>Directo o indirecto.</a:t>
            </a:r>
          </a:p>
          <a:p>
            <a:pPr>
              <a:buFont typeface="Wingdings" panose="05000000000000000000" pitchFamily="2" charset="2"/>
              <a:buChar char="ü"/>
            </a:pPr>
            <a:r>
              <a:rPr lang="es-AR" sz="2800" dirty="0">
                <a:latin typeface="Baskerville Old Face" panose="02020602080505020303" pitchFamily="18" charset="0"/>
              </a:rPr>
              <a:t> Patrimonial o extrapatrimonial -</a:t>
            </a:r>
            <a:r>
              <a:rPr lang="es-AR" sz="2800" dirty="0">
                <a:effectLst/>
                <a:latin typeface="Baskerville Old Face" panose="02020602080505020303" pitchFamily="18" charset="0"/>
                <a:ea typeface="Calibri" panose="020F0502020204030204" pitchFamily="34" charset="0"/>
              </a:rPr>
              <a:t>produce consecuencias en el espíritu o en el patrimonio-.</a:t>
            </a:r>
          </a:p>
          <a:p>
            <a:pPr>
              <a:buFont typeface="Wingdings" panose="05000000000000000000" pitchFamily="2" charset="2"/>
              <a:buChar char="ü"/>
            </a:pPr>
            <a:r>
              <a:rPr lang="es-AR" sz="2800" dirty="0">
                <a:latin typeface="Baskerville Old Face" panose="02020602080505020303" pitchFamily="18" charset="0"/>
                <a:ea typeface="Calibri" panose="020F0502020204030204" pitchFamily="34" charset="0"/>
              </a:rPr>
              <a:t>Comprende l</a:t>
            </a:r>
            <a:r>
              <a:rPr lang="es-AR" sz="2800" dirty="0">
                <a:effectLst/>
                <a:latin typeface="Baskerville Old Face" panose="02020602080505020303" pitchFamily="18" charset="0"/>
                <a:ea typeface="Calibri" panose="020F0502020204030204" pitchFamily="34" charset="0"/>
              </a:rPr>
              <a:t>a pérdida o disminución del patrimonio de la víctima, el lucro cesante en el beneficio económico esperado de acuerdo a la probabilidad objetiva de su obtención</a:t>
            </a:r>
            <a:r>
              <a:rPr lang="es-AR" sz="2800" dirty="0">
                <a:latin typeface="Baskerville Old Face" panose="02020602080505020303" pitchFamily="18" charset="0"/>
                <a:ea typeface="Calibri" panose="020F0502020204030204" pitchFamily="34" charset="0"/>
              </a:rPr>
              <a:t>, la</a:t>
            </a:r>
            <a:r>
              <a:rPr lang="es-AR" sz="2800" dirty="0">
                <a:effectLst/>
                <a:latin typeface="Baskerville Old Face" panose="02020602080505020303" pitchFamily="18" charset="0"/>
                <a:ea typeface="Calibri" panose="020F0502020204030204" pitchFamily="34" charset="0"/>
              </a:rPr>
              <a:t> pérdida de chances</a:t>
            </a:r>
            <a:r>
              <a:rPr lang="es-AR" sz="2800" dirty="0">
                <a:latin typeface="Baskerville Old Face" panose="02020602080505020303" pitchFamily="18" charset="0"/>
                <a:ea typeface="Calibri" panose="020F0502020204030204" pitchFamily="34" charset="0"/>
              </a:rPr>
              <a:t>, las consecuencias extrapatrimoniales.</a:t>
            </a:r>
            <a:endParaRPr lang="es-AR" sz="2800" dirty="0">
              <a:effectLst/>
              <a:latin typeface="Baskerville Old Face" panose="02020602080505020303" pitchFamily="18" charset="0"/>
              <a:ea typeface="Calibri" panose="020F0502020204030204" pitchFamily="34" charset="0"/>
            </a:endParaRPr>
          </a:p>
        </p:txBody>
      </p:sp>
    </p:spTree>
    <p:extLst>
      <p:ext uri="{BB962C8B-B14F-4D97-AF65-F5344CB8AC3E}">
        <p14:creationId xmlns:p14="http://schemas.microsoft.com/office/powerpoint/2010/main" val="864721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3716" y="247136"/>
            <a:ext cx="9611050" cy="1325563"/>
          </a:xfrm>
        </p:spPr>
        <p:txBody>
          <a:bodyPr>
            <a:normAutofit fontScale="90000"/>
          </a:bodyPr>
          <a:lstStyle/>
          <a:p>
            <a:pPr algn="ctr"/>
            <a:r>
              <a:rPr lang="es-AR" sz="4400" b="1" dirty="0">
                <a:solidFill>
                  <a:schemeClr val="tx1"/>
                </a:solidFill>
                <a:latin typeface="Baskerville Old Face" panose="02020602080505020303" pitchFamily="18" charset="0"/>
              </a:rPr>
              <a:t>EXIMENTES</a:t>
            </a:r>
            <a:br>
              <a:rPr lang="es-AR" sz="4400" b="1" dirty="0">
                <a:solidFill>
                  <a:schemeClr val="tx1"/>
                </a:solidFill>
                <a:latin typeface="Baskerville Old Face" panose="02020602080505020303" pitchFamily="18" charset="0"/>
              </a:rPr>
            </a:br>
            <a:endParaRPr lang="es-AR" sz="4400" b="1" dirty="0">
              <a:latin typeface="Baskerville Old Face" panose="02020602080505020303" pitchFamily="18" charset="0"/>
            </a:endParaRPr>
          </a:p>
        </p:txBody>
      </p:sp>
      <p:sp>
        <p:nvSpPr>
          <p:cNvPr id="6" name="Marcador de contenido 5"/>
          <p:cNvSpPr>
            <a:spLocks noGrp="1"/>
          </p:cNvSpPr>
          <p:nvPr>
            <p:ph idx="1"/>
          </p:nvPr>
        </p:nvSpPr>
        <p:spPr>
          <a:xfrm>
            <a:off x="833716" y="2227723"/>
            <a:ext cx="9958780" cy="2272585"/>
          </a:xfrm>
        </p:spPr>
        <p:txBody>
          <a:bodyPr>
            <a:normAutofit/>
          </a:bodyPr>
          <a:lstStyle/>
          <a:p>
            <a:pPr>
              <a:buFont typeface="Wingdings 2" panose="05020102010507070707" pitchFamily="18" charset="2"/>
              <a:buChar char="O"/>
            </a:pPr>
            <a:r>
              <a:rPr lang="es-AR" sz="4800" dirty="0">
                <a:latin typeface="Baskerville Old Face" panose="02020602080505020303" pitchFamily="18" charset="0"/>
              </a:rPr>
              <a:t>Falta de daño </a:t>
            </a:r>
          </a:p>
        </p:txBody>
      </p:sp>
    </p:spTree>
    <p:extLst>
      <p:ext uri="{BB962C8B-B14F-4D97-AF65-F5344CB8AC3E}">
        <p14:creationId xmlns:p14="http://schemas.microsoft.com/office/powerpoint/2010/main" val="2335094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376516" y="457200"/>
            <a:ext cx="11602124" cy="6111240"/>
          </a:xfrm>
        </p:spPr>
        <p:txBody>
          <a:bodyPr>
            <a:normAutofit/>
          </a:bodyPr>
          <a:lstStyle/>
          <a:p>
            <a:pPr marL="0" indent="0">
              <a:lnSpc>
                <a:spcPct val="120000"/>
              </a:lnSpc>
              <a:spcBef>
                <a:spcPts val="0"/>
              </a:spcBef>
              <a:buNone/>
            </a:pPr>
            <a:r>
              <a:rPr lang="es-AR" b="1" dirty="0">
                <a:effectLst/>
                <a:latin typeface="Arial" panose="020B0604020202020204" pitchFamily="34" charset="0"/>
                <a:ea typeface="Calibri" panose="020F0502020204030204" pitchFamily="34" charset="0"/>
                <a:cs typeface="Arial" panose="020B0604020202020204" pitchFamily="34" charset="0"/>
              </a:rPr>
              <a:t>CAMARA CIVIL Y COMERCIAL  MERCEDES, Sala </a:t>
            </a:r>
            <a:r>
              <a:rPr lang="es-AR" b="1" dirty="0">
                <a:latin typeface="Arial" panose="020B0604020202020204" pitchFamily="34" charset="0"/>
                <a:ea typeface="Calibri" panose="020F0502020204030204" pitchFamily="34" charset="0"/>
                <a:cs typeface="Arial" panose="020B0604020202020204" pitchFamily="34" charset="0"/>
              </a:rPr>
              <a:t>1,  30 de Septiembre de 2008.</a:t>
            </a:r>
            <a:endParaRPr lang="es-AR" b="1" dirty="0">
              <a:effectLst/>
              <a:latin typeface="Arial" panose="020B0604020202020204" pitchFamily="34" charset="0"/>
              <a:ea typeface="Calibri" panose="020F0502020204030204" pitchFamily="34" charset="0"/>
              <a:cs typeface="Arial" panose="020B0604020202020204" pitchFamily="34" charset="0"/>
            </a:endParaRPr>
          </a:p>
          <a:p>
            <a:pPr marL="0" indent="0" algn="l">
              <a:lnSpc>
                <a:spcPct val="120000"/>
              </a:lnSpc>
              <a:spcBef>
                <a:spcPts val="0"/>
              </a:spcBef>
              <a:buNone/>
            </a:pPr>
            <a:r>
              <a:rPr lang="es-MX" b="1" i="0" dirty="0">
                <a:effectLst/>
                <a:latin typeface="Arial" panose="020B0604020202020204" pitchFamily="34" charset="0"/>
                <a:cs typeface="Arial" panose="020B0604020202020204" pitchFamily="34" charset="0"/>
              </a:rPr>
              <a:t>Lizzi, Juan Carlos y otros c/ Buhl S.A.</a:t>
            </a:r>
          </a:p>
          <a:p>
            <a:pPr marL="0" indent="0" algn="l">
              <a:lnSpc>
                <a:spcPct val="120000"/>
              </a:lnSpc>
              <a:spcBef>
                <a:spcPts val="0"/>
              </a:spcBef>
              <a:buNone/>
            </a:pPr>
            <a:endParaRPr lang="es-MX" b="1" i="0" dirty="0">
              <a:effectLst/>
              <a:latin typeface="Arial" panose="020B0604020202020204" pitchFamily="34" charset="0"/>
              <a:cs typeface="Arial" panose="020B0604020202020204" pitchFamily="34" charset="0"/>
            </a:endParaRPr>
          </a:p>
          <a:p>
            <a:pPr>
              <a:buFont typeface="Wingdings 3" panose="05040102010807070707" pitchFamily="18" charset="2"/>
              <a:buChar char="´"/>
            </a:pPr>
            <a:endParaRPr lang="es-AR" dirty="0">
              <a:effectLst/>
              <a:latin typeface="Arial" panose="020B0604020202020204" pitchFamily="34" charset="0"/>
              <a:ea typeface="Calibri" panose="020F0502020204030204" pitchFamily="34" charset="0"/>
              <a:cs typeface="Arial" panose="020B0604020202020204" pitchFamily="34" charset="0"/>
            </a:endParaRPr>
          </a:p>
          <a:p>
            <a:pPr>
              <a:buFont typeface="Wingdings 3" panose="05040102010807070707" pitchFamily="18" charset="2"/>
              <a:buChar char="´"/>
            </a:pPr>
            <a:r>
              <a:rPr lang="es-AR" dirty="0">
                <a:latin typeface="Arial" panose="020B0604020202020204" pitchFamily="34" charset="0"/>
                <a:ea typeface="Calibri" panose="020F0502020204030204" pitchFamily="34" charset="0"/>
                <a:cs typeface="Arial" panose="020B0604020202020204" pitchFamily="34" charset="0"/>
              </a:rPr>
              <a:t>Queda  descartado el daño invocado por los actores en representación de su hija dado que no leyó la publicidad que supuestamente causó los perjuicios, no </a:t>
            </a:r>
            <a:r>
              <a:rPr lang="es-AR" dirty="0">
                <a:effectLst/>
                <a:latin typeface="Arial" panose="020B0604020202020204" pitchFamily="34" charset="0"/>
                <a:ea typeface="Calibri" panose="020F0502020204030204" pitchFamily="34" charset="0"/>
                <a:cs typeface="Arial" panose="020B0604020202020204" pitchFamily="34" charset="0"/>
              </a:rPr>
              <a:t>solamente porque tal afirmación de la sentencia no ha sido objeto de agravios, sino porque así expresamente se expuso en la demanda.</a:t>
            </a:r>
          </a:p>
          <a:p>
            <a:pPr>
              <a:buFont typeface="Wingdings 3" panose="05040102010807070707" pitchFamily="18" charset="2"/>
              <a:buChar char="´"/>
            </a:pPr>
            <a:endParaRPr lang="es-AR" b="1" i="0" dirty="0">
              <a:latin typeface="Arial" panose="020B0604020202020204" pitchFamily="34" charset="0"/>
              <a:cs typeface="Arial" panose="020B0604020202020204" pitchFamily="34" charset="0"/>
            </a:endParaRPr>
          </a:p>
          <a:p>
            <a:pPr>
              <a:buFont typeface="Wingdings 3" panose="05040102010807070707" pitchFamily="18" charset="2"/>
              <a:buChar char="´"/>
            </a:pPr>
            <a:r>
              <a:rPr lang="es-MX" b="1" i="0" dirty="0">
                <a:effectLst/>
                <a:latin typeface="Arial" panose="020B0604020202020204" pitchFamily="34" charset="0"/>
                <a:cs typeface="Arial" panose="020B0604020202020204" pitchFamily="34" charset="0"/>
              </a:rPr>
              <a:t>El daño es el primer elemento de la responsabilidad civil </a:t>
            </a:r>
            <a:r>
              <a:rPr lang="es-MX" b="0" i="0" dirty="0">
                <a:effectLst/>
                <a:latin typeface="Arial" panose="020B0604020202020204" pitchFamily="34" charset="0"/>
                <a:cs typeface="Arial" panose="020B0604020202020204" pitchFamily="34" charset="0"/>
              </a:rPr>
              <a:t>(arts. 1067 y 1068 C.C.), y, como se ha dicho reiteradamente, </a:t>
            </a:r>
            <a:r>
              <a:rPr lang="es-MX" b="1" i="0" dirty="0">
                <a:effectLst/>
                <a:latin typeface="Arial" panose="020B0604020202020204" pitchFamily="34" charset="0"/>
                <a:cs typeface="Arial" panose="020B0604020202020204" pitchFamily="34" charset="0"/>
              </a:rPr>
              <a:t>debe ser cierto y probado, </a:t>
            </a:r>
            <a:r>
              <a:rPr lang="es-MX" b="0" i="0" dirty="0">
                <a:effectLst/>
                <a:latin typeface="Arial" panose="020B0604020202020204" pitchFamily="34" charset="0"/>
                <a:cs typeface="Arial" panose="020B0604020202020204" pitchFamily="34" charset="0"/>
              </a:rPr>
              <a:t>y no surge de la prueba producida que los actores, por  sí, lo hayan sufrido.</a:t>
            </a:r>
          </a:p>
          <a:p>
            <a:pPr marL="0" indent="0" algn="just">
              <a:buNone/>
            </a:pPr>
            <a:endParaRPr lang="es-AR"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s-AR" sz="29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s-AR" sz="4800" dirty="0">
              <a:latin typeface="Baskerville Old Face" panose="02020602080505020303" pitchFamily="18" charset="0"/>
            </a:endParaRPr>
          </a:p>
        </p:txBody>
      </p:sp>
    </p:spTree>
    <p:extLst>
      <p:ext uri="{BB962C8B-B14F-4D97-AF65-F5344CB8AC3E}">
        <p14:creationId xmlns:p14="http://schemas.microsoft.com/office/powerpoint/2010/main" val="36527709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Vista</Template>
  <TotalTime>9862</TotalTime>
  <Words>5936</Words>
  <Application>Microsoft Office PowerPoint</Application>
  <PresentationFormat>Panorámica</PresentationFormat>
  <Paragraphs>356</Paragraphs>
  <Slides>47</Slides>
  <Notes>2</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47</vt:i4>
      </vt:variant>
    </vt:vector>
  </HeadingPairs>
  <TitlesOfParts>
    <vt:vector size="59" baseType="lpstr">
      <vt:lpstr>Amasis MT Pro Light</vt:lpstr>
      <vt:lpstr>Arial</vt:lpstr>
      <vt:lpstr>Baskerville Old Face</vt:lpstr>
      <vt:lpstr>Book Antiqua</vt:lpstr>
      <vt:lpstr>Calibri</vt:lpstr>
      <vt:lpstr>Century Gothic</vt:lpstr>
      <vt:lpstr>Times New Roman</vt:lpstr>
      <vt:lpstr>Verdana</vt:lpstr>
      <vt:lpstr>Wingdings</vt:lpstr>
      <vt:lpstr>Wingdings 2</vt:lpstr>
      <vt:lpstr>Wingdings 3</vt:lpstr>
      <vt:lpstr>Ion</vt:lpstr>
      <vt:lpstr> RESPONSABILIDAD CIVIL   Eximentes</vt:lpstr>
      <vt:lpstr>RC - Función resarcitoria </vt:lpstr>
      <vt:lpstr> </vt:lpstr>
      <vt:lpstr>PRESUPUESTOS RC – Función resarcitoria </vt:lpstr>
      <vt:lpstr>EXIMENTES</vt:lpstr>
      <vt:lpstr>PRUEBA de los presupuestos y las eximentes</vt:lpstr>
      <vt:lpstr>DAÑO  </vt:lpstr>
      <vt:lpstr>EXIMENTES </vt:lpstr>
      <vt:lpstr>Presentación de PowerPoint</vt:lpstr>
      <vt:lpstr> </vt:lpstr>
      <vt:lpstr>ANTIJURIDICIDAD Acción u omisión antijurídica </vt:lpstr>
      <vt:lpstr> Acción u omisión antijurídica- EXIMENTES   </vt:lpstr>
      <vt:lpstr>Presentación de PowerPoint</vt:lpstr>
      <vt:lpstr>Presentación de PowerPoint</vt:lpstr>
      <vt:lpstr>Presentación de PowerPoint</vt:lpstr>
      <vt:lpstr>Presentación de PowerPoint</vt:lpstr>
      <vt:lpstr>Presentación de PowerPoint</vt:lpstr>
      <vt:lpstr>FACTOR DE ATRIBUCIÓN SUBJETIVO</vt:lpstr>
      <vt:lpstr>FACTOR DE ATRIBUCIÓN SUBJETIVO</vt:lpstr>
      <vt:lpstr>EXIMENTES – imputabilidad genérica</vt:lpstr>
      <vt:lpstr>Presentación de PowerPoint</vt:lpstr>
      <vt:lpstr>EXIMENTES – culpa/dolo</vt:lpstr>
      <vt:lpstr>Presentación de PowerPoint</vt:lpstr>
      <vt:lpstr>FACTOR DE ATRIBUCIÓN OBJETIVO</vt:lpstr>
      <vt:lpstr>FACTOR DE ATRIBUCIÓN OBJETIVO </vt:lpstr>
      <vt:lpstr>EXIMENTES </vt:lpstr>
      <vt:lpstr>Presentación de PowerPoint</vt:lpstr>
      <vt:lpstr>RELACIÓN DE CAUSALIDAD</vt:lpstr>
      <vt:lpstr>EXIMENTES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BASES CONSTITUCIONALES  DEL DERECHO A LA REPARACION</dc:title>
  <dc:creator>Emilio</dc:creator>
  <cp:lastModifiedBy>Gabriela Rossello</cp:lastModifiedBy>
  <cp:revision>363</cp:revision>
  <cp:lastPrinted>2019-09-30T17:35:29Z</cp:lastPrinted>
  <dcterms:created xsi:type="dcterms:W3CDTF">2019-04-23T21:06:18Z</dcterms:created>
  <dcterms:modified xsi:type="dcterms:W3CDTF">2022-11-18T12:22:33Z</dcterms:modified>
</cp:coreProperties>
</file>