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256" r:id="rId3"/>
    <p:sldId id="304" r:id="rId4"/>
    <p:sldId id="303" r:id="rId5"/>
    <p:sldId id="321" r:id="rId6"/>
    <p:sldId id="327" r:id="rId7"/>
    <p:sldId id="328" r:id="rId8"/>
    <p:sldId id="325" r:id="rId9"/>
    <p:sldId id="346" r:id="rId10"/>
    <p:sldId id="263" r:id="rId11"/>
    <p:sldId id="262" r:id="rId12"/>
    <p:sldId id="334" r:id="rId13"/>
    <p:sldId id="333" r:id="rId14"/>
    <p:sldId id="332" r:id="rId15"/>
    <p:sldId id="341" r:id="rId16"/>
    <p:sldId id="345" r:id="rId17"/>
    <p:sldId id="335" r:id="rId18"/>
    <p:sldId id="336" r:id="rId19"/>
    <p:sldId id="337" r:id="rId20"/>
    <p:sldId id="338" r:id="rId21"/>
    <p:sldId id="34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AAF906-676C-4955-89E6-09967F9E7195}" type="doc">
      <dgm:prSet loTypeId="urn:microsoft.com/office/officeart/2005/8/layout/radial3" loCatId="cycle" qsTypeId="urn:microsoft.com/office/officeart/2005/8/quickstyle/3d6" qsCatId="3D" csTypeId="urn:microsoft.com/office/officeart/2005/8/colors/colorful4" csCatId="colorful" phldr="1"/>
      <dgm:spPr/>
      <dgm:t>
        <a:bodyPr/>
        <a:lstStyle/>
        <a:p>
          <a:endParaRPr lang="es-AR"/>
        </a:p>
      </dgm:t>
    </dgm:pt>
    <dgm:pt modelId="{4EB548A9-7A08-480D-9120-8DD4DCD3CDA5}">
      <dgm:prSet phldrT="[Texto]"/>
      <dgm:spPr/>
      <dgm:t>
        <a:bodyPr/>
        <a:lstStyle/>
        <a:p>
          <a:r>
            <a:rPr lang="es-AR" dirty="0"/>
            <a:t>Personas Mayores</a:t>
          </a:r>
        </a:p>
      </dgm:t>
    </dgm:pt>
    <dgm:pt modelId="{07BC6658-74DB-41E9-9AC4-642266B746C3}" type="parTrans" cxnId="{B09E63EE-090C-4856-83DD-D1AB71D99A71}">
      <dgm:prSet/>
      <dgm:spPr/>
      <dgm:t>
        <a:bodyPr/>
        <a:lstStyle/>
        <a:p>
          <a:endParaRPr lang="es-AR"/>
        </a:p>
      </dgm:t>
    </dgm:pt>
    <dgm:pt modelId="{76A006C0-3DA3-44DB-A06F-C09B21878AE9}" type="sibTrans" cxnId="{B09E63EE-090C-4856-83DD-D1AB71D99A71}">
      <dgm:prSet/>
      <dgm:spPr/>
      <dgm:t>
        <a:bodyPr/>
        <a:lstStyle/>
        <a:p>
          <a:endParaRPr lang="es-AR"/>
        </a:p>
      </dgm:t>
    </dgm:pt>
    <dgm:pt modelId="{3A406003-91F3-4FD9-BF4A-37C8222C8BCF}">
      <dgm:prSet phldrT="[Texto]"/>
      <dgm:spPr/>
      <dgm:t>
        <a:bodyPr/>
        <a:lstStyle/>
        <a:p>
          <a:r>
            <a:rPr lang="es-AR" b="1" dirty="0"/>
            <a:t>Derechos Humanos</a:t>
          </a:r>
        </a:p>
      </dgm:t>
    </dgm:pt>
    <dgm:pt modelId="{58D4187B-2FAF-4396-A151-666C6C7990FE}" type="parTrans" cxnId="{D66647DE-6190-4DED-9232-E76023976965}">
      <dgm:prSet/>
      <dgm:spPr/>
      <dgm:t>
        <a:bodyPr/>
        <a:lstStyle/>
        <a:p>
          <a:endParaRPr lang="es-AR"/>
        </a:p>
      </dgm:t>
    </dgm:pt>
    <dgm:pt modelId="{C7605321-777A-4AF7-8302-A3605780D586}" type="sibTrans" cxnId="{D66647DE-6190-4DED-9232-E76023976965}">
      <dgm:prSet/>
      <dgm:spPr/>
      <dgm:t>
        <a:bodyPr/>
        <a:lstStyle/>
        <a:p>
          <a:endParaRPr lang="es-AR"/>
        </a:p>
      </dgm:t>
    </dgm:pt>
    <dgm:pt modelId="{B986A314-8C38-4E14-B2EC-35F29D13E87A}">
      <dgm:prSet phldrT="[Texto]"/>
      <dgm:spPr/>
      <dgm:t>
        <a:bodyPr/>
        <a:lstStyle/>
        <a:p>
          <a:r>
            <a:rPr lang="es-AR" b="1" dirty="0"/>
            <a:t>Ley 27.360 y Agenda 2030</a:t>
          </a:r>
        </a:p>
      </dgm:t>
    </dgm:pt>
    <dgm:pt modelId="{2FF60C3D-306C-44A3-881A-3449BDF38168}" type="parTrans" cxnId="{91C872BB-ED49-4936-9428-EDD78AB85D5A}">
      <dgm:prSet/>
      <dgm:spPr/>
      <dgm:t>
        <a:bodyPr/>
        <a:lstStyle/>
        <a:p>
          <a:endParaRPr lang="es-AR"/>
        </a:p>
      </dgm:t>
    </dgm:pt>
    <dgm:pt modelId="{0374DF34-CA9F-4128-B9A2-A639EDFF0BAB}" type="sibTrans" cxnId="{91C872BB-ED49-4936-9428-EDD78AB85D5A}">
      <dgm:prSet/>
      <dgm:spPr/>
      <dgm:t>
        <a:bodyPr/>
        <a:lstStyle/>
        <a:p>
          <a:endParaRPr lang="es-AR"/>
        </a:p>
      </dgm:t>
    </dgm:pt>
    <dgm:pt modelId="{A9BE88B1-B0B0-40D4-8633-DC0095EC8383}">
      <dgm:prSet phldrT="[Texto]"/>
      <dgm:spPr/>
      <dgm:t>
        <a:bodyPr/>
        <a:lstStyle/>
        <a:p>
          <a:r>
            <a:rPr lang="es-AR" b="1" dirty="0"/>
            <a:t>Antecedentes Nacionales e Internacionales</a:t>
          </a:r>
        </a:p>
      </dgm:t>
    </dgm:pt>
    <dgm:pt modelId="{64375E2A-5DBC-49B8-BD3B-531500E970A4}" type="parTrans" cxnId="{0C6C8191-F5E5-47E7-8B13-8E338A4B0BBC}">
      <dgm:prSet/>
      <dgm:spPr/>
      <dgm:t>
        <a:bodyPr/>
        <a:lstStyle/>
        <a:p>
          <a:endParaRPr lang="es-AR"/>
        </a:p>
      </dgm:t>
    </dgm:pt>
    <dgm:pt modelId="{2FB7D6FD-E60E-4A99-83A6-B52DBD8785F2}" type="sibTrans" cxnId="{0C6C8191-F5E5-47E7-8B13-8E338A4B0BBC}">
      <dgm:prSet/>
      <dgm:spPr/>
      <dgm:t>
        <a:bodyPr/>
        <a:lstStyle/>
        <a:p>
          <a:endParaRPr lang="es-AR"/>
        </a:p>
      </dgm:t>
    </dgm:pt>
    <dgm:pt modelId="{8B8A3394-9805-4B3B-BBAC-F836DFFA7D60}">
      <dgm:prSet phldrT="[Texto]"/>
      <dgm:spPr/>
      <dgm:t>
        <a:bodyPr/>
        <a:lstStyle/>
        <a:p>
          <a:r>
            <a:rPr lang="es-AR" b="1" dirty="0"/>
            <a:t>Acceso a la Justicia</a:t>
          </a:r>
        </a:p>
      </dgm:t>
    </dgm:pt>
    <dgm:pt modelId="{82A0DDC9-9A7B-4B61-9524-514270D6FFA9}" type="parTrans" cxnId="{41AF8D54-8EAD-4D02-AF30-7CD8F90F37B7}">
      <dgm:prSet/>
      <dgm:spPr/>
      <dgm:t>
        <a:bodyPr/>
        <a:lstStyle/>
        <a:p>
          <a:endParaRPr lang="es-AR"/>
        </a:p>
      </dgm:t>
    </dgm:pt>
    <dgm:pt modelId="{96130C40-8E73-43B7-A560-6D0720171415}" type="sibTrans" cxnId="{41AF8D54-8EAD-4D02-AF30-7CD8F90F37B7}">
      <dgm:prSet/>
      <dgm:spPr/>
      <dgm:t>
        <a:bodyPr/>
        <a:lstStyle/>
        <a:p>
          <a:endParaRPr lang="es-AR"/>
        </a:p>
      </dgm:t>
    </dgm:pt>
    <dgm:pt modelId="{863A41C5-F688-4D88-B911-404566CB53E3}" type="pres">
      <dgm:prSet presAssocID="{3DAAF906-676C-4955-89E6-09967F9E7195}" presName="composite" presStyleCnt="0">
        <dgm:presLayoutVars>
          <dgm:chMax val="1"/>
          <dgm:dir/>
          <dgm:resizeHandles val="exact"/>
        </dgm:presLayoutVars>
      </dgm:prSet>
      <dgm:spPr/>
    </dgm:pt>
    <dgm:pt modelId="{952F4DE7-32CC-4A8B-8572-326ACE386753}" type="pres">
      <dgm:prSet presAssocID="{3DAAF906-676C-4955-89E6-09967F9E7195}" presName="radial" presStyleCnt="0">
        <dgm:presLayoutVars>
          <dgm:animLvl val="ctr"/>
        </dgm:presLayoutVars>
      </dgm:prSet>
      <dgm:spPr/>
    </dgm:pt>
    <dgm:pt modelId="{25344851-8BDA-43BB-A409-68D9EA4C12F5}" type="pres">
      <dgm:prSet presAssocID="{4EB548A9-7A08-480D-9120-8DD4DCD3CDA5}" presName="centerShape" presStyleLbl="vennNode1" presStyleIdx="0" presStyleCnt="5" custScaleX="152347" custScaleY="89348"/>
      <dgm:spPr/>
    </dgm:pt>
    <dgm:pt modelId="{6873EFE0-6BDD-4D6C-A56D-7406D962F168}" type="pres">
      <dgm:prSet presAssocID="{3A406003-91F3-4FD9-BF4A-37C8222C8BCF}" presName="node" presStyleLbl="vennNode1" presStyleIdx="1" presStyleCnt="5" custScaleX="170001" custScaleY="146146" custRadScaleRad="99939" custRadScaleInc="467">
        <dgm:presLayoutVars>
          <dgm:bulletEnabled val="1"/>
        </dgm:presLayoutVars>
      </dgm:prSet>
      <dgm:spPr/>
    </dgm:pt>
    <dgm:pt modelId="{B2A17DB3-BD11-43D2-A6D9-0E4EA65EF96E}" type="pres">
      <dgm:prSet presAssocID="{B986A314-8C38-4E14-B2EC-35F29D13E87A}" presName="node" presStyleLbl="vennNode1" presStyleIdx="2" presStyleCnt="5" custScaleX="159400" custScaleY="153924" custRadScaleRad="163737" custRadScaleInc="967">
        <dgm:presLayoutVars>
          <dgm:bulletEnabled val="1"/>
        </dgm:presLayoutVars>
      </dgm:prSet>
      <dgm:spPr/>
    </dgm:pt>
    <dgm:pt modelId="{261A26FA-3BE1-4D74-8E95-6FBA233F4C5B}" type="pres">
      <dgm:prSet presAssocID="{A9BE88B1-B0B0-40D4-8633-DC0095EC8383}" presName="node" presStyleLbl="vennNode1" presStyleIdx="3" presStyleCnt="5" custScaleX="166095" custScaleY="145512" custRadScaleRad="98395" custRadScaleInc="-2078">
        <dgm:presLayoutVars>
          <dgm:bulletEnabled val="1"/>
        </dgm:presLayoutVars>
      </dgm:prSet>
      <dgm:spPr/>
    </dgm:pt>
    <dgm:pt modelId="{A8E462EE-32F8-4DE4-8B4A-2B7A719C44C0}" type="pres">
      <dgm:prSet presAssocID="{8B8A3394-9805-4B3B-BBAC-F836DFFA7D60}" presName="node" presStyleLbl="vennNode1" presStyleIdx="4" presStyleCnt="5" custScaleX="164029" custScaleY="155162" custRadScaleRad="151172" custRadScaleInc="-1248">
        <dgm:presLayoutVars>
          <dgm:bulletEnabled val="1"/>
        </dgm:presLayoutVars>
      </dgm:prSet>
      <dgm:spPr/>
    </dgm:pt>
  </dgm:ptLst>
  <dgm:cxnLst>
    <dgm:cxn modelId="{947D1949-80BC-414B-B6D0-4999D5066F62}" type="presOf" srcId="{3A406003-91F3-4FD9-BF4A-37C8222C8BCF}" destId="{6873EFE0-6BDD-4D6C-A56D-7406D962F168}" srcOrd="0" destOrd="0" presId="urn:microsoft.com/office/officeart/2005/8/layout/radial3"/>
    <dgm:cxn modelId="{41AF8D54-8EAD-4D02-AF30-7CD8F90F37B7}" srcId="{4EB548A9-7A08-480D-9120-8DD4DCD3CDA5}" destId="{8B8A3394-9805-4B3B-BBAC-F836DFFA7D60}" srcOrd="3" destOrd="0" parTransId="{82A0DDC9-9A7B-4B61-9524-514270D6FFA9}" sibTransId="{96130C40-8E73-43B7-A560-6D0720171415}"/>
    <dgm:cxn modelId="{0C6C8191-F5E5-47E7-8B13-8E338A4B0BBC}" srcId="{4EB548A9-7A08-480D-9120-8DD4DCD3CDA5}" destId="{A9BE88B1-B0B0-40D4-8633-DC0095EC8383}" srcOrd="2" destOrd="0" parTransId="{64375E2A-5DBC-49B8-BD3B-531500E970A4}" sibTransId="{2FB7D6FD-E60E-4A99-83A6-B52DBD8785F2}"/>
    <dgm:cxn modelId="{CDCFA19C-07A6-45DD-9CCA-AFF18CF91652}" type="presOf" srcId="{B986A314-8C38-4E14-B2EC-35F29D13E87A}" destId="{B2A17DB3-BD11-43D2-A6D9-0E4EA65EF96E}" srcOrd="0" destOrd="0" presId="urn:microsoft.com/office/officeart/2005/8/layout/radial3"/>
    <dgm:cxn modelId="{A91CFEB2-4FE9-45D1-80F1-E513FAADF07F}" type="presOf" srcId="{3DAAF906-676C-4955-89E6-09967F9E7195}" destId="{863A41C5-F688-4D88-B911-404566CB53E3}" srcOrd="0" destOrd="0" presId="urn:microsoft.com/office/officeart/2005/8/layout/radial3"/>
    <dgm:cxn modelId="{E100C1B5-7AD6-4D16-8C5B-24024E13C188}" type="presOf" srcId="{8B8A3394-9805-4B3B-BBAC-F836DFFA7D60}" destId="{A8E462EE-32F8-4DE4-8B4A-2B7A719C44C0}" srcOrd="0" destOrd="0" presId="urn:microsoft.com/office/officeart/2005/8/layout/radial3"/>
    <dgm:cxn modelId="{91C872BB-ED49-4936-9428-EDD78AB85D5A}" srcId="{4EB548A9-7A08-480D-9120-8DD4DCD3CDA5}" destId="{B986A314-8C38-4E14-B2EC-35F29D13E87A}" srcOrd="1" destOrd="0" parTransId="{2FF60C3D-306C-44A3-881A-3449BDF38168}" sibTransId="{0374DF34-CA9F-4128-B9A2-A639EDFF0BAB}"/>
    <dgm:cxn modelId="{09BDA3D6-9489-4EF6-8F62-F7CA93EFA1A4}" type="presOf" srcId="{A9BE88B1-B0B0-40D4-8633-DC0095EC8383}" destId="{261A26FA-3BE1-4D74-8E95-6FBA233F4C5B}" srcOrd="0" destOrd="0" presId="urn:microsoft.com/office/officeart/2005/8/layout/radial3"/>
    <dgm:cxn modelId="{D66647DE-6190-4DED-9232-E76023976965}" srcId="{4EB548A9-7A08-480D-9120-8DD4DCD3CDA5}" destId="{3A406003-91F3-4FD9-BF4A-37C8222C8BCF}" srcOrd="0" destOrd="0" parTransId="{58D4187B-2FAF-4396-A151-666C6C7990FE}" sibTransId="{C7605321-777A-4AF7-8302-A3605780D586}"/>
    <dgm:cxn modelId="{B09E63EE-090C-4856-83DD-D1AB71D99A71}" srcId="{3DAAF906-676C-4955-89E6-09967F9E7195}" destId="{4EB548A9-7A08-480D-9120-8DD4DCD3CDA5}" srcOrd="0" destOrd="0" parTransId="{07BC6658-74DB-41E9-9AC4-642266B746C3}" sibTransId="{76A006C0-3DA3-44DB-A06F-C09B21878AE9}"/>
    <dgm:cxn modelId="{200EE9FD-31BA-4654-8DE8-6A74270DA8FC}" type="presOf" srcId="{4EB548A9-7A08-480D-9120-8DD4DCD3CDA5}" destId="{25344851-8BDA-43BB-A409-68D9EA4C12F5}" srcOrd="0" destOrd="0" presId="urn:microsoft.com/office/officeart/2005/8/layout/radial3"/>
    <dgm:cxn modelId="{591AB0CE-6BAB-43DB-B8FF-BB6763C1C8CE}" type="presParOf" srcId="{863A41C5-F688-4D88-B911-404566CB53E3}" destId="{952F4DE7-32CC-4A8B-8572-326ACE386753}" srcOrd="0" destOrd="0" presId="urn:microsoft.com/office/officeart/2005/8/layout/radial3"/>
    <dgm:cxn modelId="{9202587B-C0D0-4450-95CA-60E57A7F3BE6}" type="presParOf" srcId="{952F4DE7-32CC-4A8B-8572-326ACE386753}" destId="{25344851-8BDA-43BB-A409-68D9EA4C12F5}" srcOrd="0" destOrd="0" presId="urn:microsoft.com/office/officeart/2005/8/layout/radial3"/>
    <dgm:cxn modelId="{AC85FDE3-000E-414D-AFB1-01E991653024}" type="presParOf" srcId="{952F4DE7-32CC-4A8B-8572-326ACE386753}" destId="{6873EFE0-6BDD-4D6C-A56D-7406D962F168}" srcOrd="1" destOrd="0" presId="urn:microsoft.com/office/officeart/2005/8/layout/radial3"/>
    <dgm:cxn modelId="{4205E70D-1B72-426A-9726-CB9FE384E10D}" type="presParOf" srcId="{952F4DE7-32CC-4A8B-8572-326ACE386753}" destId="{B2A17DB3-BD11-43D2-A6D9-0E4EA65EF96E}" srcOrd="2" destOrd="0" presId="urn:microsoft.com/office/officeart/2005/8/layout/radial3"/>
    <dgm:cxn modelId="{83982D29-96D9-4617-9717-3AB35231BF16}" type="presParOf" srcId="{952F4DE7-32CC-4A8B-8572-326ACE386753}" destId="{261A26FA-3BE1-4D74-8E95-6FBA233F4C5B}" srcOrd="3" destOrd="0" presId="urn:microsoft.com/office/officeart/2005/8/layout/radial3"/>
    <dgm:cxn modelId="{4AEC7050-3949-47CE-B0B5-02FB1CD72FF6}" type="presParOf" srcId="{952F4DE7-32CC-4A8B-8572-326ACE386753}" destId="{A8E462EE-32F8-4DE4-8B4A-2B7A719C44C0}"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22C93E-B1C5-4C5B-9701-3DD3A44F59AD}"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s-ES"/>
        </a:p>
      </dgm:t>
    </dgm:pt>
    <dgm:pt modelId="{FB24D5E9-F461-41C8-A748-E2F48C85D6DB}">
      <dgm:prSet phldrT="[Texto]">
        <dgm:style>
          <a:lnRef idx="1">
            <a:schemeClr val="dk1"/>
          </a:lnRef>
          <a:fillRef idx="2">
            <a:schemeClr val="dk1"/>
          </a:fillRef>
          <a:effectRef idx="1">
            <a:schemeClr val="dk1"/>
          </a:effectRef>
          <a:fontRef idx="minor">
            <a:schemeClr val="dk1"/>
          </a:fontRef>
        </dgm:style>
      </dgm:prSet>
      <dgm:spPr/>
      <dgm:t>
        <a:bodyPr/>
        <a:lstStyle/>
        <a:p>
          <a:r>
            <a:rPr lang="es-ES" dirty="0"/>
            <a:t>15/06/2015</a:t>
          </a:r>
        </a:p>
        <a:p>
          <a:r>
            <a:rPr lang="es-ES" dirty="0"/>
            <a:t>Adopción</a:t>
          </a:r>
        </a:p>
      </dgm:t>
    </dgm:pt>
    <dgm:pt modelId="{3A53EA6F-E55B-4B9B-8FBC-85C1C9CF1514}" type="parTrans" cxnId="{598B241C-E2A4-4D91-80CA-613F7F3F2F7C}">
      <dgm:prSet/>
      <dgm:spPr/>
      <dgm:t>
        <a:bodyPr/>
        <a:lstStyle/>
        <a:p>
          <a:endParaRPr lang="es-ES"/>
        </a:p>
      </dgm:t>
    </dgm:pt>
    <dgm:pt modelId="{86816345-85CF-4590-8B12-529EDC562207}" type="sibTrans" cxnId="{598B241C-E2A4-4D91-80CA-613F7F3F2F7C}">
      <dgm:prSet/>
      <dgm:spPr/>
      <dgm:t>
        <a:bodyPr/>
        <a:lstStyle/>
        <a:p>
          <a:endParaRPr lang="es-ES"/>
        </a:p>
      </dgm:t>
    </dgm:pt>
    <dgm:pt modelId="{908052C7-B36B-4C29-83EA-C1A556DD796A}">
      <dgm:prSet phldrT="[Texto]"/>
      <dgm:spPr/>
      <dgm:t>
        <a:bodyPr/>
        <a:lstStyle/>
        <a:p>
          <a:r>
            <a:rPr lang="es-ES" dirty="0"/>
            <a:t>11/01/2017</a:t>
          </a:r>
        </a:p>
        <a:p>
          <a:r>
            <a:rPr lang="es-ES" dirty="0"/>
            <a:t>Vigencia</a:t>
          </a:r>
        </a:p>
      </dgm:t>
    </dgm:pt>
    <dgm:pt modelId="{B63165D9-E90F-4818-845A-8AC712396540}" type="parTrans" cxnId="{04D6A8CA-6F18-4BCE-A2C4-5EECAD58FADB}">
      <dgm:prSet/>
      <dgm:spPr/>
      <dgm:t>
        <a:bodyPr/>
        <a:lstStyle/>
        <a:p>
          <a:endParaRPr lang="es-ES"/>
        </a:p>
      </dgm:t>
    </dgm:pt>
    <dgm:pt modelId="{486DCEAA-B36E-48E6-927D-7EF768D06EA6}" type="sibTrans" cxnId="{04D6A8CA-6F18-4BCE-A2C4-5EECAD58FADB}">
      <dgm:prSet/>
      <dgm:spPr/>
      <dgm:t>
        <a:bodyPr/>
        <a:lstStyle/>
        <a:p>
          <a:endParaRPr lang="es-ES"/>
        </a:p>
      </dgm:t>
    </dgm:pt>
    <dgm:pt modelId="{50A2F270-2850-4E74-8190-10FD11EDAD76}">
      <dgm:prSet phldrT="[Texto]">
        <dgm:style>
          <a:lnRef idx="1">
            <a:schemeClr val="accent2"/>
          </a:lnRef>
          <a:fillRef idx="3">
            <a:schemeClr val="accent2"/>
          </a:fillRef>
          <a:effectRef idx="2">
            <a:schemeClr val="accent2"/>
          </a:effectRef>
          <a:fontRef idx="minor">
            <a:schemeClr val="lt1"/>
          </a:fontRef>
        </dgm:style>
      </dgm:prSet>
      <dgm:spPr/>
      <dgm:t>
        <a:bodyPr/>
        <a:lstStyle/>
        <a:p>
          <a:r>
            <a:rPr lang="es-ES" dirty="0"/>
            <a:t>09/05/2017</a:t>
          </a:r>
        </a:p>
        <a:p>
          <a:r>
            <a:rPr lang="es-ES" dirty="0"/>
            <a:t>Ley 27.360</a:t>
          </a:r>
        </a:p>
      </dgm:t>
    </dgm:pt>
    <dgm:pt modelId="{8BAEFD05-B247-4342-8FD0-6E9729721ED6}" type="parTrans" cxnId="{65917171-6786-4168-A61E-4A8C0A97834C}">
      <dgm:prSet/>
      <dgm:spPr/>
      <dgm:t>
        <a:bodyPr/>
        <a:lstStyle/>
        <a:p>
          <a:endParaRPr lang="es-ES"/>
        </a:p>
      </dgm:t>
    </dgm:pt>
    <dgm:pt modelId="{FCAFDCB3-2D39-4326-984C-97084D700A7A}" type="sibTrans" cxnId="{65917171-6786-4168-A61E-4A8C0A97834C}">
      <dgm:prSet/>
      <dgm:spPr/>
      <dgm:t>
        <a:bodyPr/>
        <a:lstStyle/>
        <a:p>
          <a:endParaRPr lang="es-ES"/>
        </a:p>
      </dgm:t>
    </dgm:pt>
    <dgm:pt modelId="{CF0FC7AA-5AEE-48DD-86B7-32347E4AB052}">
      <dgm:prSet phldrT="[Texto]">
        <dgm:style>
          <a:lnRef idx="0">
            <a:schemeClr val="accent6"/>
          </a:lnRef>
          <a:fillRef idx="3">
            <a:schemeClr val="accent6"/>
          </a:fillRef>
          <a:effectRef idx="3">
            <a:schemeClr val="accent6"/>
          </a:effectRef>
          <a:fontRef idx="minor">
            <a:schemeClr val="lt1"/>
          </a:fontRef>
        </dgm:style>
      </dgm:prSet>
      <dgm:spPr/>
      <dgm:t>
        <a:bodyPr/>
        <a:lstStyle/>
        <a:p>
          <a:r>
            <a:rPr lang="es-ES" dirty="0"/>
            <a:t>23/10/2017</a:t>
          </a:r>
        </a:p>
        <a:p>
          <a:r>
            <a:rPr lang="es-ES" dirty="0"/>
            <a:t>Depósito</a:t>
          </a:r>
        </a:p>
      </dgm:t>
    </dgm:pt>
    <dgm:pt modelId="{B6FB0A4C-5C7D-4241-BC79-DCCD33EB2113}" type="parTrans" cxnId="{FCFD98ED-990F-4988-9BA4-7B8AD2DCC48D}">
      <dgm:prSet/>
      <dgm:spPr/>
      <dgm:t>
        <a:bodyPr/>
        <a:lstStyle/>
        <a:p>
          <a:endParaRPr lang="es-ES"/>
        </a:p>
      </dgm:t>
    </dgm:pt>
    <dgm:pt modelId="{38B4A36A-5F48-4CA0-AF93-65EEE9953BE2}" type="sibTrans" cxnId="{FCFD98ED-990F-4988-9BA4-7B8AD2DCC48D}">
      <dgm:prSet/>
      <dgm:spPr/>
      <dgm:t>
        <a:bodyPr/>
        <a:lstStyle/>
        <a:p>
          <a:endParaRPr lang="es-ES"/>
        </a:p>
      </dgm:t>
    </dgm:pt>
    <dgm:pt modelId="{0694C65C-AD2D-4718-AD4E-09E8C94D41AC}" type="pres">
      <dgm:prSet presAssocID="{DD22C93E-B1C5-4C5B-9701-3DD3A44F59AD}" presName="matrix" presStyleCnt="0">
        <dgm:presLayoutVars>
          <dgm:chMax val="1"/>
          <dgm:dir/>
          <dgm:resizeHandles val="exact"/>
        </dgm:presLayoutVars>
      </dgm:prSet>
      <dgm:spPr/>
    </dgm:pt>
    <dgm:pt modelId="{D6F6503D-C538-45BD-900E-913D6B34C8CC}" type="pres">
      <dgm:prSet presAssocID="{DD22C93E-B1C5-4C5B-9701-3DD3A44F59AD}" presName="axisShape" presStyleLbl="bgShp" presStyleIdx="0" presStyleCnt="1"/>
      <dgm:spPr/>
    </dgm:pt>
    <dgm:pt modelId="{23738FDB-3A27-44D1-993F-B292F4CE93A3}" type="pres">
      <dgm:prSet presAssocID="{DD22C93E-B1C5-4C5B-9701-3DD3A44F59AD}" presName="rect1" presStyleLbl="node1" presStyleIdx="0" presStyleCnt="4">
        <dgm:presLayoutVars>
          <dgm:chMax val="0"/>
          <dgm:chPref val="0"/>
          <dgm:bulletEnabled val="1"/>
        </dgm:presLayoutVars>
      </dgm:prSet>
      <dgm:spPr/>
    </dgm:pt>
    <dgm:pt modelId="{B4D2949D-2DBD-4ACF-AD3A-467F00C90A47}" type="pres">
      <dgm:prSet presAssocID="{DD22C93E-B1C5-4C5B-9701-3DD3A44F59AD}" presName="rect2" presStyleLbl="node1" presStyleIdx="1" presStyleCnt="4">
        <dgm:presLayoutVars>
          <dgm:chMax val="0"/>
          <dgm:chPref val="0"/>
          <dgm:bulletEnabled val="1"/>
        </dgm:presLayoutVars>
      </dgm:prSet>
      <dgm:spPr/>
    </dgm:pt>
    <dgm:pt modelId="{829ECD23-94A3-4494-B98D-CE1703C53A44}" type="pres">
      <dgm:prSet presAssocID="{DD22C93E-B1C5-4C5B-9701-3DD3A44F59AD}" presName="rect3" presStyleLbl="node1" presStyleIdx="2" presStyleCnt="4">
        <dgm:presLayoutVars>
          <dgm:chMax val="0"/>
          <dgm:chPref val="0"/>
          <dgm:bulletEnabled val="1"/>
        </dgm:presLayoutVars>
      </dgm:prSet>
      <dgm:spPr/>
    </dgm:pt>
    <dgm:pt modelId="{EC0D0F25-34FF-4F0E-8A43-AE32CE7D87A7}" type="pres">
      <dgm:prSet presAssocID="{DD22C93E-B1C5-4C5B-9701-3DD3A44F59AD}" presName="rect4" presStyleLbl="node1" presStyleIdx="3" presStyleCnt="4">
        <dgm:presLayoutVars>
          <dgm:chMax val="0"/>
          <dgm:chPref val="0"/>
          <dgm:bulletEnabled val="1"/>
        </dgm:presLayoutVars>
      </dgm:prSet>
      <dgm:spPr/>
    </dgm:pt>
  </dgm:ptLst>
  <dgm:cxnLst>
    <dgm:cxn modelId="{5AF55315-343D-4B84-8387-902D54D3B3B9}" type="presOf" srcId="{FB24D5E9-F461-41C8-A748-E2F48C85D6DB}" destId="{23738FDB-3A27-44D1-993F-B292F4CE93A3}" srcOrd="0" destOrd="0" presId="urn:microsoft.com/office/officeart/2005/8/layout/matrix2"/>
    <dgm:cxn modelId="{598B241C-E2A4-4D91-80CA-613F7F3F2F7C}" srcId="{DD22C93E-B1C5-4C5B-9701-3DD3A44F59AD}" destId="{FB24D5E9-F461-41C8-A748-E2F48C85D6DB}" srcOrd="0" destOrd="0" parTransId="{3A53EA6F-E55B-4B9B-8FBC-85C1C9CF1514}" sibTransId="{86816345-85CF-4590-8B12-529EDC562207}"/>
    <dgm:cxn modelId="{C662433E-CB18-4F66-96EE-D708CCF84546}" type="presOf" srcId="{CF0FC7AA-5AEE-48DD-86B7-32347E4AB052}" destId="{EC0D0F25-34FF-4F0E-8A43-AE32CE7D87A7}" srcOrd="0" destOrd="0" presId="urn:microsoft.com/office/officeart/2005/8/layout/matrix2"/>
    <dgm:cxn modelId="{3DA8734D-C006-4123-A347-9EF3E7F3E371}" type="presOf" srcId="{50A2F270-2850-4E74-8190-10FD11EDAD76}" destId="{829ECD23-94A3-4494-B98D-CE1703C53A44}" srcOrd="0" destOrd="0" presId="urn:microsoft.com/office/officeart/2005/8/layout/matrix2"/>
    <dgm:cxn modelId="{65917171-6786-4168-A61E-4A8C0A97834C}" srcId="{DD22C93E-B1C5-4C5B-9701-3DD3A44F59AD}" destId="{50A2F270-2850-4E74-8190-10FD11EDAD76}" srcOrd="2" destOrd="0" parTransId="{8BAEFD05-B247-4342-8FD0-6E9729721ED6}" sibTransId="{FCAFDCB3-2D39-4326-984C-97084D700A7A}"/>
    <dgm:cxn modelId="{911A19A7-6C3D-49FC-8EF6-70312F566485}" type="presOf" srcId="{908052C7-B36B-4C29-83EA-C1A556DD796A}" destId="{B4D2949D-2DBD-4ACF-AD3A-467F00C90A47}" srcOrd="0" destOrd="0" presId="urn:microsoft.com/office/officeart/2005/8/layout/matrix2"/>
    <dgm:cxn modelId="{85BEF8C8-B852-49B1-BE0C-F651AF34B098}" type="presOf" srcId="{DD22C93E-B1C5-4C5B-9701-3DD3A44F59AD}" destId="{0694C65C-AD2D-4718-AD4E-09E8C94D41AC}" srcOrd="0" destOrd="0" presId="urn:microsoft.com/office/officeart/2005/8/layout/matrix2"/>
    <dgm:cxn modelId="{04D6A8CA-6F18-4BCE-A2C4-5EECAD58FADB}" srcId="{DD22C93E-B1C5-4C5B-9701-3DD3A44F59AD}" destId="{908052C7-B36B-4C29-83EA-C1A556DD796A}" srcOrd="1" destOrd="0" parTransId="{B63165D9-E90F-4818-845A-8AC712396540}" sibTransId="{486DCEAA-B36E-48E6-927D-7EF768D06EA6}"/>
    <dgm:cxn modelId="{FCFD98ED-990F-4988-9BA4-7B8AD2DCC48D}" srcId="{DD22C93E-B1C5-4C5B-9701-3DD3A44F59AD}" destId="{CF0FC7AA-5AEE-48DD-86B7-32347E4AB052}" srcOrd="3" destOrd="0" parTransId="{B6FB0A4C-5C7D-4241-BC79-DCCD33EB2113}" sibTransId="{38B4A36A-5F48-4CA0-AF93-65EEE9953BE2}"/>
    <dgm:cxn modelId="{9B4D2CB9-7DAF-481C-9D24-B7894FAA26F3}" type="presParOf" srcId="{0694C65C-AD2D-4718-AD4E-09E8C94D41AC}" destId="{D6F6503D-C538-45BD-900E-913D6B34C8CC}" srcOrd="0" destOrd="0" presId="urn:microsoft.com/office/officeart/2005/8/layout/matrix2"/>
    <dgm:cxn modelId="{9FB7BD7E-8C2F-4606-AB3C-064FCEDF1250}" type="presParOf" srcId="{0694C65C-AD2D-4718-AD4E-09E8C94D41AC}" destId="{23738FDB-3A27-44D1-993F-B292F4CE93A3}" srcOrd="1" destOrd="0" presId="urn:microsoft.com/office/officeart/2005/8/layout/matrix2"/>
    <dgm:cxn modelId="{EB76DA6F-E347-4904-B1B3-C5EE4086E166}" type="presParOf" srcId="{0694C65C-AD2D-4718-AD4E-09E8C94D41AC}" destId="{B4D2949D-2DBD-4ACF-AD3A-467F00C90A47}" srcOrd="2" destOrd="0" presId="urn:microsoft.com/office/officeart/2005/8/layout/matrix2"/>
    <dgm:cxn modelId="{BC308A00-D6E8-4CDB-B083-C7F2AC1304A3}" type="presParOf" srcId="{0694C65C-AD2D-4718-AD4E-09E8C94D41AC}" destId="{829ECD23-94A3-4494-B98D-CE1703C53A44}" srcOrd="3" destOrd="0" presId="urn:microsoft.com/office/officeart/2005/8/layout/matrix2"/>
    <dgm:cxn modelId="{CEC05A2D-564F-4A4E-8395-75BF7B4E4BEB}" type="presParOf" srcId="{0694C65C-AD2D-4718-AD4E-09E8C94D41AC}" destId="{EC0D0F25-34FF-4F0E-8A43-AE32CE7D87A7}"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C195D6-061E-4739-A9C6-939DA3B9EDA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F7D8F885-89AE-4753-BDB6-4E8A966E0006}">
      <dgm:prSet phldrT="[Texto]" custT="1"/>
      <dgm:spPr/>
      <dgm:t>
        <a:bodyPr/>
        <a:lstStyle/>
        <a:p>
          <a:r>
            <a:rPr lang="es-ES" sz="3200" dirty="0"/>
            <a:t>TUTELA JUDICIAL EFECTIVA: Vulnerabilidad y Perspectiva de la vejez</a:t>
          </a:r>
        </a:p>
      </dgm:t>
    </dgm:pt>
    <dgm:pt modelId="{85F2C9B5-E59B-4C32-BDBA-6D0F001B9037}" type="parTrans" cxnId="{B2E51C4F-2BCE-4DD6-AE7E-A0F8CC52C045}">
      <dgm:prSet/>
      <dgm:spPr/>
      <dgm:t>
        <a:bodyPr/>
        <a:lstStyle/>
        <a:p>
          <a:endParaRPr lang="es-ES"/>
        </a:p>
      </dgm:t>
    </dgm:pt>
    <dgm:pt modelId="{FABC9D2C-3F14-499C-A787-D41CBCC0DDFC}" type="sibTrans" cxnId="{B2E51C4F-2BCE-4DD6-AE7E-A0F8CC52C045}">
      <dgm:prSet/>
      <dgm:spPr/>
      <dgm:t>
        <a:bodyPr/>
        <a:lstStyle/>
        <a:p>
          <a:endParaRPr lang="es-ES"/>
        </a:p>
      </dgm:t>
    </dgm:pt>
    <dgm:pt modelId="{2324DB75-D88F-4015-A44F-C2374732EA94}">
      <dgm:prSet phldrT="[Texto]" custT="1"/>
      <dgm:spPr/>
      <dgm:t>
        <a:bodyPr/>
        <a:lstStyle/>
        <a:p>
          <a:r>
            <a:rPr lang="es-ES" sz="2000" dirty="0"/>
            <a:t>Igualdad Formal</a:t>
          </a:r>
        </a:p>
      </dgm:t>
    </dgm:pt>
    <dgm:pt modelId="{756B4713-2DB0-4842-9B39-969A3725CB5B}" type="parTrans" cxnId="{2D449032-ECD9-4903-B6AD-576A3CDFA8E7}">
      <dgm:prSet/>
      <dgm:spPr/>
      <dgm:t>
        <a:bodyPr/>
        <a:lstStyle/>
        <a:p>
          <a:endParaRPr lang="es-ES"/>
        </a:p>
      </dgm:t>
    </dgm:pt>
    <dgm:pt modelId="{6476558D-2EFC-4578-9A36-DCAB9C6696F2}" type="sibTrans" cxnId="{2D449032-ECD9-4903-B6AD-576A3CDFA8E7}">
      <dgm:prSet/>
      <dgm:spPr/>
      <dgm:t>
        <a:bodyPr/>
        <a:lstStyle/>
        <a:p>
          <a:endParaRPr lang="es-ES"/>
        </a:p>
      </dgm:t>
    </dgm:pt>
    <dgm:pt modelId="{87198D73-4D10-4E10-B7CF-2074B794E686}">
      <dgm:prSet phldrT="[Texto]" custT="1"/>
      <dgm:spPr/>
      <dgm:t>
        <a:bodyPr/>
        <a:lstStyle/>
        <a:p>
          <a:r>
            <a:rPr lang="es-ES" sz="2000" dirty="0"/>
            <a:t>Igualdad Material</a:t>
          </a:r>
        </a:p>
      </dgm:t>
    </dgm:pt>
    <dgm:pt modelId="{2595A1BA-AF70-4928-8571-443FADADD84C}" type="parTrans" cxnId="{D3A8820B-706A-48E6-9047-8ECB9BDED059}">
      <dgm:prSet/>
      <dgm:spPr/>
      <dgm:t>
        <a:bodyPr/>
        <a:lstStyle/>
        <a:p>
          <a:endParaRPr lang="es-ES"/>
        </a:p>
      </dgm:t>
    </dgm:pt>
    <dgm:pt modelId="{6F69464F-A082-4062-9126-74C3C8F7F848}" type="sibTrans" cxnId="{D3A8820B-706A-48E6-9047-8ECB9BDED059}">
      <dgm:prSet/>
      <dgm:spPr/>
      <dgm:t>
        <a:bodyPr/>
        <a:lstStyle/>
        <a:p>
          <a:endParaRPr lang="es-ES"/>
        </a:p>
      </dgm:t>
    </dgm:pt>
    <dgm:pt modelId="{D48FEB2D-78D1-4E04-B202-27330B174123}">
      <dgm:prSet phldrT="[Texto]" custT="1"/>
      <dgm:spPr/>
      <dgm:t>
        <a:bodyPr/>
        <a:lstStyle/>
        <a:p>
          <a:r>
            <a:rPr lang="es-ES" sz="2000" dirty="0"/>
            <a:t>Fondo (</a:t>
          </a:r>
          <a:r>
            <a:rPr lang="es-ES" sz="2000" dirty="0" err="1"/>
            <a:t>Dcho</a:t>
          </a:r>
          <a:r>
            <a:rPr lang="es-ES" sz="2000" dirty="0"/>
            <a:t> a una protección reforzada a través de medidas diferenciadas)</a:t>
          </a:r>
        </a:p>
      </dgm:t>
    </dgm:pt>
    <dgm:pt modelId="{D2DB11DB-56AA-4D79-AED5-34673E5B2EB7}" type="parTrans" cxnId="{472E5BF5-80FD-4CB4-9D5E-0023B5518877}">
      <dgm:prSet/>
      <dgm:spPr/>
      <dgm:t>
        <a:bodyPr/>
        <a:lstStyle/>
        <a:p>
          <a:endParaRPr lang="es-ES"/>
        </a:p>
      </dgm:t>
    </dgm:pt>
    <dgm:pt modelId="{DF2E317E-94A0-44D0-9C19-0AC191C2804B}" type="sibTrans" cxnId="{472E5BF5-80FD-4CB4-9D5E-0023B5518877}">
      <dgm:prSet/>
      <dgm:spPr/>
      <dgm:t>
        <a:bodyPr/>
        <a:lstStyle/>
        <a:p>
          <a:endParaRPr lang="es-ES"/>
        </a:p>
      </dgm:t>
    </dgm:pt>
    <dgm:pt modelId="{61579C04-1444-4008-B257-FC01A5372A27}">
      <dgm:prSet phldrT="[Texto]" custT="1"/>
      <dgm:spPr/>
      <dgm:t>
        <a:bodyPr/>
        <a:lstStyle/>
        <a:p>
          <a:r>
            <a:rPr lang="es-ES" sz="2000" dirty="0" err="1"/>
            <a:t>Interseccionalidad</a:t>
          </a:r>
          <a:r>
            <a:rPr lang="es-ES" sz="2000" dirty="0"/>
            <a:t> (Discriminación acaecida por múltiples factores)</a:t>
          </a:r>
        </a:p>
      </dgm:t>
    </dgm:pt>
    <dgm:pt modelId="{A4353D59-964F-45EA-B65C-4143A1A4FBC6}" type="parTrans" cxnId="{91611B7E-9155-43B8-9707-0453BA7295CF}">
      <dgm:prSet/>
      <dgm:spPr/>
      <dgm:t>
        <a:bodyPr/>
        <a:lstStyle/>
        <a:p>
          <a:endParaRPr lang="es-ES"/>
        </a:p>
      </dgm:t>
    </dgm:pt>
    <dgm:pt modelId="{072A4B58-1314-44A8-984E-DDE30C1D918F}" type="sibTrans" cxnId="{91611B7E-9155-43B8-9707-0453BA7295CF}">
      <dgm:prSet/>
      <dgm:spPr/>
      <dgm:t>
        <a:bodyPr/>
        <a:lstStyle/>
        <a:p>
          <a:endParaRPr lang="es-ES"/>
        </a:p>
      </dgm:t>
    </dgm:pt>
    <dgm:pt modelId="{08C6230F-D299-47E3-94D6-C0D9DE495451}">
      <dgm:prSet phldrT="[Texto]" custT="1"/>
      <dgm:spPr/>
      <dgm:t>
        <a:bodyPr/>
        <a:lstStyle/>
        <a:p>
          <a:r>
            <a:rPr lang="es-ES" sz="2000" dirty="0"/>
            <a:t>Forma (Celeridad, simplificación procesal, efectividad)</a:t>
          </a:r>
        </a:p>
      </dgm:t>
    </dgm:pt>
    <dgm:pt modelId="{280A6DA8-8501-46ED-A349-7D41F17D673C}" type="parTrans" cxnId="{BE025B47-ACFA-4796-A2A9-BDFA93ED78A4}">
      <dgm:prSet/>
      <dgm:spPr/>
      <dgm:t>
        <a:bodyPr/>
        <a:lstStyle/>
        <a:p>
          <a:endParaRPr lang="es-ES"/>
        </a:p>
      </dgm:t>
    </dgm:pt>
    <dgm:pt modelId="{859104D3-02D8-4BD6-8C7B-4AE2AC8FCD36}" type="sibTrans" cxnId="{BE025B47-ACFA-4796-A2A9-BDFA93ED78A4}">
      <dgm:prSet/>
      <dgm:spPr/>
      <dgm:t>
        <a:bodyPr/>
        <a:lstStyle/>
        <a:p>
          <a:endParaRPr lang="es-ES"/>
        </a:p>
      </dgm:t>
    </dgm:pt>
    <dgm:pt modelId="{265ABAAC-AF4E-4CB9-9D1C-BC210CDBABFB}" type="pres">
      <dgm:prSet presAssocID="{57C195D6-061E-4739-A9C6-939DA3B9EDAA}" presName="Name0" presStyleCnt="0">
        <dgm:presLayoutVars>
          <dgm:dir/>
          <dgm:animLvl val="lvl"/>
          <dgm:resizeHandles/>
        </dgm:presLayoutVars>
      </dgm:prSet>
      <dgm:spPr/>
    </dgm:pt>
    <dgm:pt modelId="{B61CD38E-2B89-404E-A186-D55A6B67BC00}" type="pres">
      <dgm:prSet presAssocID="{F7D8F885-89AE-4753-BDB6-4E8A966E0006}" presName="linNode" presStyleCnt="0"/>
      <dgm:spPr/>
    </dgm:pt>
    <dgm:pt modelId="{39430117-D3E3-460A-8076-4E99503CCDDA}" type="pres">
      <dgm:prSet presAssocID="{F7D8F885-89AE-4753-BDB6-4E8A966E0006}" presName="parentShp" presStyleLbl="node1" presStyleIdx="0" presStyleCnt="1" custScaleX="98078">
        <dgm:presLayoutVars>
          <dgm:bulletEnabled val="1"/>
        </dgm:presLayoutVars>
      </dgm:prSet>
      <dgm:spPr/>
    </dgm:pt>
    <dgm:pt modelId="{743E04B4-B360-4DB8-A6F7-BF92FE1915E4}" type="pres">
      <dgm:prSet presAssocID="{F7D8F885-89AE-4753-BDB6-4E8A966E0006}" presName="childShp" presStyleLbl="bgAccFollowNode1" presStyleIdx="0" presStyleCnt="1">
        <dgm:presLayoutVars>
          <dgm:bulletEnabled val="1"/>
        </dgm:presLayoutVars>
      </dgm:prSet>
      <dgm:spPr/>
    </dgm:pt>
  </dgm:ptLst>
  <dgm:cxnLst>
    <dgm:cxn modelId="{D3A8820B-706A-48E6-9047-8ECB9BDED059}" srcId="{F7D8F885-89AE-4753-BDB6-4E8A966E0006}" destId="{87198D73-4D10-4E10-B7CF-2074B794E686}" srcOrd="1" destOrd="0" parTransId="{2595A1BA-AF70-4928-8571-443FADADD84C}" sibTransId="{6F69464F-A082-4062-9126-74C3C8F7F848}"/>
    <dgm:cxn modelId="{D471D318-BC4B-4901-9DB0-F215F9360163}" type="presOf" srcId="{2324DB75-D88F-4015-A44F-C2374732EA94}" destId="{743E04B4-B360-4DB8-A6F7-BF92FE1915E4}" srcOrd="0" destOrd="0" presId="urn:microsoft.com/office/officeart/2005/8/layout/vList6"/>
    <dgm:cxn modelId="{2D449032-ECD9-4903-B6AD-576A3CDFA8E7}" srcId="{F7D8F885-89AE-4753-BDB6-4E8A966E0006}" destId="{2324DB75-D88F-4015-A44F-C2374732EA94}" srcOrd="0" destOrd="0" parTransId="{756B4713-2DB0-4842-9B39-969A3725CB5B}" sibTransId="{6476558D-2EFC-4578-9A36-DCAB9C6696F2}"/>
    <dgm:cxn modelId="{66D0E936-4765-48BE-80BE-905224B016BF}" type="presOf" srcId="{F7D8F885-89AE-4753-BDB6-4E8A966E0006}" destId="{39430117-D3E3-460A-8076-4E99503CCDDA}" srcOrd="0" destOrd="0" presId="urn:microsoft.com/office/officeart/2005/8/layout/vList6"/>
    <dgm:cxn modelId="{7C948144-F1A7-4D7B-9143-DA4220780009}" type="presOf" srcId="{08C6230F-D299-47E3-94D6-C0D9DE495451}" destId="{743E04B4-B360-4DB8-A6F7-BF92FE1915E4}" srcOrd="0" destOrd="3" presId="urn:microsoft.com/office/officeart/2005/8/layout/vList6"/>
    <dgm:cxn modelId="{D7D71666-C5CC-4198-AF5D-2484BC1F8086}" type="presOf" srcId="{87198D73-4D10-4E10-B7CF-2074B794E686}" destId="{743E04B4-B360-4DB8-A6F7-BF92FE1915E4}" srcOrd="0" destOrd="1" presId="urn:microsoft.com/office/officeart/2005/8/layout/vList6"/>
    <dgm:cxn modelId="{BE025B47-ACFA-4796-A2A9-BDFA93ED78A4}" srcId="{F7D8F885-89AE-4753-BDB6-4E8A966E0006}" destId="{08C6230F-D299-47E3-94D6-C0D9DE495451}" srcOrd="3" destOrd="0" parTransId="{280A6DA8-8501-46ED-A349-7D41F17D673C}" sibTransId="{859104D3-02D8-4BD6-8C7B-4AE2AC8FCD36}"/>
    <dgm:cxn modelId="{B2E51C4F-2BCE-4DD6-AE7E-A0F8CC52C045}" srcId="{57C195D6-061E-4739-A9C6-939DA3B9EDAA}" destId="{F7D8F885-89AE-4753-BDB6-4E8A966E0006}" srcOrd="0" destOrd="0" parTransId="{85F2C9B5-E59B-4C32-BDBA-6D0F001B9037}" sibTransId="{FABC9D2C-3F14-499C-A787-D41CBCC0DDFC}"/>
    <dgm:cxn modelId="{2CA95E7C-E725-4D84-AA81-C42235E96E7D}" type="presOf" srcId="{57C195D6-061E-4739-A9C6-939DA3B9EDAA}" destId="{265ABAAC-AF4E-4CB9-9D1C-BC210CDBABFB}" srcOrd="0" destOrd="0" presId="urn:microsoft.com/office/officeart/2005/8/layout/vList6"/>
    <dgm:cxn modelId="{91611B7E-9155-43B8-9707-0453BA7295CF}" srcId="{F7D8F885-89AE-4753-BDB6-4E8A966E0006}" destId="{61579C04-1444-4008-B257-FC01A5372A27}" srcOrd="4" destOrd="0" parTransId="{A4353D59-964F-45EA-B65C-4143A1A4FBC6}" sibTransId="{072A4B58-1314-44A8-984E-DDE30C1D918F}"/>
    <dgm:cxn modelId="{4B9B20A9-4263-4A66-8AD4-8C9316E96579}" type="presOf" srcId="{D48FEB2D-78D1-4E04-B202-27330B174123}" destId="{743E04B4-B360-4DB8-A6F7-BF92FE1915E4}" srcOrd="0" destOrd="2" presId="urn:microsoft.com/office/officeart/2005/8/layout/vList6"/>
    <dgm:cxn modelId="{88E425B4-900F-4A29-958F-01B860AEB92B}" type="presOf" srcId="{61579C04-1444-4008-B257-FC01A5372A27}" destId="{743E04B4-B360-4DB8-A6F7-BF92FE1915E4}" srcOrd="0" destOrd="4" presId="urn:microsoft.com/office/officeart/2005/8/layout/vList6"/>
    <dgm:cxn modelId="{472E5BF5-80FD-4CB4-9D5E-0023B5518877}" srcId="{F7D8F885-89AE-4753-BDB6-4E8A966E0006}" destId="{D48FEB2D-78D1-4E04-B202-27330B174123}" srcOrd="2" destOrd="0" parTransId="{D2DB11DB-56AA-4D79-AED5-34673E5B2EB7}" sibTransId="{DF2E317E-94A0-44D0-9C19-0AC191C2804B}"/>
    <dgm:cxn modelId="{785DB067-CD38-4A3F-AAD4-BCD8D39DC49D}" type="presParOf" srcId="{265ABAAC-AF4E-4CB9-9D1C-BC210CDBABFB}" destId="{B61CD38E-2B89-404E-A186-D55A6B67BC00}" srcOrd="0" destOrd="0" presId="urn:microsoft.com/office/officeart/2005/8/layout/vList6"/>
    <dgm:cxn modelId="{7AAE1020-E966-4713-BED7-30AD1E1A4BC2}" type="presParOf" srcId="{B61CD38E-2B89-404E-A186-D55A6B67BC00}" destId="{39430117-D3E3-460A-8076-4E99503CCDDA}" srcOrd="0" destOrd="0" presId="urn:microsoft.com/office/officeart/2005/8/layout/vList6"/>
    <dgm:cxn modelId="{B5A5789D-BC09-4C87-8363-604735DB905E}" type="presParOf" srcId="{B61CD38E-2B89-404E-A186-D55A6B67BC00}" destId="{743E04B4-B360-4DB8-A6F7-BF92FE1915E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AA072E-9218-4A3D-B209-6C7B54EA83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3E4FABC4-D908-4174-BDBC-83DFD348A7F2}">
      <dgm:prSet phldrT="[Texto]"/>
      <dgm:spPr/>
      <dgm:t>
        <a:bodyPr/>
        <a:lstStyle/>
        <a:p>
          <a:r>
            <a:rPr lang="es-ES" dirty="0"/>
            <a:t>Art. 16 CN: </a:t>
          </a:r>
          <a:r>
            <a:rPr lang="es-ES" b="0" i="0" dirty="0"/>
            <a:t>Todos sus habitantes son iguales ante la ley</a:t>
          </a:r>
          <a:endParaRPr lang="es-ES" dirty="0"/>
        </a:p>
      </dgm:t>
    </dgm:pt>
    <dgm:pt modelId="{B6C580E3-936C-44B5-9831-5F4DD9F9F7C7}" type="parTrans" cxnId="{B2697361-0BB8-4A42-98BB-9896D2F20A57}">
      <dgm:prSet/>
      <dgm:spPr/>
      <dgm:t>
        <a:bodyPr/>
        <a:lstStyle/>
        <a:p>
          <a:endParaRPr lang="es-ES"/>
        </a:p>
      </dgm:t>
    </dgm:pt>
    <dgm:pt modelId="{D709D3B7-73CA-4B6C-994A-DDC91CBA3760}" type="sibTrans" cxnId="{B2697361-0BB8-4A42-98BB-9896D2F20A57}">
      <dgm:prSet/>
      <dgm:spPr/>
      <dgm:t>
        <a:bodyPr/>
        <a:lstStyle/>
        <a:p>
          <a:endParaRPr lang="es-ES"/>
        </a:p>
      </dgm:t>
    </dgm:pt>
    <dgm:pt modelId="{A240F30C-B6D3-4DE8-9380-8386E88D9D7D}">
      <dgm:prSet phldrT="[Texto]"/>
      <dgm:spPr/>
      <dgm:t>
        <a:bodyPr/>
        <a:lstStyle/>
        <a:p>
          <a:r>
            <a:rPr lang="es-ES" dirty="0"/>
            <a:t>Art. 75: </a:t>
          </a:r>
          <a:r>
            <a:rPr lang="es-ES" b="0" i="1" dirty="0"/>
            <a:t>23. Legislar y promover medidas de acción positiva que garanticen la igualdad real de oportunidades y de trato, y el pleno goce y ejercicio de los derechos reconocidos por esta Constitución y por los tratados internacionales vigentes sobre derechos humanos, en particular respecto (…) de los ancianos.</a:t>
          </a:r>
          <a:endParaRPr lang="es-ES" dirty="0"/>
        </a:p>
      </dgm:t>
    </dgm:pt>
    <dgm:pt modelId="{700CFD86-5983-450F-934E-A478E051B0A0}" type="parTrans" cxnId="{BF6488B5-6AB0-4CA7-8EEF-A90247A0D857}">
      <dgm:prSet/>
      <dgm:spPr/>
      <dgm:t>
        <a:bodyPr/>
        <a:lstStyle/>
        <a:p>
          <a:endParaRPr lang="es-ES"/>
        </a:p>
      </dgm:t>
    </dgm:pt>
    <dgm:pt modelId="{3152D28A-A5E3-4F3B-B52C-DC1E4A454B1B}" type="sibTrans" cxnId="{BF6488B5-6AB0-4CA7-8EEF-A90247A0D857}">
      <dgm:prSet/>
      <dgm:spPr/>
      <dgm:t>
        <a:bodyPr/>
        <a:lstStyle/>
        <a:p>
          <a:endParaRPr lang="es-ES"/>
        </a:p>
      </dgm:t>
    </dgm:pt>
    <dgm:pt modelId="{1FD0E267-299B-4E11-808C-0F40D22FF2CC}" type="pres">
      <dgm:prSet presAssocID="{82AA072E-9218-4A3D-B209-6C7B54EA830E}" presName="diagram" presStyleCnt="0">
        <dgm:presLayoutVars>
          <dgm:dir/>
          <dgm:resizeHandles val="exact"/>
        </dgm:presLayoutVars>
      </dgm:prSet>
      <dgm:spPr/>
    </dgm:pt>
    <dgm:pt modelId="{E10D7DBA-EFF1-4067-9633-6344A7DF4FA0}" type="pres">
      <dgm:prSet presAssocID="{3E4FABC4-D908-4174-BDBC-83DFD348A7F2}" presName="node" presStyleLbl="node1" presStyleIdx="0" presStyleCnt="2" custScaleX="131130" custLinFactNeighborX="-45200" custLinFactNeighborY="-3936">
        <dgm:presLayoutVars>
          <dgm:bulletEnabled val="1"/>
        </dgm:presLayoutVars>
      </dgm:prSet>
      <dgm:spPr/>
    </dgm:pt>
    <dgm:pt modelId="{5B643B78-8BE0-447E-BF8A-2269D26A428C}" type="pres">
      <dgm:prSet presAssocID="{D709D3B7-73CA-4B6C-994A-DDC91CBA3760}" presName="sibTrans" presStyleCnt="0"/>
      <dgm:spPr/>
    </dgm:pt>
    <dgm:pt modelId="{C07851AC-9E9E-40DF-9C81-F5F7F1F9D009}" type="pres">
      <dgm:prSet presAssocID="{A240F30C-B6D3-4DE8-9380-8386E88D9D7D}" presName="node" presStyleLbl="node1" presStyleIdx="1" presStyleCnt="2" custScaleX="122183">
        <dgm:presLayoutVars>
          <dgm:bulletEnabled val="1"/>
        </dgm:presLayoutVars>
      </dgm:prSet>
      <dgm:spPr/>
    </dgm:pt>
  </dgm:ptLst>
  <dgm:cxnLst>
    <dgm:cxn modelId="{414FA334-1113-4BB7-BC61-6F24BF40EB30}" type="presOf" srcId="{A240F30C-B6D3-4DE8-9380-8386E88D9D7D}" destId="{C07851AC-9E9E-40DF-9C81-F5F7F1F9D009}" srcOrd="0" destOrd="0" presId="urn:microsoft.com/office/officeart/2005/8/layout/default"/>
    <dgm:cxn modelId="{B2697361-0BB8-4A42-98BB-9896D2F20A57}" srcId="{82AA072E-9218-4A3D-B209-6C7B54EA830E}" destId="{3E4FABC4-D908-4174-BDBC-83DFD348A7F2}" srcOrd="0" destOrd="0" parTransId="{B6C580E3-936C-44B5-9831-5F4DD9F9F7C7}" sibTransId="{D709D3B7-73CA-4B6C-994A-DDC91CBA3760}"/>
    <dgm:cxn modelId="{7DE9577A-63A1-49ED-89E5-0FDDC606DA56}" type="presOf" srcId="{3E4FABC4-D908-4174-BDBC-83DFD348A7F2}" destId="{E10D7DBA-EFF1-4067-9633-6344A7DF4FA0}" srcOrd="0" destOrd="0" presId="urn:microsoft.com/office/officeart/2005/8/layout/default"/>
    <dgm:cxn modelId="{65AC5297-8311-425F-8F6B-93E44700DC06}" type="presOf" srcId="{82AA072E-9218-4A3D-B209-6C7B54EA830E}" destId="{1FD0E267-299B-4E11-808C-0F40D22FF2CC}" srcOrd="0" destOrd="0" presId="urn:microsoft.com/office/officeart/2005/8/layout/default"/>
    <dgm:cxn modelId="{BF6488B5-6AB0-4CA7-8EEF-A90247A0D857}" srcId="{82AA072E-9218-4A3D-B209-6C7B54EA830E}" destId="{A240F30C-B6D3-4DE8-9380-8386E88D9D7D}" srcOrd="1" destOrd="0" parTransId="{700CFD86-5983-450F-934E-A478E051B0A0}" sibTransId="{3152D28A-A5E3-4F3B-B52C-DC1E4A454B1B}"/>
    <dgm:cxn modelId="{E48677C9-1139-48FE-87EC-C060334C273F}" type="presParOf" srcId="{1FD0E267-299B-4E11-808C-0F40D22FF2CC}" destId="{E10D7DBA-EFF1-4067-9633-6344A7DF4FA0}" srcOrd="0" destOrd="0" presId="urn:microsoft.com/office/officeart/2005/8/layout/default"/>
    <dgm:cxn modelId="{05E2FE51-25BC-43DF-8CAF-2F30EA4F9D3B}" type="presParOf" srcId="{1FD0E267-299B-4E11-808C-0F40D22FF2CC}" destId="{5B643B78-8BE0-447E-BF8A-2269D26A428C}" srcOrd="1" destOrd="0" presId="urn:microsoft.com/office/officeart/2005/8/layout/default"/>
    <dgm:cxn modelId="{BDD24E84-1C56-44C8-8AD5-408ADFDA28C4}" type="presParOf" srcId="{1FD0E267-299B-4E11-808C-0F40D22FF2CC}" destId="{C07851AC-9E9E-40DF-9C81-F5F7F1F9D009}"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44851-8BDA-43BB-A409-68D9EA4C12F5}">
      <dsp:nvSpPr>
        <dsp:cNvPr id="0" name=""/>
        <dsp:cNvSpPr/>
      </dsp:nvSpPr>
      <dsp:spPr>
        <a:xfrm>
          <a:off x="2390954" y="1442078"/>
          <a:ext cx="4823605" cy="2828933"/>
        </a:xfrm>
        <a:prstGeom prst="ellipse">
          <a:avLst/>
        </a:prstGeom>
        <a:solidFill>
          <a:schemeClr val="accent4">
            <a:alpha val="5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s-AR" sz="6500" kern="1200" dirty="0"/>
            <a:t>Personas Mayores</a:t>
          </a:r>
        </a:p>
      </dsp:txBody>
      <dsp:txXfrm>
        <a:off x="3097355" y="1856366"/>
        <a:ext cx="3410803" cy="2000357"/>
      </dsp:txXfrm>
    </dsp:sp>
    <dsp:sp modelId="{6873EFE0-6BDD-4D6C-A56D-7406D962F168}">
      <dsp:nvSpPr>
        <dsp:cNvPr id="0" name=""/>
        <dsp:cNvSpPr/>
      </dsp:nvSpPr>
      <dsp:spPr>
        <a:xfrm>
          <a:off x="3472231" y="-360880"/>
          <a:ext cx="2691283" cy="2313634"/>
        </a:xfrm>
        <a:prstGeom prst="ellipse">
          <a:avLst/>
        </a:prstGeom>
        <a:solidFill>
          <a:schemeClr val="accent4">
            <a:alpha val="50000"/>
            <a:hueOff val="2598923"/>
            <a:satOff val="-11992"/>
            <a:lumOff val="441"/>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AR" sz="2200" b="1" kern="1200" dirty="0"/>
            <a:t>Derechos Humanos</a:t>
          </a:r>
        </a:p>
      </dsp:txBody>
      <dsp:txXfrm>
        <a:off x="3866360" y="-22056"/>
        <a:ext cx="1903025" cy="1635986"/>
      </dsp:txXfrm>
    </dsp:sp>
    <dsp:sp modelId="{B2A17DB3-BD11-43D2-A6D9-0E4EA65EF96E}">
      <dsp:nvSpPr>
        <dsp:cNvPr id="0" name=""/>
        <dsp:cNvSpPr/>
      </dsp:nvSpPr>
      <dsp:spPr>
        <a:xfrm>
          <a:off x="6916767" y="1689441"/>
          <a:ext cx="2523458" cy="2436768"/>
        </a:xfrm>
        <a:prstGeom prst="ellipse">
          <a:avLst/>
        </a:prstGeom>
        <a:solidFill>
          <a:schemeClr val="accent4">
            <a:alpha val="50000"/>
            <a:hueOff val="5197846"/>
            <a:satOff val="-23984"/>
            <a:lumOff val="883"/>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AR" sz="2200" b="1" kern="1200" dirty="0"/>
            <a:t>Ley 27.360 y Agenda 2030</a:t>
          </a:r>
        </a:p>
      </dsp:txBody>
      <dsp:txXfrm>
        <a:off x="7286319" y="2046297"/>
        <a:ext cx="1784354" cy="1723056"/>
      </dsp:txXfrm>
    </dsp:sp>
    <dsp:sp modelId="{261A26FA-3BE1-4D74-8E95-6FBA233F4C5B}">
      <dsp:nvSpPr>
        <dsp:cNvPr id="0" name=""/>
        <dsp:cNvSpPr/>
      </dsp:nvSpPr>
      <dsp:spPr>
        <a:xfrm>
          <a:off x="3554244" y="3732494"/>
          <a:ext cx="2629447" cy="2303598"/>
        </a:xfrm>
        <a:prstGeom prst="ellipse">
          <a:avLst/>
        </a:prstGeom>
        <a:solidFill>
          <a:schemeClr val="accent4">
            <a:alpha val="50000"/>
            <a:hueOff val="7796769"/>
            <a:satOff val="-35976"/>
            <a:lumOff val="1324"/>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AR" sz="2200" b="1" kern="1200" dirty="0"/>
            <a:t>Antecedentes Nacionales e Internacionales</a:t>
          </a:r>
        </a:p>
      </dsp:txBody>
      <dsp:txXfrm>
        <a:off x="3939318" y="4069848"/>
        <a:ext cx="1859299" cy="1628890"/>
      </dsp:txXfrm>
    </dsp:sp>
    <dsp:sp modelId="{A8E462EE-32F8-4DE4-8B4A-2B7A719C44C0}">
      <dsp:nvSpPr>
        <dsp:cNvPr id="0" name=""/>
        <dsp:cNvSpPr/>
      </dsp:nvSpPr>
      <dsp:spPr>
        <a:xfrm>
          <a:off x="387936" y="1689463"/>
          <a:ext cx="2596740" cy="2456367"/>
        </a:xfrm>
        <a:prstGeom prst="ellipse">
          <a:avLst/>
        </a:prstGeom>
        <a:solidFill>
          <a:schemeClr val="accent4">
            <a:alpha val="50000"/>
            <a:hueOff val="10395692"/>
            <a:satOff val="-47968"/>
            <a:lumOff val="1765"/>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AR" sz="2200" b="1" kern="1200" dirty="0"/>
            <a:t>Acceso a la Justicia</a:t>
          </a:r>
        </a:p>
      </dsp:txBody>
      <dsp:txXfrm>
        <a:off x="768220" y="2049190"/>
        <a:ext cx="1836172" cy="1736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503D-C538-45BD-900E-913D6B34C8CC}">
      <dsp:nvSpPr>
        <dsp:cNvPr id="0" name=""/>
        <dsp:cNvSpPr/>
      </dsp:nvSpPr>
      <dsp:spPr>
        <a:xfrm>
          <a:off x="3082131" y="0"/>
          <a:ext cx="4351338" cy="435133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738FDB-3A27-44D1-993F-B292F4CE93A3}">
      <dsp:nvSpPr>
        <dsp:cNvPr id="0" name=""/>
        <dsp:cNvSpPr/>
      </dsp:nvSpPr>
      <dsp:spPr>
        <a:xfrm>
          <a:off x="3364967" y="282836"/>
          <a:ext cx="1740535" cy="1740535"/>
        </a:xfrm>
        <a:prstGeom prst="round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15/06/2015</a:t>
          </a:r>
        </a:p>
        <a:p>
          <a:pPr marL="0" lvl="0" indent="0" algn="ctr" defTabSz="977900">
            <a:lnSpc>
              <a:spcPct val="90000"/>
            </a:lnSpc>
            <a:spcBef>
              <a:spcPct val="0"/>
            </a:spcBef>
            <a:spcAft>
              <a:spcPct val="35000"/>
            </a:spcAft>
            <a:buNone/>
          </a:pPr>
          <a:r>
            <a:rPr lang="es-ES" sz="2200" kern="1200" dirty="0"/>
            <a:t>Adopción</a:t>
          </a:r>
        </a:p>
      </dsp:txBody>
      <dsp:txXfrm>
        <a:off x="3449933" y="367802"/>
        <a:ext cx="1570603" cy="1570603"/>
      </dsp:txXfrm>
    </dsp:sp>
    <dsp:sp modelId="{B4D2949D-2DBD-4ACF-AD3A-467F00C90A47}">
      <dsp:nvSpPr>
        <dsp:cNvPr id="0" name=""/>
        <dsp:cNvSpPr/>
      </dsp:nvSpPr>
      <dsp:spPr>
        <a:xfrm>
          <a:off x="5410096" y="282836"/>
          <a:ext cx="174053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11/01/2017</a:t>
          </a:r>
        </a:p>
        <a:p>
          <a:pPr marL="0" lvl="0" indent="0" algn="ctr" defTabSz="977900">
            <a:lnSpc>
              <a:spcPct val="90000"/>
            </a:lnSpc>
            <a:spcBef>
              <a:spcPct val="0"/>
            </a:spcBef>
            <a:spcAft>
              <a:spcPct val="35000"/>
            </a:spcAft>
            <a:buNone/>
          </a:pPr>
          <a:r>
            <a:rPr lang="es-ES" sz="2200" kern="1200" dirty="0"/>
            <a:t>Vigencia</a:t>
          </a:r>
        </a:p>
      </dsp:txBody>
      <dsp:txXfrm>
        <a:off x="5495062" y="367802"/>
        <a:ext cx="1570603" cy="1570603"/>
      </dsp:txXfrm>
    </dsp:sp>
    <dsp:sp modelId="{829ECD23-94A3-4494-B98D-CE1703C53A44}">
      <dsp:nvSpPr>
        <dsp:cNvPr id="0" name=""/>
        <dsp:cNvSpPr/>
      </dsp:nvSpPr>
      <dsp:spPr>
        <a:xfrm>
          <a:off x="3364967" y="2327965"/>
          <a:ext cx="1740535" cy="174053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09/05/2017</a:t>
          </a:r>
        </a:p>
        <a:p>
          <a:pPr marL="0" lvl="0" indent="0" algn="ctr" defTabSz="977900">
            <a:lnSpc>
              <a:spcPct val="90000"/>
            </a:lnSpc>
            <a:spcBef>
              <a:spcPct val="0"/>
            </a:spcBef>
            <a:spcAft>
              <a:spcPct val="35000"/>
            </a:spcAft>
            <a:buNone/>
          </a:pPr>
          <a:r>
            <a:rPr lang="es-ES" sz="2200" kern="1200" dirty="0"/>
            <a:t>Ley 27.360</a:t>
          </a:r>
        </a:p>
      </dsp:txBody>
      <dsp:txXfrm>
        <a:off x="3449933" y="2412931"/>
        <a:ext cx="1570603" cy="1570603"/>
      </dsp:txXfrm>
    </dsp:sp>
    <dsp:sp modelId="{EC0D0F25-34FF-4F0E-8A43-AE32CE7D87A7}">
      <dsp:nvSpPr>
        <dsp:cNvPr id="0" name=""/>
        <dsp:cNvSpPr/>
      </dsp:nvSpPr>
      <dsp:spPr>
        <a:xfrm>
          <a:off x="5410096" y="2327965"/>
          <a:ext cx="1740535" cy="1740535"/>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23/10/2017</a:t>
          </a:r>
        </a:p>
        <a:p>
          <a:pPr marL="0" lvl="0" indent="0" algn="ctr" defTabSz="977900">
            <a:lnSpc>
              <a:spcPct val="90000"/>
            </a:lnSpc>
            <a:spcBef>
              <a:spcPct val="0"/>
            </a:spcBef>
            <a:spcAft>
              <a:spcPct val="35000"/>
            </a:spcAft>
            <a:buNone/>
          </a:pPr>
          <a:r>
            <a:rPr lang="es-ES" sz="2200" kern="1200" dirty="0"/>
            <a:t>Depósito</a:t>
          </a:r>
        </a:p>
      </dsp:txBody>
      <dsp:txXfrm>
        <a:off x="5495062" y="2412931"/>
        <a:ext cx="1570603"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E04B4-B360-4DB8-A6F7-BF92FE1915E4}">
      <dsp:nvSpPr>
        <dsp:cNvPr id="0" name=""/>
        <dsp:cNvSpPr/>
      </dsp:nvSpPr>
      <dsp:spPr>
        <a:xfrm>
          <a:off x="4263279" y="0"/>
          <a:ext cx="6456970" cy="348342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Igualdad Formal</a:t>
          </a:r>
        </a:p>
        <a:p>
          <a:pPr marL="228600" lvl="1" indent="-228600" algn="l" defTabSz="889000">
            <a:lnSpc>
              <a:spcPct val="90000"/>
            </a:lnSpc>
            <a:spcBef>
              <a:spcPct val="0"/>
            </a:spcBef>
            <a:spcAft>
              <a:spcPct val="15000"/>
            </a:spcAft>
            <a:buChar char="•"/>
          </a:pPr>
          <a:r>
            <a:rPr lang="es-ES" sz="2000" kern="1200" dirty="0"/>
            <a:t>Igualdad Material</a:t>
          </a:r>
        </a:p>
        <a:p>
          <a:pPr marL="228600" lvl="1" indent="-228600" algn="l" defTabSz="889000">
            <a:lnSpc>
              <a:spcPct val="90000"/>
            </a:lnSpc>
            <a:spcBef>
              <a:spcPct val="0"/>
            </a:spcBef>
            <a:spcAft>
              <a:spcPct val="15000"/>
            </a:spcAft>
            <a:buChar char="•"/>
          </a:pPr>
          <a:r>
            <a:rPr lang="es-ES" sz="2000" kern="1200" dirty="0"/>
            <a:t>Fondo (</a:t>
          </a:r>
          <a:r>
            <a:rPr lang="es-ES" sz="2000" kern="1200" dirty="0" err="1"/>
            <a:t>Dcho</a:t>
          </a:r>
          <a:r>
            <a:rPr lang="es-ES" sz="2000" kern="1200" dirty="0"/>
            <a:t> a una protección reforzada a través de medidas diferenciadas)</a:t>
          </a:r>
        </a:p>
        <a:p>
          <a:pPr marL="228600" lvl="1" indent="-228600" algn="l" defTabSz="889000">
            <a:lnSpc>
              <a:spcPct val="90000"/>
            </a:lnSpc>
            <a:spcBef>
              <a:spcPct val="0"/>
            </a:spcBef>
            <a:spcAft>
              <a:spcPct val="15000"/>
            </a:spcAft>
            <a:buChar char="•"/>
          </a:pPr>
          <a:r>
            <a:rPr lang="es-ES" sz="2000" kern="1200" dirty="0"/>
            <a:t>Forma (Celeridad, simplificación procesal, efectividad)</a:t>
          </a:r>
        </a:p>
        <a:p>
          <a:pPr marL="228600" lvl="1" indent="-228600" algn="l" defTabSz="889000">
            <a:lnSpc>
              <a:spcPct val="90000"/>
            </a:lnSpc>
            <a:spcBef>
              <a:spcPct val="0"/>
            </a:spcBef>
            <a:spcAft>
              <a:spcPct val="15000"/>
            </a:spcAft>
            <a:buChar char="•"/>
          </a:pPr>
          <a:r>
            <a:rPr lang="es-ES" sz="2000" kern="1200" dirty="0" err="1"/>
            <a:t>Interseccionalidad</a:t>
          </a:r>
          <a:r>
            <a:rPr lang="es-ES" sz="2000" kern="1200" dirty="0"/>
            <a:t> (Discriminación acaecida por múltiples factores)</a:t>
          </a:r>
        </a:p>
      </dsp:txBody>
      <dsp:txXfrm>
        <a:off x="4263279" y="435429"/>
        <a:ext cx="5150684" cy="2612571"/>
      </dsp:txXfrm>
    </dsp:sp>
    <dsp:sp modelId="{39430117-D3E3-460A-8076-4E99503CCDDA}">
      <dsp:nvSpPr>
        <dsp:cNvPr id="0" name=""/>
        <dsp:cNvSpPr/>
      </dsp:nvSpPr>
      <dsp:spPr>
        <a:xfrm>
          <a:off x="41367" y="0"/>
          <a:ext cx="4221911" cy="34834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ES" sz="3200" kern="1200" dirty="0"/>
            <a:t>TUTELA JUDICIAL EFECTIVA: Vulnerabilidad y Perspectiva de la vejez</a:t>
          </a:r>
        </a:p>
      </dsp:txBody>
      <dsp:txXfrm>
        <a:off x="211414" y="170047"/>
        <a:ext cx="3881817" cy="3143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D7DBA-EFF1-4067-9633-6344A7DF4FA0}">
      <dsp:nvSpPr>
        <dsp:cNvPr id="0" name=""/>
        <dsp:cNvSpPr/>
      </dsp:nvSpPr>
      <dsp:spPr>
        <a:xfrm>
          <a:off x="0" y="0"/>
          <a:ext cx="3918093" cy="1792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Art. 16 CN: </a:t>
          </a:r>
          <a:r>
            <a:rPr lang="es-ES" sz="1500" b="0" i="0" kern="1200" dirty="0"/>
            <a:t>Todos sus habitantes son iguales ante la ley</a:t>
          </a:r>
          <a:endParaRPr lang="es-ES" sz="1500" kern="1200" dirty="0"/>
        </a:p>
      </dsp:txBody>
      <dsp:txXfrm>
        <a:off x="0" y="0"/>
        <a:ext cx="3918093" cy="1792767"/>
      </dsp:txXfrm>
    </dsp:sp>
    <dsp:sp modelId="{C07851AC-9E9E-40DF-9C81-F5F7F1F9D009}">
      <dsp:nvSpPr>
        <dsp:cNvPr id="0" name=""/>
        <dsp:cNvSpPr/>
      </dsp:nvSpPr>
      <dsp:spPr>
        <a:xfrm>
          <a:off x="5477726" y="599"/>
          <a:ext cx="3650761" cy="1792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Art. 75: </a:t>
          </a:r>
          <a:r>
            <a:rPr lang="es-ES" sz="1500" b="0" i="1" kern="1200" dirty="0"/>
            <a:t>23. Legislar y promover medidas de acción positiva que garanticen la igualdad real de oportunidades y de trato, y el pleno goce y ejercicio de los derechos reconocidos por esta Constitución y por los tratados internacionales vigentes sobre derechos humanos, en particular respecto (…) de los ancianos.</a:t>
          </a:r>
          <a:endParaRPr lang="es-ES" sz="1500" kern="1200" dirty="0"/>
        </a:p>
      </dsp:txBody>
      <dsp:txXfrm>
        <a:off x="5477726" y="599"/>
        <a:ext cx="3650761" cy="179276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8B9E41C2-E005-461D-8D3C-DD59AEF887A0}" type="datetimeFigureOut">
              <a:rPr lang="en-US" smtClean="0"/>
              <a:t>4/6/2022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8B4C076-12BE-4419-9389-5A780F942559}" type="slidenum">
              <a:rPr lang="en-US" smtClean="0"/>
              <a:t>‹Nº›</a:t>
            </a:fld>
            <a:endParaRPr lang="en-US"/>
          </a:p>
        </p:txBody>
      </p:sp>
    </p:spTree>
    <p:extLst>
      <p:ext uri="{BB962C8B-B14F-4D97-AF65-F5344CB8AC3E}">
        <p14:creationId xmlns:p14="http://schemas.microsoft.com/office/powerpoint/2010/main" val="39742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8B9E41C2-E005-461D-8D3C-DD59AEF887A0}" type="datetimeFigureOut">
              <a:rPr lang="en-US" smtClean="0"/>
              <a:t>4/6/2022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8B4C076-12BE-4419-9389-5A780F942559}" type="slidenum">
              <a:rPr lang="en-US" smtClean="0"/>
              <a:t>‹Nº›</a:t>
            </a:fld>
            <a:endParaRPr lang="en-US"/>
          </a:p>
        </p:txBody>
      </p:sp>
    </p:spTree>
    <p:extLst>
      <p:ext uri="{BB962C8B-B14F-4D97-AF65-F5344CB8AC3E}">
        <p14:creationId xmlns:p14="http://schemas.microsoft.com/office/powerpoint/2010/main" val="2141934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8B9E41C2-E005-461D-8D3C-DD59AEF887A0}" type="datetimeFigureOut">
              <a:rPr lang="en-US" smtClean="0"/>
              <a:t>4/6/2022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8B4C076-12BE-4419-9389-5A780F942559}" type="slidenum">
              <a:rPr lang="en-US" smtClean="0"/>
              <a:t>‹Nº›</a:t>
            </a:fld>
            <a:endParaRPr lang="en-US"/>
          </a:p>
        </p:txBody>
      </p:sp>
    </p:spTree>
    <p:extLst>
      <p:ext uri="{BB962C8B-B14F-4D97-AF65-F5344CB8AC3E}">
        <p14:creationId xmlns:p14="http://schemas.microsoft.com/office/powerpoint/2010/main" val="279263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8B9E41C2-E005-461D-8D3C-DD59AEF887A0}" type="datetimeFigureOut">
              <a:rPr lang="en-US" smtClean="0"/>
              <a:t>4/6/2022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8B4C076-12BE-4419-9389-5A780F942559}" type="slidenum">
              <a:rPr lang="en-US" smtClean="0"/>
              <a:t>‹Nº›</a:t>
            </a:fld>
            <a:endParaRPr lang="en-US"/>
          </a:p>
        </p:txBody>
      </p:sp>
    </p:spTree>
    <p:extLst>
      <p:ext uri="{BB962C8B-B14F-4D97-AF65-F5344CB8AC3E}">
        <p14:creationId xmlns:p14="http://schemas.microsoft.com/office/powerpoint/2010/main" val="388559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B9E41C2-E005-461D-8D3C-DD59AEF887A0}" type="datetimeFigureOut">
              <a:rPr lang="en-US" smtClean="0"/>
              <a:t>4/6/2022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8B4C076-12BE-4419-9389-5A780F942559}" type="slidenum">
              <a:rPr lang="en-US" smtClean="0"/>
              <a:t>‹Nº›</a:t>
            </a:fld>
            <a:endParaRPr lang="en-US"/>
          </a:p>
        </p:txBody>
      </p:sp>
    </p:spTree>
    <p:extLst>
      <p:ext uri="{BB962C8B-B14F-4D97-AF65-F5344CB8AC3E}">
        <p14:creationId xmlns:p14="http://schemas.microsoft.com/office/powerpoint/2010/main" val="73048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8B9E41C2-E005-461D-8D3C-DD59AEF887A0}" type="datetimeFigureOut">
              <a:rPr lang="en-US" smtClean="0"/>
              <a:t>4/6/2022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8B4C076-12BE-4419-9389-5A780F942559}" type="slidenum">
              <a:rPr lang="en-US" smtClean="0"/>
              <a:t>‹Nº›</a:t>
            </a:fld>
            <a:endParaRPr lang="en-US"/>
          </a:p>
        </p:txBody>
      </p:sp>
    </p:spTree>
    <p:extLst>
      <p:ext uri="{BB962C8B-B14F-4D97-AF65-F5344CB8AC3E}">
        <p14:creationId xmlns:p14="http://schemas.microsoft.com/office/powerpoint/2010/main" val="98713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8B9E41C2-E005-461D-8D3C-DD59AEF887A0}" type="datetimeFigureOut">
              <a:rPr lang="en-US" smtClean="0"/>
              <a:t>4/6/2022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98B4C076-12BE-4419-9389-5A780F942559}" type="slidenum">
              <a:rPr lang="en-US" smtClean="0"/>
              <a:t>‹Nº›</a:t>
            </a:fld>
            <a:endParaRPr lang="en-US"/>
          </a:p>
        </p:txBody>
      </p:sp>
    </p:spTree>
    <p:extLst>
      <p:ext uri="{BB962C8B-B14F-4D97-AF65-F5344CB8AC3E}">
        <p14:creationId xmlns:p14="http://schemas.microsoft.com/office/powerpoint/2010/main" val="362387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8B9E41C2-E005-461D-8D3C-DD59AEF887A0}" type="datetimeFigureOut">
              <a:rPr lang="en-US" smtClean="0"/>
              <a:t>4/6/2022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98B4C076-12BE-4419-9389-5A780F942559}" type="slidenum">
              <a:rPr lang="en-US" smtClean="0"/>
              <a:t>‹Nº›</a:t>
            </a:fld>
            <a:endParaRPr lang="en-US"/>
          </a:p>
        </p:txBody>
      </p:sp>
    </p:spTree>
    <p:extLst>
      <p:ext uri="{BB962C8B-B14F-4D97-AF65-F5344CB8AC3E}">
        <p14:creationId xmlns:p14="http://schemas.microsoft.com/office/powerpoint/2010/main" val="197996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B9E41C2-E005-461D-8D3C-DD59AEF887A0}" type="datetimeFigureOut">
              <a:rPr lang="en-US" smtClean="0"/>
              <a:t>4/6/2022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98B4C076-12BE-4419-9389-5A780F942559}" type="slidenum">
              <a:rPr lang="en-US" smtClean="0"/>
              <a:t>‹Nº›</a:t>
            </a:fld>
            <a:endParaRPr lang="en-US"/>
          </a:p>
        </p:txBody>
      </p:sp>
    </p:spTree>
    <p:extLst>
      <p:ext uri="{BB962C8B-B14F-4D97-AF65-F5344CB8AC3E}">
        <p14:creationId xmlns:p14="http://schemas.microsoft.com/office/powerpoint/2010/main" val="142326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B9E41C2-E005-461D-8D3C-DD59AEF887A0}" type="datetimeFigureOut">
              <a:rPr lang="en-US" smtClean="0"/>
              <a:t>4/6/2022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8B4C076-12BE-4419-9389-5A780F942559}" type="slidenum">
              <a:rPr lang="en-US" smtClean="0"/>
              <a:t>‹Nº›</a:t>
            </a:fld>
            <a:endParaRPr lang="en-US"/>
          </a:p>
        </p:txBody>
      </p:sp>
    </p:spTree>
    <p:extLst>
      <p:ext uri="{BB962C8B-B14F-4D97-AF65-F5344CB8AC3E}">
        <p14:creationId xmlns:p14="http://schemas.microsoft.com/office/powerpoint/2010/main" val="3082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B9E41C2-E005-461D-8D3C-DD59AEF887A0}" type="datetimeFigureOut">
              <a:rPr lang="en-US" smtClean="0"/>
              <a:t>4/6/2022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8B4C076-12BE-4419-9389-5A780F942559}" type="slidenum">
              <a:rPr lang="en-US" smtClean="0"/>
              <a:t>‹Nº›</a:t>
            </a:fld>
            <a:endParaRPr lang="en-US"/>
          </a:p>
        </p:txBody>
      </p:sp>
    </p:spTree>
    <p:extLst>
      <p:ext uri="{BB962C8B-B14F-4D97-AF65-F5344CB8AC3E}">
        <p14:creationId xmlns:p14="http://schemas.microsoft.com/office/powerpoint/2010/main" val="4270853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E41C2-E005-461D-8D3C-DD59AEF887A0}" type="datetimeFigureOut">
              <a:rPr lang="en-US" smtClean="0"/>
              <a:t>4/6/2022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4C076-12BE-4419-9389-5A780F942559}" type="slidenum">
              <a:rPr lang="en-US" smtClean="0"/>
              <a:t>‹Nº›</a:t>
            </a:fld>
            <a:endParaRPr lang="en-US"/>
          </a:p>
        </p:txBody>
      </p:sp>
    </p:spTree>
    <p:extLst>
      <p:ext uri="{BB962C8B-B14F-4D97-AF65-F5344CB8AC3E}">
        <p14:creationId xmlns:p14="http://schemas.microsoft.com/office/powerpoint/2010/main" val="1446670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838200" y="886332"/>
            <a:ext cx="10515600" cy="5074224"/>
          </a:xfrm>
          <a:prstGeom prst="rect">
            <a:avLst/>
          </a:prstGeom>
        </p:spPr>
      </p:pic>
    </p:spTree>
    <p:extLst>
      <p:ext uri="{BB962C8B-B14F-4D97-AF65-F5344CB8AC3E}">
        <p14:creationId xmlns:p14="http://schemas.microsoft.com/office/powerpoint/2010/main" val="423712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5782" y="428604"/>
            <a:ext cx="10769599" cy="107157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es-ES" sz="2800" dirty="0">
                <a:latin typeface="Adobe Fan Heiti Std B" pitchFamily="34" charset="-128"/>
                <a:ea typeface="Adobe Fan Heiti Std B" pitchFamily="34" charset="-128"/>
              </a:rPr>
              <a:t>EL SISTEMA INTERAMERICANO DE DERECHOS HUMANOS</a:t>
            </a:r>
            <a:endParaRPr lang="es-AR" sz="2800" dirty="0">
              <a:latin typeface="Adobe Fan Heiti Std B" pitchFamily="34" charset="-128"/>
              <a:ea typeface="Adobe Fan Heiti Std B" pitchFamily="34" charset="-128"/>
            </a:endParaRPr>
          </a:p>
        </p:txBody>
      </p:sp>
      <p:pic>
        <p:nvPicPr>
          <p:cNvPr id="1026" name="Picture 2"/>
          <p:cNvPicPr>
            <a:picLocks noGrp="1" noChangeAspect="1" noChangeArrowheads="1"/>
          </p:cNvPicPr>
          <p:nvPr>
            <p:ph idx="1"/>
          </p:nvPr>
        </p:nvPicPr>
        <p:blipFill>
          <a:blip r:embed="rId2"/>
          <a:srcRect/>
          <a:stretch>
            <a:fillRect/>
          </a:stretch>
        </p:blipFill>
        <p:spPr bwMode="auto">
          <a:xfrm>
            <a:off x="655782" y="1625600"/>
            <a:ext cx="10769599" cy="4946672"/>
          </a:xfrm>
          <a:prstGeom prst="rect">
            <a:avLst/>
          </a:prstGeom>
          <a:noFill/>
          <a:ln w="9525">
            <a:noFill/>
            <a:miter lim="800000"/>
            <a:headEnd/>
            <a:tailEnd/>
          </a:ln>
          <a:effectLst/>
        </p:spPr>
      </p:pic>
    </p:spTree>
    <p:extLst>
      <p:ext uri="{BB962C8B-B14F-4D97-AF65-F5344CB8AC3E}">
        <p14:creationId xmlns:p14="http://schemas.microsoft.com/office/powerpoint/2010/main" val="129592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6145" y="371461"/>
            <a:ext cx="9236363" cy="700086"/>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es-AR" sz="2800" dirty="0">
                <a:latin typeface="Adobe Fan Heiti Std B" pitchFamily="34" charset="-128"/>
                <a:ea typeface="Adobe Fan Heiti Std B" pitchFamily="34" charset="-128"/>
              </a:rPr>
              <a:t>JERARQUÍA JURÍDICA</a:t>
            </a:r>
            <a:br>
              <a:rPr lang="es-AR" sz="2800" dirty="0">
                <a:latin typeface="Adobe Fan Heiti Std B" pitchFamily="34" charset="-128"/>
                <a:ea typeface="Adobe Fan Heiti Std B" pitchFamily="34" charset="-128"/>
              </a:rPr>
            </a:br>
            <a:r>
              <a:rPr lang="es-AR" sz="2800" dirty="0">
                <a:latin typeface="Adobe Fan Heiti Std B" pitchFamily="34" charset="-128"/>
                <a:ea typeface="Adobe Fan Heiti Std B" pitchFamily="34" charset="-128"/>
              </a:rPr>
              <a:t>LA LEY 27.360</a:t>
            </a:r>
          </a:p>
        </p:txBody>
      </p:sp>
      <p:sp>
        <p:nvSpPr>
          <p:cNvPr id="3" name="2 Marcador de contenido"/>
          <p:cNvSpPr>
            <a:spLocks noGrp="1"/>
          </p:cNvSpPr>
          <p:nvPr>
            <p:ph idx="1"/>
          </p:nvPr>
        </p:nvSpPr>
        <p:spPr>
          <a:xfrm>
            <a:off x="1981200" y="1958108"/>
            <a:ext cx="8229600" cy="4899891"/>
          </a:xfrm>
        </p:spPr>
        <p:txBody>
          <a:bodyPr>
            <a:normAutofit/>
          </a:bodyPr>
          <a:lstStyle/>
          <a:p>
            <a:endParaRPr lang="es-AR" dirty="0"/>
          </a:p>
          <a:p>
            <a:endParaRPr lang="es-AR" dirty="0"/>
          </a:p>
          <a:p>
            <a:endParaRPr lang="es-AR" dirty="0"/>
          </a:p>
          <a:p>
            <a:endParaRPr lang="es-AR" dirty="0"/>
          </a:p>
          <a:p>
            <a:endParaRPr lang="es-AR" dirty="0"/>
          </a:p>
          <a:p>
            <a:endParaRPr lang="es-AR" dirty="0"/>
          </a:p>
          <a:p>
            <a:endParaRPr lang="es-AR" dirty="0"/>
          </a:p>
          <a:p>
            <a:endParaRPr lang="es-AR" dirty="0"/>
          </a:p>
          <a:p>
            <a:r>
              <a:rPr lang="es-AR" sz="1400" b="1" dirty="0"/>
              <a:t>Régimen de adhesiones provinciales (Chaco, La Pampa, CABA, </a:t>
            </a:r>
            <a:r>
              <a:rPr lang="es-AR" sz="1400" b="1" dirty="0" err="1"/>
              <a:t>etc</a:t>
            </a:r>
            <a:r>
              <a:rPr lang="es-AR" sz="1400" b="1" dirty="0"/>
              <a:t>)</a:t>
            </a:r>
            <a:r>
              <a:rPr lang="es-AR" sz="1400" dirty="0"/>
              <a:t> </a:t>
            </a:r>
          </a:p>
          <a:p>
            <a:endParaRPr lang="es-AR" dirty="0"/>
          </a:p>
          <a:p>
            <a:endParaRPr lang="es-AR" dirty="0"/>
          </a:p>
          <a:p>
            <a:endParaRPr lang="es-AR" dirty="0"/>
          </a:p>
        </p:txBody>
      </p:sp>
      <p:pic>
        <p:nvPicPr>
          <p:cNvPr id="4" name="Picture 2"/>
          <p:cNvPicPr>
            <a:picLocks noChangeAspect="1" noChangeArrowheads="1"/>
          </p:cNvPicPr>
          <p:nvPr/>
        </p:nvPicPr>
        <p:blipFill>
          <a:blip r:embed="rId2"/>
          <a:srcRect/>
          <a:stretch>
            <a:fillRect/>
          </a:stretch>
        </p:blipFill>
        <p:spPr bwMode="auto">
          <a:xfrm>
            <a:off x="2024034" y="1071547"/>
            <a:ext cx="6405574" cy="4941326"/>
          </a:xfrm>
          <a:prstGeom prst="rect">
            <a:avLst/>
          </a:prstGeom>
          <a:noFill/>
          <a:ln w="9525">
            <a:noFill/>
            <a:miter lim="800000"/>
            <a:headEnd/>
            <a:tailEnd/>
          </a:ln>
        </p:spPr>
      </p:pic>
      <p:sp>
        <p:nvSpPr>
          <p:cNvPr id="5" name="4 Flecha curvada hacia la izquierda"/>
          <p:cNvSpPr/>
          <p:nvPr/>
        </p:nvSpPr>
        <p:spPr>
          <a:xfrm>
            <a:off x="8026400" y="4802910"/>
            <a:ext cx="1385453" cy="19396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pic>
        <p:nvPicPr>
          <p:cNvPr id="6" name="Imagen 5"/>
          <p:cNvPicPr>
            <a:picLocks noChangeAspect="1"/>
          </p:cNvPicPr>
          <p:nvPr/>
        </p:nvPicPr>
        <p:blipFill>
          <a:blip r:embed="rId3"/>
          <a:stretch>
            <a:fillRect/>
          </a:stretch>
        </p:blipFill>
        <p:spPr>
          <a:xfrm>
            <a:off x="7612262" y="1173818"/>
            <a:ext cx="2880246" cy="3279049"/>
          </a:xfrm>
          <a:prstGeom prst="rect">
            <a:avLst/>
          </a:prstGeom>
        </p:spPr>
      </p:pic>
    </p:spTree>
    <p:extLst>
      <p:ext uri="{BB962C8B-B14F-4D97-AF65-F5344CB8AC3E}">
        <p14:creationId xmlns:p14="http://schemas.microsoft.com/office/powerpoint/2010/main" val="144400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853038377"/>
              </p:ext>
            </p:extLst>
          </p:nvPr>
        </p:nvGraphicFramePr>
        <p:xfrm>
          <a:off x="838199" y="3082834"/>
          <a:ext cx="10761618" cy="3483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1701674513"/>
              </p:ext>
            </p:extLst>
          </p:nvPr>
        </p:nvGraphicFramePr>
        <p:xfrm>
          <a:off x="1088571" y="957943"/>
          <a:ext cx="10389326" cy="17939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982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97873" y="1757151"/>
            <a:ext cx="4406537" cy="4990012"/>
          </a:xfrm>
          <a:prstGeom prst="rect">
            <a:avLst/>
          </a:prstGeom>
        </p:spPr>
      </p:pic>
      <p:pic>
        <p:nvPicPr>
          <p:cNvPr id="9" name="Imagen 8"/>
          <p:cNvPicPr>
            <a:picLocks noChangeAspect="1"/>
          </p:cNvPicPr>
          <p:nvPr/>
        </p:nvPicPr>
        <p:blipFill>
          <a:blip r:embed="rId3"/>
          <a:stretch>
            <a:fillRect/>
          </a:stretch>
        </p:blipFill>
        <p:spPr>
          <a:xfrm>
            <a:off x="6339841" y="1994263"/>
            <a:ext cx="4284616" cy="4691470"/>
          </a:xfrm>
          <a:prstGeom prst="rect">
            <a:avLst/>
          </a:prstGeom>
        </p:spPr>
      </p:pic>
      <p:sp>
        <p:nvSpPr>
          <p:cNvPr id="11" name="1 Título"/>
          <p:cNvSpPr txBox="1">
            <a:spLocks/>
          </p:cNvSpPr>
          <p:nvPr/>
        </p:nvSpPr>
        <p:spPr>
          <a:xfrm>
            <a:off x="655782" y="428604"/>
            <a:ext cx="10769599" cy="122602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AR" dirty="0"/>
              <a:t>XIV Cumbre Judicial Iberoamericana </a:t>
            </a:r>
          </a:p>
          <a:p>
            <a:pPr algn="ctr"/>
            <a:r>
              <a:rPr lang="es-AR" dirty="0"/>
              <a:t>Reglas de Brasilia sobre Acceso a la Justicia</a:t>
            </a:r>
          </a:p>
        </p:txBody>
      </p:sp>
    </p:spTree>
    <p:extLst>
      <p:ext uri="{BB962C8B-B14F-4D97-AF65-F5344CB8AC3E}">
        <p14:creationId xmlns:p14="http://schemas.microsoft.com/office/powerpoint/2010/main" val="3582971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5759" y="1219200"/>
            <a:ext cx="11530149" cy="5347063"/>
          </a:xfr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a:noAutofit/>
          </a:bodyPr>
          <a:lstStyle/>
          <a:p>
            <a:pPr marL="0" indent="0">
              <a:lnSpc>
                <a:spcPct val="170000"/>
              </a:lnSpc>
              <a:spcBef>
                <a:spcPts val="0"/>
              </a:spcBef>
              <a:buNone/>
            </a:pPr>
            <a:r>
              <a:rPr lang="es-ES" sz="1400" b="1" dirty="0">
                <a:latin typeface="Arial Narrow" panose="020B0606020202030204" pitchFamily="34" charset="0"/>
              </a:rPr>
              <a:t>Antecedentes internacionales /Las 100 Reglas de Brasilia (Reglas 2, 3 y 4) – Acordada 05/2009 SCJN // </a:t>
            </a:r>
            <a:r>
              <a:rPr lang="es-ES" sz="1400" b="1" u="sng" dirty="0">
                <a:latin typeface="Arial Narrow" panose="020B0606020202030204" pitchFamily="34" charset="0"/>
              </a:rPr>
              <a:t>CN</a:t>
            </a:r>
            <a:r>
              <a:rPr lang="es-ES" sz="1400" b="1" dirty="0">
                <a:latin typeface="Arial Narrow" panose="020B0606020202030204" pitchFamily="34" charset="0"/>
              </a:rPr>
              <a:t>: Arts. 16,18,31,75,22, 75,23 // </a:t>
            </a:r>
            <a:r>
              <a:rPr lang="es-ES" sz="1400" b="1" u="sng" dirty="0">
                <a:latin typeface="Arial Narrow" panose="020B0606020202030204" pitchFamily="34" charset="0"/>
              </a:rPr>
              <a:t>CIDHPM</a:t>
            </a:r>
            <a:r>
              <a:rPr lang="es-ES" sz="1400" b="1" dirty="0">
                <a:latin typeface="Arial Narrow" panose="020B0606020202030204" pitchFamily="34" charset="0"/>
              </a:rPr>
              <a:t>: 3, 4 (inc. C), 30, 31</a:t>
            </a:r>
          </a:p>
          <a:p>
            <a:pPr marL="0" indent="0">
              <a:lnSpc>
                <a:spcPct val="170000"/>
              </a:lnSpc>
              <a:spcBef>
                <a:spcPts val="0"/>
              </a:spcBef>
              <a:buNone/>
            </a:pPr>
            <a:endParaRPr lang="es-ES" sz="1400" b="1" dirty="0">
              <a:latin typeface="Arial Narrow" panose="020B0606020202030204" pitchFamily="34" charset="0"/>
            </a:endParaRPr>
          </a:p>
          <a:p>
            <a:pPr marL="0" indent="0" algn="just">
              <a:lnSpc>
                <a:spcPct val="170000"/>
              </a:lnSpc>
              <a:spcBef>
                <a:spcPts val="0"/>
              </a:spcBef>
              <a:buNone/>
            </a:pPr>
            <a:r>
              <a:rPr lang="es-ES" sz="1400" b="1" dirty="0">
                <a:latin typeface="Arial Narrow" panose="020B0606020202030204" pitchFamily="34" charset="0"/>
              </a:rPr>
              <a:t>“La persona mayor tiene derecho a ser oída, con las debidas garantías y dentro de un plazo razonable, por un juez o tribunal competente, independiente e imparcial, establecido con anterioridad por la ley, en la sustanciación de cualquier acusación penal formulada contra ella, o para la determinación de sus derechos y obligaciones de orden civil, laboral, fiscal o de cualquier otro carácter. </a:t>
            </a:r>
          </a:p>
          <a:p>
            <a:pPr marL="0" indent="0" algn="just">
              <a:lnSpc>
                <a:spcPct val="170000"/>
              </a:lnSpc>
              <a:spcBef>
                <a:spcPts val="0"/>
              </a:spcBef>
              <a:buNone/>
            </a:pPr>
            <a:r>
              <a:rPr lang="es-ES" sz="1400" b="1" dirty="0">
                <a:latin typeface="Arial Narrow" panose="020B0606020202030204" pitchFamily="34" charset="0"/>
              </a:rPr>
              <a:t>Los Estados Parte se comprometen a asegurar que la persona mayor tenga acceso efectivo a la justicia en igualdad de condiciones con las demás, incluso mediante la adopción de ajustes de procedimiento en todos los procesos judiciales y administrativos en cualquiera de sus etapas. </a:t>
            </a:r>
          </a:p>
          <a:p>
            <a:pPr marL="0" indent="0" algn="just">
              <a:lnSpc>
                <a:spcPct val="170000"/>
              </a:lnSpc>
              <a:spcBef>
                <a:spcPts val="0"/>
              </a:spcBef>
              <a:buNone/>
            </a:pPr>
            <a:r>
              <a:rPr lang="es-ES" sz="1400" b="1" dirty="0">
                <a:latin typeface="Arial Narrow" panose="020B0606020202030204" pitchFamily="34" charset="0"/>
              </a:rPr>
              <a:t>Los Estados Parte se comprometen a garantizar la debida diligencia y el tratamiento preferencial a la persona mayor para la tramitación, resolución y ejecución de las decisiones en procesos administrativos y judiciales. </a:t>
            </a:r>
          </a:p>
          <a:p>
            <a:pPr marL="0" indent="0" algn="just">
              <a:lnSpc>
                <a:spcPct val="170000"/>
              </a:lnSpc>
              <a:spcBef>
                <a:spcPts val="0"/>
              </a:spcBef>
              <a:buNone/>
            </a:pPr>
            <a:r>
              <a:rPr lang="es-ES" sz="1400" b="1" dirty="0">
                <a:latin typeface="Arial Narrow" panose="020B0606020202030204" pitchFamily="34" charset="0"/>
              </a:rPr>
              <a:t>La actuación judicial deberá ser particularmente expedita en casos en que se encuentre en riesgo la salud o la vida de la persona mayor. Asimismo, los Estados Parte desarrollarán y fortalecerán políticas públicas y programas dirigidos a promover: </a:t>
            </a:r>
          </a:p>
          <a:p>
            <a:pPr marL="342900" indent="-342900" algn="just">
              <a:lnSpc>
                <a:spcPct val="170000"/>
              </a:lnSpc>
              <a:spcBef>
                <a:spcPts val="0"/>
              </a:spcBef>
              <a:buAutoNum type="alphaLcParenR"/>
            </a:pPr>
            <a:r>
              <a:rPr lang="es-ES" sz="1400" b="1" dirty="0">
                <a:latin typeface="Arial Narrow" panose="020B0606020202030204" pitchFamily="34" charset="0"/>
              </a:rPr>
              <a:t>Mecanismos alternativos de solución de controversias. </a:t>
            </a:r>
          </a:p>
          <a:p>
            <a:pPr marL="342900" indent="-342900" algn="just">
              <a:lnSpc>
                <a:spcPct val="170000"/>
              </a:lnSpc>
              <a:spcBef>
                <a:spcPts val="0"/>
              </a:spcBef>
              <a:buAutoNum type="alphaLcParenR"/>
            </a:pPr>
            <a:r>
              <a:rPr lang="es-ES" sz="1400" b="1" dirty="0">
                <a:latin typeface="Arial Narrow" panose="020B0606020202030204" pitchFamily="34" charset="0"/>
              </a:rPr>
              <a:t>b) Capacitación del personal relacionado con la administración de justicia, incluido el personal policial y penitenciario, sobre la protección de los derechos de la persona mayor. </a:t>
            </a:r>
          </a:p>
          <a:p>
            <a:pPr marL="0" indent="0">
              <a:lnSpc>
                <a:spcPct val="170000"/>
              </a:lnSpc>
              <a:spcBef>
                <a:spcPts val="0"/>
              </a:spcBef>
              <a:buNone/>
            </a:pPr>
            <a:endParaRPr lang="es-ES" sz="1400" b="1" u="sng" dirty="0">
              <a:latin typeface="Arial Narrow" panose="020B0606020202030204" pitchFamily="34" charset="0"/>
            </a:endParaRPr>
          </a:p>
        </p:txBody>
      </p:sp>
      <p:sp>
        <p:nvSpPr>
          <p:cNvPr id="4" name="1 Título"/>
          <p:cNvSpPr txBox="1">
            <a:spLocks/>
          </p:cNvSpPr>
          <p:nvPr/>
        </p:nvSpPr>
        <p:spPr>
          <a:xfrm>
            <a:off x="655782" y="428604"/>
            <a:ext cx="10769599" cy="7905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800" dirty="0">
                <a:latin typeface="Adobe Fan Heiti Std B" pitchFamily="34" charset="-128"/>
                <a:ea typeface="Adobe Fan Heiti Std B" pitchFamily="34" charset="-128"/>
              </a:rPr>
              <a:t>ACCESO A LA JUSTICIA PARA PERSONAS MAYORES</a:t>
            </a:r>
            <a:endParaRPr lang="es-AR" sz="28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2757123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5759" y="1219200"/>
            <a:ext cx="11530149" cy="5564777"/>
          </a:xfr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a:noAutofit/>
          </a:bodyPr>
          <a:lstStyle/>
          <a:p>
            <a:pPr algn="just"/>
            <a:r>
              <a:rPr lang="es-ES_tradnl" sz="1800" b="1" dirty="0"/>
              <a:t>Acceso físico:</a:t>
            </a:r>
            <a:r>
              <a:rPr lang="es-ES_tradnl" sz="1800" dirty="0"/>
              <a:t>  Barreras físicas de acceso y adaptabilidad edilicia (baños, rampas, puertas), áreas de espera o de información a Tribunales. También en relación al traslado, dificultades por distancias geográficas, en particular PM de áreas rurales o comunidades indígenas, y se agrava en casos de personas con discapacidad. </a:t>
            </a:r>
          </a:p>
          <a:p>
            <a:pPr algn="just"/>
            <a:endParaRPr lang="en-US" sz="1800" dirty="0"/>
          </a:p>
          <a:p>
            <a:pPr algn="just"/>
            <a:r>
              <a:rPr lang="es-ES" sz="1800" b="1" dirty="0"/>
              <a:t>Ajustes razonables: Para los</a:t>
            </a:r>
            <a:r>
              <a:rPr lang="es-ES" sz="1800" dirty="0"/>
              <a:t> procesos judiciales. Ej.  mejor momento de las personas mayores para testificar o no hay atención alternativa a personas con deberes de proveer cuidado para que puedan participar en los procedimientos. Importante fortalecer prácticas de composición o mediación, asistencia jurídica, fortalecer la formación a personal jurídico en comunicación con personas con capacidades cognitivas en declive, etc. </a:t>
            </a:r>
          </a:p>
          <a:p>
            <a:pPr algn="just"/>
            <a:endParaRPr lang="en-US" sz="1800" dirty="0"/>
          </a:p>
          <a:p>
            <a:pPr algn="just"/>
            <a:r>
              <a:rPr lang="es-AR" sz="1800" b="1" dirty="0"/>
              <a:t>Asequibilidad: </a:t>
            </a:r>
            <a:r>
              <a:rPr lang="es-AR" sz="1800" dirty="0"/>
              <a:t>Las limitaciones de índole económica para acceder al sistema judicial son un grave problema, principalmente para las mujeres mayores. Las barreras de carácter financiero incluyen la asequibilidad de servicios legales, la falta de asistencia jurídica gratuita o acceso restringido a la justicia para las personas mayores. Fortalecer la atención letrada gratuita y los servicios de los colegios de abogados es esencial.</a:t>
            </a:r>
          </a:p>
          <a:p>
            <a:pPr algn="just"/>
            <a:endParaRPr lang="en-US" sz="1800" dirty="0"/>
          </a:p>
          <a:p>
            <a:pPr algn="just"/>
            <a:r>
              <a:rPr lang="es-AR" sz="1800" b="1" dirty="0"/>
              <a:t>Retrasos excesivos en los procesos judiciales: </a:t>
            </a:r>
            <a:r>
              <a:rPr lang="es-AR" sz="1800" dirty="0"/>
              <a:t>Una particular barrera que las personas mayores enfrentan es la excesiva demora y largos períodos que los procesos administrativos y legales, especialmente los litigios, conllevan. Es fundamental generar nuevos procedimientos administrativos integrales en los trámites de peticiones, denuncias y judiciales que prioricen la atención de las personas mayores. Deben realizarse ajustes excepcionales de diligencia y celeridad.</a:t>
            </a:r>
            <a:endParaRPr lang="en-US" sz="1800" dirty="0"/>
          </a:p>
        </p:txBody>
      </p:sp>
      <p:sp>
        <p:nvSpPr>
          <p:cNvPr id="4" name="1 Título"/>
          <p:cNvSpPr txBox="1">
            <a:spLocks/>
          </p:cNvSpPr>
          <p:nvPr/>
        </p:nvSpPr>
        <p:spPr>
          <a:xfrm>
            <a:off x="655782" y="428604"/>
            <a:ext cx="10769599" cy="7905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800" dirty="0">
                <a:latin typeface="Adobe Fan Heiti Std B" pitchFamily="34" charset="-128"/>
                <a:ea typeface="Adobe Fan Heiti Std B" pitchFamily="34" charset="-128"/>
              </a:rPr>
              <a:t>BARRERAS Y OBSTACULOS</a:t>
            </a:r>
            <a:endParaRPr lang="es-AR" sz="28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217434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6423" y="1219200"/>
            <a:ext cx="11861074" cy="5573486"/>
          </a:xfr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a:normAutofit fontScale="25000" lnSpcReduction="20000"/>
          </a:bodyPr>
          <a:lstStyle/>
          <a:p>
            <a:pPr marL="0" indent="0">
              <a:lnSpc>
                <a:spcPct val="170000"/>
              </a:lnSpc>
              <a:spcBef>
                <a:spcPts val="0"/>
              </a:spcBef>
              <a:buNone/>
            </a:pPr>
            <a:endParaRPr lang="es-ES" sz="4000" b="1" u="sng" dirty="0"/>
          </a:p>
          <a:p>
            <a:pPr algn="just">
              <a:lnSpc>
                <a:spcPct val="110000"/>
              </a:lnSpc>
            </a:pPr>
            <a:r>
              <a:rPr lang="es-AR" sz="7200" b="1" dirty="0"/>
              <a:t>Falta de conocimiento y conciencia: </a:t>
            </a:r>
            <a:r>
              <a:rPr lang="es-AR" sz="7200" dirty="0"/>
              <a:t>Tanto para las PM que pueden desconocer sus derechos, como para operadores del sistema judicial, así como el conocimiento, información y entrenamiento adecuados en relación a la protección de estos derechos. El procedimiento suele ser excesivamente complejos por sus tecnicismos y especificidades y este aspecto se magnifica para las PM cuando buscan ayuda judicial. En este punto es fundamental atenerse a lo dispuesto en el artículo 32 CIDHPM (Divulgación apropiada de derechos en lenguaje claro y formatos accesibles)</a:t>
            </a:r>
          </a:p>
          <a:p>
            <a:pPr algn="just">
              <a:lnSpc>
                <a:spcPct val="110000"/>
              </a:lnSpc>
            </a:pPr>
            <a:endParaRPr lang="es-AR" sz="7200" dirty="0"/>
          </a:p>
          <a:p>
            <a:pPr algn="just">
              <a:lnSpc>
                <a:spcPct val="110000"/>
              </a:lnSpc>
            </a:pPr>
            <a:r>
              <a:rPr lang="es-AR" sz="7200" b="1" dirty="0"/>
              <a:t>Brecha digital:</a:t>
            </a:r>
            <a:r>
              <a:rPr lang="es-AR" sz="7200" dirty="0"/>
              <a:t> Crea desventajas para las PM dada la progresiva digitalización de los procedimientos judiciales y peticiones. La pandemia por COVID-19 ha acelerado esta brecha, puesto que, en muchos países del mundo, las comunicaciones y el acceso a la justicia se realiza exclusivamente a través de estas tecnologías. La capacitación y la ayuda tecnológica son de máxima importancia en este contexto. Debe sumarse a la falta de conocimiento que muchas veces se observa en PM, y también el de no tener acceso a internet por cuestiones económicas o geográficas, lo que en la práctica implica la imposibilidad de acceder a la justicia, realizar un trámite o el reconocimiento de un derecho. </a:t>
            </a:r>
          </a:p>
          <a:p>
            <a:pPr algn="just">
              <a:lnSpc>
                <a:spcPct val="110000"/>
              </a:lnSpc>
            </a:pPr>
            <a:endParaRPr lang="en-US" sz="7200" dirty="0"/>
          </a:p>
          <a:p>
            <a:pPr algn="just">
              <a:lnSpc>
                <a:spcPct val="110000"/>
              </a:lnSpc>
            </a:pPr>
            <a:r>
              <a:rPr lang="es-AR" sz="7200" b="1" dirty="0"/>
              <a:t>Impacto de normas culturales y tradiciones: </a:t>
            </a:r>
            <a:r>
              <a:rPr lang="es-AR" sz="7200" dirty="0"/>
              <a:t>El impacto de las normas culturales en el acceso a la justicia, en particular en mujeres mayores, es otro obstáculo que suele presentarse. Por ejemplo, las personas mayores son, a menudo, reacias a recurrir al sistema judicial para resolver disputas debido al honor y la vergüenza asociadas con esas acciones, más aún cuando se trata de cuestiones familiares, tales como herencia de propiedades, situaciones de maltrato, violencia o de abuso. </a:t>
            </a:r>
            <a:endParaRPr lang="en-US" sz="7200" dirty="0"/>
          </a:p>
          <a:p>
            <a:pPr marL="0" indent="0" algn="just">
              <a:lnSpc>
                <a:spcPct val="170000"/>
              </a:lnSpc>
              <a:spcBef>
                <a:spcPts val="0"/>
              </a:spcBef>
              <a:buNone/>
            </a:pPr>
            <a:endParaRPr lang="es-ES" sz="5500" b="1" u="sng" dirty="0"/>
          </a:p>
          <a:p>
            <a:pPr marL="0" indent="0">
              <a:lnSpc>
                <a:spcPct val="170000"/>
              </a:lnSpc>
              <a:spcBef>
                <a:spcPts val="0"/>
              </a:spcBef>
              <a:buNone/>
            </a:pPr>
            <a:endParaRPr lang="es-ES" sz="4000" b="1" u="sng" dirty="0"/>
          </a:p>
          <a:p>
            <a:pPr marL="0" indent="0">
              <a:lnSpc>
                <a:spcPct val="170000"/>
              </a:lnSpc>
              <a:spcBef>
                <a:spcPts val="0"/>
              </a:spcBef>
              <a:buNone/>
            </a:pPr>
            <a:endParaRPr lang="es-ES" sz="4000" b="1" u="sng" dirty="0"/>
          </a:p>
          <a:p>
            <a:pPr marL="0" indent="0">
              <a:lnSpc>
                <a:spcPct val="170000"/>
              </a:lnSpc>
              <a:spcBef>
                <a:spcPts val="0"/>
              </a:spcBef>
              <a:buNone/>
            </a:pPr>
            <a:endParaRPr lang="es-ES" sz="4000" b="1" u="sng" dirty="0"/>
          </a:p>
          <a:p>
            <a:pPr marL="0" indent="0">
              <a:lnSpc>
                <a:spcPct val="170000"/>
              </a:lnSpc>
              <a:spcBef>
                <a:spcPts val="0"/>
              </a:spcBef>
              <a:buNone/>
            </a:pPr>
            <a:br>
              <a:rPr lang="es-ES" sz="4300" b="1" dirty="0"/>
            </a:br>
            <a:endParaRPr lang="en-US" dirty="0"/>
          </a:p>
        </p:txBody>
      </p:sp>
      <p:sp>
        <p:nvSpPr>
          <p:cNvPr id="4" name="1 Título"/>
          <p:cNvSpPr txBox="1">
            <a:spLocks/>
          </p:cNvSpPr>
          <p:nvPr/>
        </p:nvSpPr>
        <p:spPr>
          <a:xfrm>
            <a:off x="655782" y="428604"/>
            <a:ext cx="10769599" cy="7905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sz="2800" dirty="0">
              <a:latin typeface="Adobe Fan Heiti Std B" pitchFamily="34" charset="-128"/>
              <a:ea typeface="Adobe Fan Heiti Std B" pitchFamily="34" charset="-128"/>
            </a:endParaRPr>
          </a:p>
          <a:p>
            <a:pPr algn="ctr"/>
            <a:r>
              <a:rPr lang="es-ES" sz="2800" dirty="0">
                <a:latin typeface="Adobe Fan Heiti Std B" pitchFamily="34" charset="-128"/>
                <a:ea typeface="Adobe Fan Heiti Std B" pitchFamily="34" charset="-128"/>
              </a:rPr>
              <a:t>BARRERAS Y OBSTACULOS</a:t>
            </a:r>
            <a:endParaRPr lang="es-AR" sz="2800" dirty="0">
              <a:latin typeface="Adobe Fan Heiti Std B" pitchFamily="34" charset="-128"/>
              <a:ea typeface="Adobe Fan Heiti Std B" pitchFamily="34" charset="-128"/>
            </a:endParaRPr>
          </a:p>
          <a:p>
            <a:pPr algn="ctr"/>
            <a:endParaRPr lang="es-AR" sz="28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3938171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838200" y="714103"/>
            <a:ext cx="10515600" cy="5462860"/>
          </a:xfrm>
        </p:spPr>
        <p:txBody>
          <a:bodyPr/>
          <a:lstStyle/>
          <a:p>
            <a:endParaRPr lang="en-US" dirty="0"/>
          </a:p>
        </p:txBody>
      </p:sp>
      <p:pic>
        <p:nvPicPr>
          <p:cNvPr id="6" name="Imagen 5"/>
          <p:cNvPicPr>
            <a:picLocks noChangeAspect="1"/>
          </p:cNvPicPr>
          <p:nvPr/>
        </p:nvPicPr>
        <p:blipFill>
          <a:blip r:embed="rId2"/>
          <a:stretch>
            <a:fillRect/>
          </a:stretch>
        </p:blipFill>
        <p:spPr>
          <a:xfrm>
            <a:off x="838200" y="707746"/>
            <a:ext cx="10515600" cy="5536299"/>
          </a:xfrm>
          <a:prstGeom prst="rect">
            <a:avLst/>
          </a:prstGeom>
        </p:spPr>
      </p:pic>
    </p:spTree>
    <p:extLst>
      <p:ext uri="{BB962C8B-B14F-4D97-AF65-F5344CB8AC3E}">
        <p14:creationId xmlns:p14="http://schemas.microsoft.com/office/powerpoint/2010/main" val="254326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838200" y="792480"/>
            <a:ext cx="10515600" cy="5384483"/>
          </a:xfrm>
        </p:spPr>
        <p:txBody>
          <a:bodyPr/>
          <a:lstStyle/>
          <a:p>
            <a:endParaRPr lang="en-US"/>
          </a:p>
        </p:txBody>
      </p:sp>
      <p:pic>
        <p:nvPicPr>
          <p:cNvPr id="5" name="Imagen 4"/>
          <p:cNvPicPr>
            <a:picLocks noChangeAspect="1"/>
          </p:cNvPicPr>
          <p:nvPr/>
        </p:nvPicPr>
        <p:blipFill>
          <a:blip r:embed="rId2"/>
          <a:stretch>
            <a:fillRect/>
          </a:stretch>
        </p:blipFill>
        <p:spPr>
          <a:xfrm>
            <a:off x="838200" y="787297"/>
            <a:ext cx="10515600" cy="5389666"/>
          </a:xfrm>
          <a:prstGeom prst="rect">
            <a:avLst/>
          </a:prstGeom>
        </p:spPr>
      </p:pic>
    </p:spTree>
    <p:extLst>
      <p:ext uri="{BB962C8B-B14F-4D97-AF65-F5344CB8AC3E}">
        <p14:creationId xmlns:p14="http://schemas.microsoft.com/office/powerpoint/2010/main" val="69463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1097280" y="1014933"/>
            <a:ext cx="9936480" cy="5220404"/>
          </a:xfrm>
          <a:prstGeom prst="rect">
            <a:avLst/>
          </a:prstGeom>
        </p:spPr>
      </p:pic>
    </p:spTree>
    <p:extLst>
      <p:ext uri="{BB962C8B-B14F-4D97-AF65-F5344CB8AC3E}">
        <p14:creationId xmlns:p14="http://schemas.microsoft.com/office/powerpoint/2010/main" val="174954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239718942"/>
              </p:ext>
            </p:extLst>
          </p:nvPr>
        </p:nvGraphicFramePr>
        <p:xfrm>
          <a:off x="1523999" y="443345"/>
          <a:ext cx="9568873" cy="5708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188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628503" y="953555"/>
            <a:ext cx="9466217" cy="5316615"/>
          </a:xfrm>
          <a:prstGeom prst="rect">
            <a:avLst/>
          </a:prstGeom>
        </p:spPr>
      </p:pic>
    </p:spTree>
    <p:extLst>
      <p:ext uri="{BB962C8B-B14F-4D97-AF65-F5344CB8AC3E}">
        <p14:creationId xmlns:p14="http://schemas.microsoft.com/office/powerpoint/2010/main" val="815141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32708" y="4902926"/>
            <a:ext cx="9144000" cy="1112520"/>
          </a:xfrm>
        </p:spPr>
        <p:txBody>
          <a:bodyPr/>
          <a:lstStyle/>
          <a:p>
            <a:r>
              <a:rPr lang="es-ES" b="1" dirty="0">
                <a:effectLst>
                  <a:outerShdw blurRad="38100" dist="38100" dir="2700000" algn="tl">
                    <a:srgbClr val="000000">
                      <a:alpha val="43137"/>
                    </a:srgbClr>
                  </a:outerShdw>
                </a:effectLst>
              </a:rPr>
              <a:t>Muchas gracias</a:t>
            </a:r>
          </a:p>
          <a:p>
            <a:r>
              <a:rPr lang="es-ES" b="1" dirty="0">
                <a:effectLst>
                  <a:outerShdw blurRad="38100" dist="38100" dir="2700000" algn="tl">
                    <a:srgbClr val="000000">
                      <a:alpha val="43137"/>
                    </a:srgbClr>
                  </a:outerShdw>
                </a:effectLst>
              </a:rPr>
              <a:t>Alejandro D. Robino</a:t>
            </a:r>
            <a:endParaRPr lang="en-US" b="1" dirty="0">
              <a:effectLst>
                <a:outerShdw blurRad="38100" dist="38100" dir="2700000" algn="tl">
                  <a:srgbClr val="000000">
                    <a:alpha val="43137"/>
                  </a:srgbClr>
                </a:outerShdw>
              </a:effectLst>
            </a:endParaRPr>
          </a:p>
        </p:txBody>
      </p:sp>
      <p:pic>
        <p:nvPicPr>
          <p:cNvPr id="6" name="Marcador de contenido 5"/>
          <p:cNvPicPr>
            <a:picLocks noGrp="1" noChangeAspect="1"/>
          </p:cNvPicPr>
          <p:nvPr>
            <p:ph idx="4294967295"/>
          </p:nvPr>
        </p:nvPicPr>
        <p:blipFill>
          <a:blip r:embed="rId2"/>
          <a:stretch>
            <a:fillRect/>
          </a:stretch>
        </p:blipFill>
        <p:spPr>
          <a:xfrm>
            <a:off x="846908" y="252186"/>
            <a:ext cx="10515600" cy="4711700"/>
          </a:xfrm>
          <a:prstGeom prst="rect">
            <a:avLst/>
          </a:prstGeom>
        </p:spPr>
      </p:pic>
    </p:spTree>
    <p:extLst>
      <p:ext uri="{BB962C8B-B14F-4D97-AF65-F5344CB8AC3E}">
        <p14:creationId xmlns:p14="http://schemas.microsoft.com/office/powerpoint/2010/main" val="130884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38200" y="110836"/>
            <a:ext cx="10522608" cy="1329043"/>
          </a:xfrm>
          <a:prstGeom prst="rect">
            <a:avLst/>
          </a:prstGeom>
        </p:spPr>
      </p:pic>
      <p:pic>
        <p:nvPicPr>
          <p:cNvPr id="7" name="Marcador de contenido 6"/>
          <p:cNvPicPr>
            <a:picLocks noGrp="1" noChangeAspect="1"/>
          </p:cNvPicPr>
          <p:nvPr>
            <p:ph idx="1"/>
          </p:nvPr>
        </p:nvPicPr>
        <p:blipFill>
          <a:blip r:embed="rId3"/>
          <a:stretch>
            <a:fillRect/>
          </a:stretch>
        </p:blipFill>
        <p:spPr>
          <a:xfrm>
            <a:off x="846698" y="1653309"/>
            <a:ext cx="5036866" cy="4701309"/>
          </a:xfrm>
          <a:prstGeom prst="rect">
            <a:avLst/>
          </a:prstGeom>
        </p:spPr>
      </p:pic>
      <p:pic>
        <p:nvPicPr>
          <p:cNvPr id="5" name="Imagen 4"/>
          <p:cNvPicPr>
            <a:picLocks noChangeAspect="1"/>
          </p:cNvPicPr>
          <p:nvPr/>
        </p:nvPicPr>
        <p:blipFill>
          <a:blip r:embed="rId4"/>
          <a:stretch>
            <a:fillRect/>
          </a:stretch>
        </p:blipFill>
        <p:spPr>
          <a:xfrm>
            <a:off x="6160655" y="1550916"/>
            <a:ext cx="5273963" cy="4803702"/>
          </a:xfrm>
          <a:prstGeom prst="rect">
            <a:avLst/>
          </a:prstGeom>
        </p:spPr>
      </p:pic>
    </p:spTree>
    <p:extLst>
      <p:ext uri="{BB962C8B-B14F-4D97-AF65-F5344CB8AC3E}">
        <p14:creationId xmlns:p14="http://schemas.microsoft.com/office/powerpoint/2010/main" val="243094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p>
            <a:pPr algn="ctr"/>
            <a:r>
              <a:rPr lang="es-ES" sz="2800" dirty="0">
                <a:solidFill>
                  <a:schemeClr val="lt1"/>
                </a:solidFill>
                <a:latin typeface="Adobe Fan Heiti Std B" pitchFamily="34" charset="-128"/>
                <a:ea typeface="Adobe Fan Heiti Std B" pitchFamily="34" charset="-128"/>
                <a:cs typeface="+mn-cs"/>
              </a:rPr>
              <a:t>PERSONAS MAYORES EN ARGENTINA </a:t>
            </a:r>
            <a:endParaRPr lang="en-US" sz="2800" dirty="0">
              <a:solidFill>
                <a:schemeClr val="lt1"/>
              </a:solidFill>
              <a:latin typeface="Adobe Fan Heiti Std B" pitchFamily="34" charset="-128"/>
              <a:ea typeface="Adobe Fan Heiti Std B" pitchFamily="34" charset="-128"/>
              <a:cs typeface="+mn-cs"/>
            </a:endParaRPr>
          </a:p>
        </p:txBody>
      </p:sp>
      <p:pic>
        <p:nvPicPr>
          <p:cNvPr id="4" name="Marcador de contenido 3"/>
          <p:cNvPicPr>
            <a:picLocks noGrp="1" noChangeAspect="1"/>
          </p:cNvPicPr>
          <p:nvPr>
            <p:ph idx="1"/>
          </p:nvPr>
        </p:nvPicPr>
        <p:blipFill>
          <a:blip r:embed="rId2"/>
          <a:stretch>
            <a:fillRect/>
          </a:stretch>
        </p:blipFill>
        <p:spPr>
          <a:xfrm>
            <a:off x="1112477" y="1954933"/>
            <a:ext cx="4641778" cy="4427393"/>
          </a:xfrm>
          <a:prstGeom prst="rect">
            <a:avLst/>
          </a:prstGeom>
        </p:spPr>
      </p:pic>
      <p:pic>
        <p:nvPicPr>
          <p:cNvPr id="7" name="Imagen 6"/>
          <p:cNvPicPr>
            <a:picLocks noChangeAspect="1"/>
          </p:cNvPicPr>
          <p:nvPr/>
        </p:nvPicPr>
        <p:blipFill>
          <a:blip r:embed="rId3"/>
          <a:stretch>
            <a:fillRect/>
          </a:stretch>
        </p:blipFill>
        <p:spPr>
          <a:xfrm>
            <a:off x="6225309" y="1954934"/>
            <a:ext cx="4731327" cy="4351339"/>
          </a:xfrm>
          <a:prstGeom prst="rect">
            <a:avLst/>
          </a:prstGeom>
        </p:spPr>
      </p:pic>
    </p:spTree>
    <p:extLst>
      <p:ext uri="{BB962C8B-B14F-4D97-AF65-F5344CB8AC3E}">
        <p14:creationId xmlns:p14="http://schemas.microsoft.com/office/powerpoint/2010/main" val="4289012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5782" y="428604"/>
            <a:ext cx="10769599" cy="107157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es-ES" sz="2800" dirty="0">
                <a:latin typeface="Adobe Fan Heiti Std B" pitchFamily="34" charset="-128"/>
                <a:ea typeface="Adobe Fan Heiti Std B" pitchFamily="34" charset="-128"/>
              </a:rPr>
              <a:t>CONVENCIÓN </a:t>
            </a:r>
            <a:r>
              <a:rPr lang="es-AR" sz="2800" dirty="0">
                <a:latin typeface="Adobe Fan Heiti Std B" pitchFamily="34" charset="-128"/>
                <a:ea typeface="Adobe Fan Heiti Std B" pitchFamily="34" charset="-128"/>
              </a:rPr>
              <a:t>INTERAMERICANA SOBRE LA PROTECCIÓN DE LOS DERECHOS HUMANOS DE LAS PERSONAS MAYORES (LEY 27360)</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824695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030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96983" y="357051"/>
            <a:ext cx="10180320" cy="6078583"/>
          </a:xfrm>
          <a:prstGeom prst="rect">
            <a:avLst/>
          </a:prstGeom>
        </p:spPr>
      </p:pic>
    </p:spTree>
    <p:extLst>
      <p:ext uri="{BB962C8B-B14F-4D97-AF65-F5344CB8AC3E}">
        <p14:creationId xmlns:p14="http://schemas.microsoft.com/office/powerpoint/2010/main" val="144306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66354" y="414337"/>
            <a:ext cx="10373133" cy="6029325"/>
          </a:xfrm>
          <a:prstGeom prst="rect">
            <a:avLst/>
          </a:prstGeom>
        </p:spPr>
      </p:pic>
    </p:spTree>
    <p:extLst>
      <p:ext uri="{BB962C8B-B14F-4D97-AF65-F5344CB8AC3E}">
        <p14:creationId xmlns:p14="http://schemas.microsoft.com/office/powerpoint/2010/main" val="220080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5782" y="428604"/>
            <a:ext cx="10769599" cy="107157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es-ES" sz="2800" dirty="0">
                <a:latin typeface="Adobe Fan Heiti Std B" pitchFamily="34" charset="-128"/>
                <a:ea typeface="Adobe Fan Heiti Std B" pitchFamily="34" charset="-128"/>
              </a:rPr>
              <a:t>LOS DERECHOS EN LA CIDHPM</a:t>
            </a:r>
            <a:endParaRPr lang="es-AR" sz="2800" dirty="0">
              <a:latin typeface="Adobe Fan Heiti Std B" pitchFamily="34" charset="-128"/>
              <a:ea typeface="Adobe Fan Heiti Std B" pitchFamily="34" charset="-128"/>
            </a:endParaRPr>
          </a:p>
        </p:txBody>
      </p:sp>
      <p:pic>
        <p:nvPicPr>
          <p:cNvPr id="5" name="Marcador de contenido 4"/>
          <p:cNvPicPr>
            <a:picLocks noGrp="1" noChangeAspect="1"/>
          </p:cNvPicPr>
          <p:nvPr>
            <p:ph idx="1"/>
          </p:nvPr>
        </p:nvPicPr>
        <p:blipFill>
          <a:blip r:embed="rId2"/>
          <a:stretch>
            <a:fillRect/>
          </a:stretch>
        </p:blipFill>
        <p:spPr>
          <a:xfrm>
            <a:off x="655781" y="1712412"/>
            <a:ext cx="10883075" cy="5019313"/>
          </a:xfrm>
          <a:prstGeom prst="rect">
            <a:avLst/>
          </a:prstGeom>
        </p:spPr>
      </p:pic>
    </p:spTree>
    <p:extLst>
      <p:ext uri="{BB962C8B-B14F-4D97-AF65-F5344CB8AC3E}">
        <p14:creationId xmlns:p14="http://schemas.microsoft.com/office/powerpoint/2010/main" val="734449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1445622" y="322218"/>
            <a:ext cx="9431383" cy="6226628"/>
          </a:xfrm>
          <a:prstGeom prst="rect">
            <a:avLst/>
          </a:prstGeom>
        </p:spPr>
      </p:pic>
    </p:spTree>
    <p:extLst>
      <p:ext uri="{BB962C8B-B14F-4D97-AF65-F5344CB8AC3E}">
        <p14:creationId xmlns:p14="http://schemas.microsoft.com/office/powerpoint/2010/main" val="22714426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3796</TotalTime>
  <Words>1057</Words>
  <Application>Microsoft Office PowerPoint</Application>
  <PresentationFormat>Panorámica</PresentationFormat>
  <Paragraphs>70</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Adobe Fan Heiti Std B</vt:lpstr>
      <vt:lpstr>Arial</vt:lpstr>
      <vt:lpstr>Arial Narrow</vt:lpstr>
      <vt:lpstr>Calibri</vt:lpstr>
      <vt:lpstr>Calibri Light</vt:lpstr>
      <vt:lpstr>Tema de Office</vt:lpstr>
      <vt:lpstr>Presentación de PowerPoint</vt:lpstr>
      <vt:lpstr>Presentación de PowerPoint</vt:lpstr>
      <vt:lpstr>Presentación de PowerPoint</vt:lpstr>
      <vt:lpstr>PERSONAS MAYORES EN ARGENTINA </vt:lpstr>
      <vt:lpstr>CONVENCIÓN INTERAMERICANA SOBRE LA PROTECCIÓN DE LOS DERECHOS HUMANOS DE LAS PERSONAS MAYORES (LEY 27360)</vt:lpstr>
      <vt:lpstr>Presentación de PowerPoint</vt:lpstr>
      <vt:lpstr>Presentación de PowerPoint</vt:lpstr>
      <vt:lpstr>LOS DERECHOS EN LA CIDHPM</vt:lpstr>
      <vt:lpstr>Presentación de PowerPoint</vt:lpstr>
      <vt:lpstr>EL SISTEMA INTERAMERICANO DE DERECHOS HUMANOS</vt:lpstr>
      <vt:lpstr>JERARQUÍA JURÍDICA LA LEY 27.360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Contenido</dc:title>
  <dc:creator>Hp</dc:creator>
  <cp:lastModifiedBy>Fernando Fasano</cp:lastModifiedBy>
  <cp:revision>134</cp:revision>
  <dcterms:created xsi:type="dcterms:W3CDTF">2021-08-05T12:09:49Z</dcterms:created>
  <dcterms:modified xsi:type="dcterms:W3CDTF">2022-04-06T17:24:31Z</dcterms:modified>
</cp:coreProperties>
</file>