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9" name="8 Subtítulo"/>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Título"/>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s-ES" smtClean="0"/>
              <a:t>Haga clic para modificar el estilo de título del patrón</a:t>
            </a:r>
            <a:endParaRPr kumimoji="0" lang="en-US"/>
          </a:p>
        </p:txBody>
      </p:sp>
      <p:cxnSp>
        <p:nvCxnSpPr>
          <p:cNvPr id="8" name="7 Conector recto"/>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Elipse"/>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Marcador de fecha"/>
          <p:cNvSpPr>
            <a:spLocks noGrp="1"/>
          </p:cNvSpPr>
          <p:nvPr>
            <p:ph type="dt" sz="half" idx="10"/>
          </p:nvPr>
        </p:nvSpPr>
        <p:spPr/>
        <p:txBody>
          <a:bodyPr/>
          <a:lstStyle/>
          <a:p>
            <a:fld id="{9089D934-EE8E-4A87-BAF9-9AFC7AC1A9CF}" type="datetimeFigureOut">
              <a:rPr lang="es-AR" smtClean="0"/>
              <a:pPr/>
              <a:t>19/10/2012</a:t>
            </a:fld>
            <a:endParaRPr lang="es-AR"/>
          </a:p>
        </p:txBody>
      </p:sp>
      <p:sp>
        <p:nvSpPr>
          <p:cNvPr id="16" name="15 Marcador de número de diapositiva"/>
          <p:cNvSpPr>
            <a:spLocks noGrp="1"/>
          </p:cNvSpPr>
          <p:nvPr>
            <p:ph type="sldNum" sz="quarter" idx="11"/>
          </p:nvPr>
        </p:nvSpPr>
        <p:spPr/>
        <p:txBody>
          <a:bodyPr/>
          <a:lstStyle/>
          <a:p>
            <a:fld id="{3BF8373D-65B6-41B7-8A31-AC3FF2B46DB4}" type="slidenum">
              <a:rPr lang="es-AR" smtClean="0"/>
              <a:pPr/>
              <a:t>‹Nº›</a:t>
            </a:fld>
            <a:endParaRPr lang="es-AR"/>
          </a:p>
        </p:txBody>
      </p:sp>
      <p:sp>
        <p:nvSpPr>
          <p:cNvPr id="17" name="16 Marcador de pie de página"/>
          <p:cNvSpPr>
            <a:spLocks noGrp="1"/>
          </p:cNvSpPr>
          <p:nvPr>
            <p:ph type="ftr" sz="quarter" idx="12"/>
          </p:nvPr>
        </p:nvSpPr>
        <p:spPr/>
        <p:txBody>
          <a:bodyPr/>
          <a:lstStyle/>
          <a:p>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089D934-EE8E-4A87-BAF9-9AFC7AC1A9CF}" type="datetimeFigureOut">
              <a:rPr lang="es-AR" smtClean="0"/>
              <a:pPr/>
              <a:t>19/10/2012</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3BF8373D-65B6-41B7-8A31-AC3FF2B46DB4}"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089D934-EE8E-4A87-BAF9-9AFC7AC1A9CF}" type="datetimeFigureOut">
              <a:rPr lang="es-AR" smtClean="0"/>
              <a:pPr/>
              <a:t>19/10/2012</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3BF8373D-65B6-41B7-8A31-AC3FF2B46DB4}"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9" name="8 Marcador de contenido"/>
          <p:cNvSpPr>
            <a:spLocks noGrp="1"/>
          </p:cNvSpPr>
          <p:nvPr>
            <p:ph idx="1"/>
          </p:nvPr>
        </p:nvSpPr>
        <p:spPr>
          <a:xfrm>
            <a:off x="457200" y="1524000"/>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4" name="13 Marcador de fecha"/>
          <p:cNvSpPr>
            <a:spLocks noGrp="1"/>
          </p:cNvSpPr>
          <p:nvPr>
            <p:ph type="dt" sz="half" idx="14"/>
          </p:nvPr>
        </p:nvSpPr>
        <p:spPr/>
        <p:txBody>
          <a:bodyPr/>
          <a:lstStyle/>
          <a:p>
            <a:fld id="{9089D934-EE8E-4A87-BAF9-9AFC7AC1A9CF}" type="datetimeFigureOut">
              <a:rPr lang="es-AR" smtClean="0"/>
              <a:pPr/>
              <a:t>19/10/2012</a:t>
            </a:fld>
            <a:endParaRPr lang="es-AR"/>
          </a:p>
        </p:txBody>
      </p:sp>
      <p:sp>
        <p:nvSpPr>
          <p:cNvPr id="15" name="14 Marcador de número de diapositiva"/>
          <p:cNvSpPr>
            <a:spLocks noGrp="1"/>
          </p:cNvSpPr>
          <p:nvPr>
            <p:ph type="sldNum" sz="quarter" idx="15"/>
          </p:nvPr>
        </p:nvSpPr>
        <p:spPr/>
        <p:txBody>
          <a:bodyPr/>
          <a:lstStyle>
            <a:lvl1pPr algn="ctr">
              <a:defRPr/>
            </a:lvl1pPr>
          </a:lstStyle>
          <a:p>
            <a:fld id="{3BF8373D-65B6-41B7-8A31-AC3FF2B46DB4}" type="slidenum">
              <a:rPr lang="es-AR" smtClean="0"/>
              <a:pPr/>
              <a:t>‹Nº›</a:t>
            </a:fld>
            <a:endParaRPr lang="es-AR"/>
          </a:p>
        </p:txBody>
      </p:sp>
      <p:sp>
        <p:nvSpPr>
          <p:cNvPr id="16" name="15 Marcador de pie de página"/>
          <p:cNvSpPr>
            <a:spLocks noGrp="1"/>
          </p:cNvSpPr>
          <p:nvPr>
            <p:ph type="ftr" sz="quarter" idx="16"/>
          </p:nvPr>
        </p:nvSpPr>
        <p:spPr/>
        <p:txBody>
          <a:bodyPr/>
          <a:lstStyle/>
          <a:p>
            <a:endParaRPr lang="es-AR"/>
          </a:p>
        </p:txBody>
      </p:sp>
      <p:sp>
        <p:nvSpPr>
          <p:cNvPr id="17" name="16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9089D934-EE8E-4A87-BAF9-9AFC7AC1A9CF}" type="datetimeFigureOut">
              <a:rPr lang="es-AR" smtClean="0"/>
              <a:pPr/>
              <a:t>19/10/2012</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3BF8373D-65B6-41B7-8A31-AC3FF2B46DB4}" type="slidenum">
              <a:rPr lang="es-AR" smtClean="0"/>
              <a:pPr/>
              <a:t>‹Nº›</a:t>
            </a:fld>
            <a:endParaRPr lang="es-AR"/>
          </a:p>
        </p:txBody>
      </p:sp>
      <p:sp>
        <p:nvSpPr>
          <p:cNvPr id="2" name="1 Título"/>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cxnSp>
        <p:nvCxnSpPr>
          <p:cNvPr id="7" name="6 Conector recto"/>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4 Marcador de fecha"/>
          <p:cNvSpPr>
            <a:spLocks noGrp="1"/>
          </p:cNvSpPr>
          <p:nvPr>
            <p:ph type="dt" sz="half" idx="10"/>
          </p:nvPr>
        </p:nvSpPr>
        <p:spPr/>
        <p:txBody>
          <a:bodyPr/>
          <a:lstStyle/>
          <a:p>
            <a:fld id="{9089D934-EE8E-4A87-BAF9-9AFC7AC1A9CF}" type="datetimeFigureOut">
              <a:rPr lang="es-AR" smtClean="0"/>
              <a:pPr/>
              <a:t>19/10/2012</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3BF8373D-65B6-41B7-8A31-AC3FF2B46DB4}" type="slidenum">
              <a:rPr lang="es-AR" smtClean="0"/>
              <a:pPr/>
              <a:t>‹Nº›</a:t>
            </a:fld>
            <a:endParaRPr lang="es-AR"/>
          </a:p>
        </p:txBody>
      </p:sp>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11" name="10 Marcador de contenido"/>
          <p:cNvSpPr>
            <a:spLocks noGrp="1"/>
          </p:cNvSpPr>
          <p:nvPr>
            <p:ph sz="half" idx="1"/>
          </p:nvPr>
        </p:nvSpPr>
        <p:spPr>
          <a:xfrm>
            <a:off x="457200" y="1524000"/>
            <a:ext cx="4059936"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524000"/>
            <a:ext cx="4059936"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9" name="8 Marcador de número de diapositiva"/>
          <p:cNvSpPr>
            <a:spLocks noGrp="1"/>
          </p:cNvSpPr>
          <p:nvPr>
            <p:ph type="sldNum" sz="quarter" idx="12"/>
          </p:nvPr>
        </p:nvSpPr>
        <p:spPr/>
        <p:txBody>
          <a:bodyPr/>
          <a:lstStyle/>
          <a:p>
            <a:fld id="{3BF8373D-65B6-41B7-8A31-AC3FF2B46DB4}" type="slidenum">
              <a:rPr lang="es-AR" smtClean="0"/>
              <a:pPr/>
              <a:t>‹Nº›</a:t>
            </a:fld>
            <a:endParaRPr lang="es-AR"/>
          </a:p>
        </p:txBody>
      </p:sp>
      <p:sp>
        <p:nvSpPr>
          <p:cNvPr id="8" name="7 Marcador de pie de página"/>
          <p:cNvSpPr>
            <a:spLocks noGrp="1"/>
          </p:cNvSpPr>
          <p:nvPr>
            <p:ph type="ftr" sz="quarter" idx="11"/>
          </p:nvPr>
        </p:nvSpPr>
        <p:spPr/>
        <p:txBody>
          <a:bodyPr/>
          <a:lstStyle/>
          <a:p>
            <a:endParaRPr lang="es-AR"/>
          </a:p>
        </p:txBody>
      </p:sp>
      <p:sp>
        <p:nvSpPr>
          <p:cNvPr id="7" name="6 Marcador de fecha"/>
          <p:cNvSpPr>
            <a:spLocks noGrp="1"/>
          </p:cNvSpPr>
          <p:nvPr>
            <p:ph type="dt" sz="half" idx="10"/>
          </p:nvPr>
        </p:nvSpPr>
        <p:spPr/>
        <p:txBody>
          <a:bodyPr/>
          <a:lstStyle/>
          <a:p>
            <a:fld id="{9089D934-EE8E-4A87-BAF9-9AFC7AC1A9CF}" type="datetimeFigureOut">
              <a:rPr lang="es-AR" smtClean="0"/>
              <a:pPr/>
              <a:t>19/10/2012</a:t>
            </a:fld>
            <a:endParaRPr lang="es-AR"/>
          </a:p>
        </p:txBody>
      </p:sp>
      <p:sp>
        <p:nvSpPr>
          <p:cNvPr id="3" name="2 Marcador de texto"/>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32" name="31 Marcador de contenido"/>
          <p:cNvSpPr>
            <a:spLocks noGrp="1"/>
          </p:cNvSpPr>
          <p:nvPr>
            <p:ph sz="half" idx="2"/>
          </p:nvPr>
        </p:nvSpPr>
        <p:spPr>
          <a:xfrm>
            <a:off x="457200" y="2201896"/>
            <a:ext cx="4038600" cy="391363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34" name="33 Marcador de contenido"/>
          <p:cNvSpPr>
            <a:spLocks noGrp="1"/>
          </p:cNvSpPr>
          <p:nvPr>
            <p:ph sz="quarter" idx="4"/>
          </p:nvPr>
        </p:nvSpPr>
        <p:spPr>
          <a:xfrm>
            <a:off x="4649788" y="2201896"/>
            <a:ext cx="4038600" cy="391363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 name="1 Título"/>
          <p:cNvSpPr>
            <a:spLocks noGrp="1"/>
          </p:cNvSpPr>
          <p:nvPr>
            <p:ph type="title"/>
          </p:nvPr>
        </p:nvSpPr>
        <p:spPr>
          <a:xfrm>
            <a:off x="457200" y="155448"/>
            <a:ext cx="8229600" cy="1143000"/>
          </a:xfrm>
        </p:spPr>
        <p:txBody>
          <a:bodyPr anchor="b" anchorCtr="0"/>
          <a:lstStyle>
            <a:lvl1pPr>
              <a:defRPr/>
            </a:lvl1pPr>
          </a:lstStyle>
          <a:p>
            <a:r>
              <a:rPr kumimoji="0" lang="es-ES" smtClean="0"/>
              <a:t>Haga clic para modificar el estilo de título del patrón</a:t>
            </a:r>
            <a:endParaRPr kumimoji="0" lang="en-US"/>
          </a:p>
        </p:txBody>
      </p:sp>
      <p:sp>
        <p:nvSpPr>
          <p:cNvPr id="12" name="11 Marcador de texto"/>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cxnSp>
        <p:nvCxnSpPr>
          <p:cNvPr id="10" name="9 Conector recto"/>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Conector recto"/>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9089D934-EE8E-4A87-BAF9-9AFC7AC1A9CF}" type="datetimeFigureOut">
              <a:rPr lang="es-AR" smtClean="0"/>
              <a:pPr/>
              <a:t>19/10/2012</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3BF8373D-65B6-41B7-8A31-AC3FF2B46DB4}" type="slidenum">
              <a:rPr lang="es-AR" smtClean="0"/>
              <a:pPr/>
              <a:t>‹Nº›</a:t>
            </a:fld>
            <a:endParaRPr lang="es-AR"/>
          </a:p>
        </p:txBody>
      </p:sp>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089D934-EE8E-4A87-BAF9-9AFC7AC1A9CF}" type="datetimeFigureOut">
              <a:rPr lang="es-AR" smtClean="0"/>
              <a:pPr/>
              <a:t>19/10/2012</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3BF8373D-65B6-41B7-8A31-AC3FF2B46DB4}"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9" name="28 Marcador de contenido"/>
          <p:cNvSpPr>
            <a:spLocks noGrp="1"/>
          </p:cNvSpPr>
          <p:nvPr>
            <p:ph sz="quarter" idx="1"/>
          </p:nvPr>
        </p:nvSpPr>
        <p:spPr>
          <a:xfrm>
            <a:off x="457200" y="457200"/>
            <a:ext cx="6248400" cy="5715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3" name="2 Marcador de texto"/>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31" name="30 Título"/>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s-ES" smtClean="0"/>
              <a:t>Haga clic para modificar el estilo de título del patrón</a:t>
            </a:r>
            <a:endParaRPr kumimoji="0" lang="en-US"/>
          </a:p>
        </p:txBody>
      </p:sp>
      <p:sp>
        <p:nvSpPr>
          <p:cNvPr id="8" name="7 Marcador de fecha"/>
          <p:cNvSpPr>
            <a:spLocks noGrp="1"/>
          </p:cNvSpPr>
          <p:nvPr>
            <p:ph type="dt" sz="half" idx="14"/>
          </p:nvPr>
        </p:nvSpPr>
        <p:spPr/>
        <p:txBody>
          <a:bodyPr/>
          <a:lstStyle/>
          <a:p>
            <a:fld id="{9089D934-EE8E-4A87-BAF9-9AFC7AC1A9CF}" type="datetimeFigureOut">
              <a:rPr lang="es-AR" smtClean="0"/>
              <a:pPr/>
              <a:t>19/10/2012</a:t>
            </a:fld>
            <a:endParaRPr lang="es-AR"/>
          </a:p>
        </p:txBody>
      </p:sp>
      <p:sp>
        <p:nvSpPr>
          <p:cNvPr id="9" name="8 Marcador de número de diapositiva"/>
          <p:cNvSpPr>
            <a:spLocks noGrp="1"/>
          </p:cNvSpPr>
          <p:nvPr>
            <p:ph type="sldNum" sz="quarter" idx="15"/>
          </p:nvPr>
        </p:nvSpPr>
        <p:spPr/>
        <p:txBody>
          <a:bodyPr/>
          <a:lstStyle/>
          <a:p>
            <a:fld id="{3BF8373D-65B6-41B7-8A31-AC3FF2B46DB4}" type="slidenum">
              <a:rPr lang="es-AR" smtClean="0"/>
              <a:pPr/>
              <a:t>‹Nº›</a:t>
            </a:fld>
            <a:endParaRPr lang="es-AR"/>
          </a:p>
        </p:txBody>
      </p:sp>
      <p:sp>
        <p:nvSpPr>
          <p:cNvPr id="10" name="9 Marcador de pie de página"/>
          <p:cNvSpPr>
            <a:spLocks noGrp="1"/>
          </p:cNvSpPr>
          <p:nvPr>
            <p:ph type="ftr" sz="quarter" idx="16"/>
          </p:nvPr>
        </p:nvSpPr>
        <p:spPr/>
        <p:txBody>
          <a:bodyPr/>
          <a:lstStyle/>
          <a:p>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8" name="7 Marcador de fecha"/>
          <p:cNvSpPr>
            <a:spLocks noGrp="1"/>
          </p:cNvSpPr>
          <p:nvPr>
            <p:ph type="dt" sz="half" idx="10"/>
          </p:nvPr>
        </p:nvSpPr>
        <p:spPr/>
        <p:txBody>
          <a:bodyPr/>
          <a:lstStyle/>
          <a:p>
            <a:fld id="{9089D934-EE8E-4A87-BAF9-9AFC7AC1A9CF}" type="datetimeFigureOut">
              <a:rPr lang="es-AR" smtClean="0"/>
              <a:pPr/>
              <a:t>19/10/2012</a:t>
            </a:fld>
            <a:endParaRPr lang="es-AR"/>
          </a:p>
        </p:txBody>
      </p:sp>
      <p:sp>
        <p:nvSpPr>
          <p:cNvPr id="9" name="8 Marcador de número de diapositiva"/>
          <p:cNvSpPr>
            <a:spLocks noGrp="1"/>
          </p:cNvSpPr>
          <p:nvPr>
            <p:ph type="sldNum" sz="quarter" idx="11"/>
          </p:nvPr>
        </p:nvSpPr>
        <p:spPr/>
        <p:txBody>
          <a:bodyPr/>
          <a:lstStyle/>
          <a:p>
            <a:fld id="{3BF8373D-65B6-41B7-8A31-AC3FF2B46DB4}" type="slidenum">
              <a:rPr lang="es-AR" smtClean="0"/>
              <a:pPr/>
              <a:t>‹Nº›</a:t>
            </a:fld>
            <a:endParaRPr lang="es-AR"/>
          </a:p>
        </p:txBody>
      </p:sp>
      <p:sp>
        <p:nvSpPr>
          <p:cNvPr id="10" name="9 Marcador de pie de página"/>
          <p:cNvSpPr>
            <a:spLocks noGrp="1"/>
          </p:cNvSpPr>
          <p:nvPr>
            <p:ph type="ftr" sz="quarter" idx="12"/>
          </p:nvPr>
        </p:nvSpPr>
        <p:spPr/>
        <p:txBody>
          <a:bodyPr/>
          <a:lstStyle/>
          <a:p>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arcador de texto"/>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9089D934-EE8E-4A87-BAF9-9AFC7AC1A9CF}" type="datetimeFigureOut">
              <a:rPr lang="es-AR" smtClean="0"/>
              <a:pPr/>
              <a:t>19/10/2012</a:t>
            </a:fld>
            <a:endParaRPr lang="es-AR"/>
          </a:p>
        </p:txBody>
      </p:sp>
      <p:sp>
        <p:nvSpPr>
          <p:cNvPr id="10" name="9 Marcador de pie de página"/>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s-AR"/>
          </a:p>
        </p:txBody>
      </p:sp>
      <p:sp>
        <p:nvSpPr>
          <p:cNvPr id="22" name="21 Marcador de número de diapositiva"/>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3BF8373D-65B6-41B7-8A31-AC3FF2B46DB4}" type="slidenum">
              <a:rPr lang="es-AR" smtClean="0"/>
              <a:pPr/>
              <a:t>‹Nº›</a:t>
            </a:fld>
            <a:endParaRPr lang="es-AR"/>
          </a:p>
        </p:txBody>
      </p:sp>
      <p:sp>
        <p:nvSpPr>
          <p:cNvPr id="5" name="4 Marcador de título"/>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s-ES" smtClean="0"/>
              <a:t>Haga clic para modificar el estilo de título del patrón</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endParaRPr lang="es-AR" dirty="0" smtClean="0"/>
          </a:p>
          <a:p>
            <a:endParaRPr lang="es-AR" dirty="0" smtClean="0"/>
          </a:p>
          <a:p>
            <a:endParaRPr lang="es-AR" dirty="0" smtClean="0"/>
          </a:p>
          <a:p>
            <a:pPr algn="ctr">
              <a:buNone/>
            </a:pPr>
            <a:r>
              <a:rPr lang="es-AR" sz="4000" b="1" u="sng" dirty="0" smtClean="0"/>
              <a:t>SECUESTRO</a:t>
            </a:r>
            <a:endParaRPr lang="es-AR" sz="4000" b="1" u="sng" dirty="0" smtClean="0"/>
          </a:p>
        </p:txBody>
      </p:sp>
      <p:sp>
        <p:nvSpPr>
          <p:cNvPr id="3" name="2 Título"/>
          <p:cNvSpPr>
            <a:spLocks noGrp="1"/>
          </p:cNvSpPr>
          <p:nvPr>
            <p:ph type="title"/>
          </p:nvPr>
        </p:nvSpPr>
        <p:spPr>
          <a:xfrm>
            <a:off x="457200" y="152400"/>
            <a:ext cx="8229600" cy="1908448"/>
          </a:xfrm>
        </p:spPr>
        <p:txBody>
          <a:bodyPr>
            <a:normAutofit/>
          </a:bodyPr>
          <a:lstStyle/>
          <a:p>
            <a:pPr algn="ctr"/>
            <a:r>
              <a:rPr lang="es-AR" sz="4800" b="1" u="sng" dirty="0" smtClean="0"/>
              <a:t>MEDIDAS CAUTELARES</a:t>
            </a:r>
            <a:endParaRPr lang="es-AR" sz="4800" b="1" u="sng"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buNone/>
            </a:pPr>
            <a:r>
              <a:rPr lang="es-AR" dirty="0" smtClean="0"/>
              <a:t>1- SECUESTRO AUTOMOTOR</a:t>
            </a:r>
          </a:p>
          <a:p>
            <a:pPr>
              <a:buNone/>
            </a:pPr>
            <a:endParaRPr lang="es-AR" dirty="0" smtClean="0"/>
          </a:p>
          <a:p>
            <a:pPr>
              <a:buNone/>
            </a:pPr>
            <a:r>
              <a:rPr lang="es-AR" dirty="0" smtClean="0"/>
              <a:t>2-SECUESTRO DE BIENES MUEBLES</a:t>
            </a:r>
          </a:p>
          <a:p>
            <a:pPr>
              <a:buNone/>
            </a:pPr>
            <a:endParaRPr lang="es-AR" dirty="0" smtClean="0"/>
          </a:p>
          <a:p>
            <a:pPr>
              <a:buNone/>
            </a:pPr>
            <a:r>
              <a:rPr lang="es-AR" dirty="0" smtClean="0"/>
              <a:t>3-SECUESTRO DE HISTORIA CLINICA</a:t>
            </a:r>
          </a:p>
          <a:p>
            <a:pPr>
              <a:buNone/>
            </a:pPr>
            <a:endParaRPr lang="es-AR" dirty="0" smtClean="0"/>
          </a:p>
          <a:p>
            <a:pPr>
              <a:buNone/>
            </a:pPr>
            <a:r>
              <a:rPr lang="es-AR" dirty="0" smtClean="0"/>
              <a:t>4-SECUESTRO DE MENORES</a:t>
            </a:r>
          </a:p>
          <a:p>
            <a:pPr>
              <a:buNone/>
            </a:pPr>
            <a:endParaRPr lang="es-AR" dirty="0" smtClean="0"/>
          </a:p>
          <a:p>
            <a:pPr>
              <a:buNone/>
            </a:pPr>
            <a:r>
              <a:rPr lang="es-AR" dirty="0" smtClean="0"/>
              <a:t>Arts. 229 y 231 Ac. </a:t>
            </a:r>
            <a:r>
              <a:rPr lang="es-AR" smtClean="0"/>
              <a:t>3397</a:t>
            </a:r>
            <a:endParaRPr lang="es-AR" dirty="0"/>
          </a:p>
        </p:txBody>
      </p:sp>
      <p:sp>
        <p:nvSpPr>
          <p:cNvPr id="3" name="2 Título"/>
          <p:cNvSpPr>
            <a:spLocks noGrp="1"/>
          </p:cNvSpPr>
          <p:nvPr>
            <p:ph type="title"/>
          </p:nvPr>
        </p:nvSpPr>
        <p:spPr/>
        <p:txBody>
          <a:bodyPr>
            <a:normAutofit fontScale="90000"/>
          </a:bodyPr>
          <a:lstStyle/>
          <a:p>
            <a:pPr algn="ctr"/>
            <a:r>
              <a:rPr lang="es-AR" b="1" u="sng" dirty="0" smtClean="0"/>
              <a:t>DISTINTOS TIPOS DE SECUESTROS</a:t>
            </a:r>
            <a:endParaRPr lang="es-AR" b="1" u="sng" dirty="0"/>
          </a:p>
        </p:txBody>
      </p:sp>
    </p:spTree>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20000"/>
          </a:bodyPr>
          <a:lstStyle/>
          <a:p>
            <a:pPr algn="just">
              <a:buNone/>
            </a:pPr>
            <a:r>
              <a:rPr lang="es-AR" i="1" dirty="0" smtClean="0"/>
              <a:t>Procederá el secuestro de los bienes muebles o semovientes objeto del juicio cuando el embargo no asegurare por si solo el derecho invocado por el solicitante, siempre que se presenten instrumentos que hagan verosímil el derecho cuya efectividad se requiere garantizar. Procederá asimismo, con igual condición toda vez que sea indispensable proveer a la  guarda o conservación de cosas para asegurar el resultado de la sentencia definitiva.</a:t>
            </a:r>
          </a:p>
          <a:p>
            <a:pPr algn="just">
              <a:buNone/>
            </a:pPr>
            <a:r>
              <a:rPr lang="es-AR" i="1" dirty="0" smtClean="0"/>
              <a:t> El juez designará depositario a la institución oficial o persona que mejor convenga; fijará su remuneración y ordenará el inventario, si fuese indispensable. </a:t>
            </a:r>
            <a:endParaRPr lang="es-AR" i="1" dirty="0"/>
          </a:p>
        </p:txBody>
      </p:sp>
      <p:sp>
        <p:nvSpPr>
          <p:cNvPr id="3" name="2 Título"/>
          <p:cNvSpPr>
            <a:spLocks noGrp="1"/>
          </p:cNvSpPr>
          <p:nvPr>
            <p:ph type="title"/>
          </p:nvPr>
        </p:nvSpPr>
        <p:spPr/>
        <p:txBody>
          <a:bodyPr>
            <a:normAutofit fontScale="90000"/>
          </a:bodyPr>
          <a:lstStyle/>
          <a:p>
            <a:r>
              <a:rPr lang="es-AR" b="1" u="sng" dirty="0" smtClean="0"/>
              <a:t>ARTICULO: 221- Procedencia</a:t>
            </a:r>
            <a:endParaRPr lang="es-AR" b="1" u="sng"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buNone/>
            </a:pPr>
            <a:r>
              <a:rPr lang="es-AR" dirty="0" smtClean="0"/>
              <a:t>El secuestro es una medida cautelar autónoma, diferenciándose del embargo, cuando antiguamente se lo asimilaba a él y se lo tomaba como una consecuencia de éste. Siguiendo este criterio se trataba solamente del deposito de las cosas embargadas en poder de un tercero, siendo así, una derivación del embargo y su cumplimiento.</a:t>
            </a:r>
          </a:p>
          <a:p>
            <a:pPr algn="just">
              <a:buNone/>
            </a:pPr>
            <a:r>
              <a:rPr lang="es-AR" dirty="0" smtClean="0"/>
              <a:t>Teniendo solo en común el hecho material de la aprehensión de la cosa.</a:t>
            </a:r>
            <a:endParaRPr lang="es-AR" dirty="0"/>
          </a:p>
        </p:txBody>
      </p:sp>
      <p:sp>
        <p:nvSpPr>
          <p:cNvPr id="3" name="2 Título"/>
          <p:cNvSpPr>
            <a:spLocks noGrp="1"/>
          </p:cNvSpPr>
          <p:nvPr>
            <p:ph type="title"/>
          </p:nvPr>
        </p:nvSpPr>
        <p:spPr/>
        <p:txBody>
          <a:bodyPr/>
          <a:lstStyle/>
          <a:p>
            <a:r>
              <a:rPr lang="es-AR" b="1" u="sng" dirty="0" smtClean="0"/>
              <a:t>CARACTERIZACIÓN</a:t>
            </a:r>
            <a:endParaRPr lang="es-AR" b="1" u="sng" dirty="0"/>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lnSpcReduction="10000"/>
          </a:bodyPr>
          <a:lstStyle/>
          <a:p>
            <a:pPr algn="just">
              <a:buNone/>
            </a:pPr>
            <a:r>
              <a:rPr lang="es-AR" b="1" dirty="0" smtClean="0"/>
              <a:t>1-Secuestro de la cosa litigiosa</a:t>
            </a:r>
          </a:p>
          <a:p>
            <a:pPr algn="just">
              <a:buNone/>
            </a:pPr>
            <a:r>
              <a:rPr lang="es-AR" dirty="0" smtClean="0"/>
              <a:t>Se trata de bienes muebles que son objeto del juicio. Se lo denomina secuestro en sentido propio.</a:t>
            </a:r>
          </a:p>
          <a:p>
            <a:pPr algn="just">
              <a:buNone/>
            </a:pPr>
            <a:r>
              <a:rPr lang="es-AR" dirty="0" smtClean="0"/>
              <a:t>Su recaudo se fundamenta en que su procedencia lo autoriza expresamente la ley en el art. 221, cuando el embargo no asegure por si solo el derecho invocado por el solicitante, es decir que este ultimo no es suficiente para evitar riesgos ni asegurar la efectividad de la futura sentencia.</a:t>
            </a:r>
            <a:endParaRPr lang="es-AR" dirty="0"/>
          </a:p>
        </p:txBody>
      </p:sp>
      <p:sp>
        <p:nvSpPr>
          <p:cNvPr id="3" name="2 Título"/>
          <p:cNvSpPr>
            <a:spLocks noGrp="1"/>
          </p:cNvSpPr>
          <p:nvPr>
            <p:ph type="title"/>
          </p:nvPr>
        </p:nvSpPr>
        <p:spPr/>
        <p:txBody>
          <a:bodyPr/>
          <a:lstStyle/>
          <a:p>
            <a:r>
              <a:rPr lang="es-AR" b="1" u="sng" dirty="0" smtClean="0"/>
              <a:t>REQUISITOS PROPIOS</a:t>
            </a:r>
            <a:endParaRPr lang="es-AR" b="1" u="sng" dirty="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404664"/>
            <a:ext cx="8229600" cy="5691336"/>
          </a:xfrm>
        </p:spPr>
        <p:txBody>
          <a:bodyPr/>
          <a:lstStyle/>
          <a:p>
            <a:pPr>
              <a:buNone/>
            </a:pPr>
            <a:endParaRPr lang="es-AR" b="1" dirty="0" smtClean="0"/>
          </a:p>
          <a:p>
            <a:pPr>
              <a:buNone/>
            </a:pPr>
            <a:r>
              <a:rPr lang="es-AR" b="1" dirty="0" smtClean="0"/>
              <a:t>2-SECUESTRO CONSERVATORIO</a:t>
            </a:r>
          </a:p>
          <a:p>
            <a:pPr algn="just">
              <a:buNone/>
            </a:pPr>
            <a:r>
              <a:rPr lang="es-AR" dirty="0" smtClean="0"/>
              <a:t>El patrimonio del deudor es la prenda común de los acreedores. Estos pueden requerir medidas cautelares sobre los bienes que lo componen, por mas que la </a:t>
            </a:r>
            <a:r>
              <a:rPr lang="es-AR" dirty="0" err="1" smtClean="0"/>
              <a:t>litis</a:t>
            </a:r>
            <a:r>
              <a:rPr lang="es-AR" dirty="0" smtClean="0"/>
              <a:t> no se refiera exclusivamente a ellos. Habrá que demostrarse que de no obtenerse esta medida se verá fatalmente frustrado el derecho del deudor</a:t>
            </a:r>
          </a:p>
          <a:p>
            <a:pPr>
              <a:buNone/>
            </a:pPr>
            <a:endParaRPr lang="es-AR" b="1" dirty="0"/>
          </a:p>
        </p:txBody>
      </p:sp>
      <p:sp>
        <p:nvSpPr>
          <p:cNvPr id="3" name="2 Título"/>
          <p:cNvSpPr>
            <a:spLocks noGrp="1"/>
          </p:cNvSpPr>
          <p:nvPr>
            <p:ph type="title"/>
          </p:nvPr>
        </p:nvSpPr>
        <p:spPr>
          <a:xfrm>
            <a:off x="457200" y="152400"/>
            <a:ext cx="8229600" cy="45719"/>
          </a:xfrm>
        </p:spPr>
        <p:txBody>
          <a:bodyPr>
            <a:normAutofit fontScale="90000"/>
          </a:bodyPr>
          <a:lstStyle/>
          <a:p>
            <a:endParaRPr lang="es-AR" dirty="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buNone/>
            </a:pPr>
            <a:endParaRPr lang="es-AR" dirty="0" smtClean="0"/>
          </a:p>
          <a:p>
            <a:pPr>
              <a:buNone/>
            </a:pPr>
            <a:r>
              <a:rPr lang="es-AR" dirty="0" smtClean="0"/>
              <a:t>1-VEROSIMILITUD DEL DERECHO</a:t>
            </a:r>
          </a:p>
          <a:p>
            <a:pPr>
              <a:buNone/>
            </a:pPr>
            <a:endParaRPr lang="es-AR" dirty="0" smtClean="0"/>
          </a:p>
          <a:p>
            <a:pPr>
              <a:buNone/>
            </a:pPr>
            <a:r>
              <a:rPr lang="es-AR" dirty="0" smtClean="0"/>
              <a:t>2-PELIGRO EN LA DEMORA</a:t>
            </a:r>
          </a:p>
          <a:p>
            <a:pPr>
              <a:buNone/>
            </a:pPr>
            <a:endParaRPr lang="es-AR" dirty="0" smtClean="0"/>
          </a:p>
          <a:p>
            <a:pPr>
              <a:buNone/>
            </a:pPr>
            <a:r>
              <a:rPr lang="es-AR" dirty="0" smtClean="0"/>
              <a:t>3-CONTRACAUTELA</a:t>
            </a:r>
            <a:endParaRPr lang="es-AR" dirty="0"/>
          </a:p>
        </p:txBody>
      </p:sp>
      <p:sp>
        <p:nvSpPr>
          <p:cNvPr id="3" name="2 Título"/>
          <p:cNvSpPr>
            <a:spLocks noGrp="1"/>
          </p:cNvSpPr>
          <p:nvPr>
            <p:ph type="title"/>
          </p:nvPr>
        </p:nvSpPr>
        <p:spPr/>
        <p:txBody>
          <a:bodyPr/>
          <a:lstStyle/>
          <a:p>
            <a:r>
              <a:rPr lang="es-AR" b="1" u="sng" dirty="0" smtClean="0"/>
              <a:t>REQUISITOS COMUNES</a:t>
            </a:r>
            <a:endParaRPr lang="es-AR" b="1" u="sng" dirty="0"/>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AR" b="1" u="sng" dirty="0" smtClean="0"/>
              <a:t>DIFERENCIAS </a:t>
            </a:r>
            <a:endParaRPr lang="es-AR" b="1" u="sng" dirty="0"/>
          </a:p>
        </p:txBody>
      </p:sp>
      <p:sp>
        <p:nvSpPr>
          <p:cNvPr id="2" name="1 Marcador de contenido"/>
          <p:cNvSpPr>
            <a:spLocks noGrp="1"/>
          </p:cNvSpPr>
          <p:nvPr>
            <p:ph sz="half" idx="1"/>
          </p:nvPr>
        </p:nvSpPr>
        <p:spPr/>
        <p:txBody>
          <a:bodyPr/>
          <a:lstStyle/>
          <a:p>
            <a:pPr>
              <a:buNone/>
            </a:pPr>
            <a:r>
              <a:rPr lang="es-AR" b="1" u="sng" dirty="0" smtClean="0"/>
              <a:t>EMBARGO </a:t>
            </a:r>
            <a:r>
              <a:rPr lang="es-AR" dirty="0" smtClean="0"/>
              <a:t> </a:t>
            </a:r>
          </a:p>
          <a:p>
            <a:pPr>
              <a:buNone/>
            </a:pPr>
            <a:r>
              <a:rPr lang="es-AR" dirty="0" smtClean="0"/>
              <a:t>-Disposición de bienes</a:t>
            </a:r>
          </a:p>
          <a:p>
            <a:pPr>
              <a:buNone/>
            </a:pPr>
            <a:r>
              <a:rPr lang="es-AR" dirty="0" smtClean="0"/>
              <a:t>-Menos enérgica</a:t>
            </a:r>
          </a:p>
          <a:p>
            <a:pPr>
              <a:buNone/>
            </a:pPr>
            <a:r>
              <a:rPr lang="es-AR" dirty="0" smtClean="0"/>
              <a:t>-Cualquier bien                </a:t>
            </a:r>
            <a:endParaRPr lang="es-AR" dirty="0"/>
          </a:p>
        </p:txBody>
      </p:sp>
      <p:sp>
        <p:nvSpPr>
          <p:cNvPr id="4" name="3 Marcador de contenido"/>
          <p:cNvSpPr>
            <a:spLocks noGrp="1"/>
          </p:cNvSpPr>
          <p:nvPr>
            <p:ph sz="half" idx="2"/>
          </p:nvPr>
        </p:nvSpPr>
        <p:spPr/>
        <p:txBody>
          <a:bodyPr/>
          <a:lstStyle/>
          <a:p>
            <a:pPr>
              <a:buNone/>
            </a:pPr>
            <a:r>
              <a:rPr lang="es-AR" b="1" u="sng" dirty="0" smtClean="0"/>
              <a:t>SECUESTRO</a:t>
            </a:r>
          </a:p>
          <a:p>
            <a:pPr>
              <a:buNone/>
            </a:pPr>
            <a:r>
              <a:rPr lang="es-AR" dirty="0" smtClean="0"/>
              <a:t>-desapoderamiento</a:t>
            </a:r>
          </a:p>
          <a:p>
            <a:pPr>
              <a:buNone/>
            </a:pPr>
            <a:r>
              <a:rPr lang="es-AR" dirty="0" smtClean="0"/>
              <a:t>-mas enérgica</a:t>
            </a:r>
          </a:p>
          <a:p>
            <a:pPr>
              <a:buNone/>
            </a:pPr>
            <a:r>
              <a:rPr lang="es-AR" dirty="0" smtClean="0"/>
              <a:t>-debe limitarse a casos de excepción</a:t>
            </a:r>
          </a:p>
          <a:p>
            <a:pPr>
              <a:buNone/>
            </a:pPr>
            <a:r>
              <a:rPr lang="es-AR" dirty="0" smtClean="0"/>
              <a:t>-es un presupuesto básico de la insuficiencia del embargo</a:t>
            </a:r>
          </a:p>
          <a:p>
            <a:pPr>
              <a:buNone/>
            </a:pPr>
            <a:endParaRPr lang="es-AR" dirty="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contenido"/>
          <p:cNvSpPr>
            <a:spLocks noGrp="1"/>
          </p:cNvSpPr>
          <p:nvPr>
            <p:ph idx="1"/>
          </p:nvPr>
        </p:nvSpPr>
        <p:spPr/>
        <p:txBody>
          <a:bodyPr/>
          <a:lstStyle/>
          <a:p>
            <a:pPr algn="just">
              <a:buNone/>
            </a:pPr>
            <a:endParaRPr lang="es-AR" dirty="0" smtClean="0"/>
          </a:p>
          <a:p>
            <a:pPr algn="just">
              <a:buNone/>
            </a:pPr>
            <a:r>
              <a:rPr lang="es-AR" dirty="0" smtClean="0"/>
              <a:t>El acta efectuada por el Oficial de Justicia encargado del cumplimiento de la diligencia de secuestro tiene el carácter de un instrumento público, con toda la eficacia que la ley le otorga, y solo puede cuestionar su validez a través de la redargución de falsedad.</a:t>
            </a:r>
            <a:endParaRPr lang="es-AR" dirty="0"/>
          </a:p>
        </p:txBody>
      </p:sp>
      <p:sp>
        <p:nvSpPr>
          <p:cNvPr id="5" name="4 Título"/>
          <p:cNvSpPr>
            <a:spLocks noGrp="1"/>
          </p:cNvSpPr>
          <p:nvPr>
            <p:ph type="title"/>
          </p:nvPr>
        </p:nvSpPr>
        <p:spPr>
          <a:xfrm>
            <a:off x="457200" y="332656"/>
            <a:ext cx="8229600" cy="1296144"/>
          </a:xfrm>
        </p:spPr>
        <p:txBody>
          <a:bodyPr>
            <a:normAutofit fontScale="90000"/>
          </a:bodyPr>
          <a:lstStyle/>
          <a:p>
            <a:pPr algn="ctr"/>
            <a:r>
              <a:rPr lang="es-AR" b="1" u="sng" dirty="0" smtClean="0"/>
              <a:t/>
            </a:r>
            <a:br>
              <a:rPr lang="es-AR" b="1" u="sng" dirty="0" smtClean="0"/>
            </a:br>
            <a:r>
              <a:rPr lang="es-AR" b="1" u="sng" dirty="0" smtClean="0"/>
              <a:t/>
            </a:r>
            <a:br>
              <a:rPr lang="es-AR" b="1" u="sng" dirty="0" smtClean="0"/>
            </a:br>
            <a:r>
              <a:rPr lang="es-AR" b="1" u="sng" dirty="0" smtClean="0"/>
              <a:t/>
            </a:r>
            <a:br>
              <a:rPr lang="es-AR" b="1" u="sng" dirty="0" smtClean="0"/>
            </a:br>
            <a:r>
              <a:rPr lang="es-AR" b="1" u="sng" dirty="0" smtClean="0"/>
              <a:t/>
            </a:r>
            <a:br>
              <a:rPr lang="es-AR" b="1" u="sng" dirty="0" smtClean="0"/>
            </a:br>
            <a:r>
              <a:rPr lang="es-AR" b="1" u="sng" dirty="0" smtClean="0"/>
              <a:t/>
            </a:r>
            <a:br>
              <a:rPr lang="es-AR" b="1" u="sng" dirty="0" smtClean="0"/>
            </a:br>
            <a:r>
              <a:rPr lang="es-AR" b="1" u="sng" dirty="0" smtClean="0"/>
              <a:t>VALOR PROBATORIO DEL ACTA</a:t>
            </a:r>
            <a:endParaRPr lang="es-AR" b="1" u="sng" dirty="0"/>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buNone/>
            </a:pPr>
            <a:endParaRPr lang="es-AR" dirty="0" smtClean="0"/>
          </a:p>
          <a:p>
            <a:pPr algn="just">
              <a:buNone/>
            </a:pPr>
            <a:r>
              <a:rPr lang="es-AR" dirty="0" smtClean="0"/>
              <a:t>La designación de depositario, es decir la persona encargada de la conservación y custodia de los bienes, queda librada a la decisión judicial, en un marco de prudencia y razonabilidad, pudiendo designarse al actor.</a:t>
            </a:r>
            <a:endParaRPr lang="es-AR" dirty="0"/>
          </a:p>
        </p:txBody>
      </p:sp>
      <p:sp>
        <p:nvSpPr>
          <p:cNvPr id="3" name="2 Título"/>
          <p:cNvSpPr>
            <a:spLocks noGrp="1"/>
          </p:cNvSpPr>
          <p:nvPr>
            <p:ph type="title"/>
          </p:nvPr>
        </p:nvSpPr>
        <p:spPr/>
        <p:txBody>
          <a:bodyPr>
            <a:normAutofit fontScale="90000"/>
          </a:bodyPr>
          <a:lstStyle/>
          <a:p>
            <a:pPr algn="ctr"/>
            <a:r>
              <a:rPr lang="es-AR" b="1" u="sng" dirty="0" smtClean="0"/>
              <a:t/>
            </a:r>
            <a:br>
              <a:rPr lang="es-AR" b="1" u="sng" dirty="0" smtClean="0"/>
            </a:br>
            <a:r>
              <a:rPr lang="es-AR" b="1" u="sng" dirty="0" smtClean="0"/>
              <a:t/>
            </a:r>
            <a:br>
              <a:rPr lang="es-AR" b="1" u="sng" dirty="0" smtClean="0"/>
            </a:br>
            <a:r>
              <a:rPr lang="es-AR" b="1" u="sng" dirty="0" smtClean="0"/>
              <a:t/>
            </a:r>
            <a:br>
              <a:rPr lang="es-AR" b="1" u="sng" dirty="0" smtClean="0"/>
            </a:br>
            <a:r>
              <a:rPr lang="es-AR" b="1" u="sng" dirty="0" smtClean="0"/>
              <a:t/>
            </a:r>
            <a:br>
              <a:rPr lang="es-AR" b="1" u="sng" dirty="0" smtClean="0"/>
            </a:br>
            <a:r>
              <a:rPr lang="es-AR" b="1" u="sng" dirty="0" smtClean="0"/>
              <a:t/>
            </a:r>
            <a:br>
              <a:rPr lang="es-AR" b="1" u="sng" dirty="0" smtClean="0"/>
            </a:br>
            <a:r>
              <a:rPr lang="es-AR" b="1" u="sng" dirty="0" smtClean="0"/>
              <a:t/>
            </a:r>
            <a:br>
              <a:rPr lang="es-AR" b="1" u="sng" dirty="0" smtClean="0"/>
            </a:br>
            <a:r>
              <a:rPr lang="es-AR" b="1" u="sng" dirty="0" smtClean="0"/>
              <a:t/>
            </a:r>
            <a:br>
              <a:rPr lang="es-AR" b="1" u="sng" dirty="0" smtClean="0"/>
            </a:br>
            <a:r>
              <a:rPr lang="es-AR" b="1" u="sng" dirty="0" smtClean="0"/>
              <a:t/>
            </a:r>
            <a:br>
              <a:rPr lang="es-AR" b="1" u="sng" dirty="0" smtClean="0"/>
            </a:br>
            <a:r>
              <a:rPr lang="es-AR" b="1" u="sng" dirty="0" smtClean="0"/>
              <a:t>DESIGNACION DE DEPOSITARIO</a:t>
            </a:r>
            <a:endParaRPr lang="es-AR" b="1" u="sng" dirty="0"/>
          </a:p>
        </p:txBody>
      </p:sp>
    </p:spTree>
  </p:cSld>
  <p:clrMapOvr>
    <a:masterClrMapping/>
  </p:clrMapOvr>
  <p:transition>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l">
  <a:themeElements>
    <a:clrScheme name="Papel">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Aspect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rige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96</TotalTime>
  <Words>471</Words>
  <Application>Microsoft Office PowerPoint</Application>
  <PresentationFormat>Presentación en pantalla (4:3)</PresentationFormat>
  <Paragraphs>51</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Papel</vt:lpstr>
      <vt:lpstr>MEDIDAS CAUTELARES</vt:lpstr>
      <vt:lpstr>ARTICULO: 221- Procedencia</vt:lpstr>
      <vt:lpstr>CARACTERIZACIÓN</vt:lpstr>
      <vt:lpstr>REQUISITOS PROPIOS</vt:lpstr>
      <vt:lpstr>Diapositiva 5</vt:lpstr>
      <vt:lpstr>REQUISITOS COMUNES</vt:lpstr>
      <vt:lpstr>DIFERENCIAS </vt:lpstr>
      <vt:lpstr>     VALOR PROBATORIO DEL ACTA</vt:lpstr>
      <vt:lpstr>        DESIGNACION DE DEPOSITARIO</vt:lpstr>
      <vt:lpstr>DISTINTOS TIPOS DE SECUESTROS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Usuario</dc:creator>
  <cp:lastModifiedBy>Usuario</cp:lastModifiedBy>
  <cp:revision>26</cp:revision>
  <dcterms:created xsi:type="dcterms:W3CDTF">2012-10-19T02:01:03Z</dcterms:created>
  <dcterms:modified xsi:type="dcterms:W3CDTF">2012-10-19T10:29:54Z</dcterms:modified>
</cp:coreProperties>
</file>