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8"/>
  </p:notesMasterIdLst>
  <p:sldIdLst>
    <p:sldId id="256" r:id="rId2"/>
    <p:sldId id="370" r:id="rId3"/>
    <p:sldId id="371" r:id="rId4"/>
    <p:sldId id="357" r:id="rId5"/>
    <p:sldId id="369" r:id="rId6"/>
    <p:sldId id="359" r:id="rId7"/>
    <p:sldId id="360" r:id="rId8"/>
    <p:sldId id="362" r:id="rId9"/>
    <p:sldId id="331" r:id="rId10"/>
    <p:sldId id="332" r:id="rId11"/>
    <p:sldId id="364" r:id="rId12"/>
    <p:sldId id="367" r:id="rId13"/>
    <p:sldId id="283" r:id="rId14"/>
    <p:sldId id="341" r:id="rId15"/>
    <p:sldId id="372" r:id="rId16"/>
    <p:sldId id="352" r:id="rId1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showGuides="1">
      <p:cViewPr varScale="1">
        <p:scale>
          <a:sx n="103" d="100"/>
          <a:sy n="103" d="100"/>
        </p:scale>
        <p:origin x="24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4C1E0B-8DF5-4870-8852-263CCA924579}" type="datetimeFigureOut">
              <a:rPr lang="es-ES" smtClean="0"/>
              <a:pPr/>
              <a:t>12/11/2019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02B00A-C493-4D61-8A83-8DB199F22D50}" type="slidenum">
              <a:rPr lang="es-ES" smtClean="0"/>
              <a:pPr/>
              <a:t>‹Nº›</a:t>
            </a:fld>
            <a:endParaRPr lang="es-ES"/>
          </a:p>
        </p:txBody>
      </p:sp>
    </p:spTree>
    <p:extLst>
      <p:ext uri="{BB962C8B-B14F-4D97-AF65-F5344CB8AC3E}">
        <p14:creationId xmlns:p14="http://schemas.microsoft.com/office/powerpoint/2010/main" val="351459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E902B00A-C493-4D61-8A83-8DB199F22D50}" type="slidenum">
              <a:rPr lang="es-ES" smtClean="0"/>
              <a:pPr/>
              <a:t>2</a:t>
            </a:fld>
            <a:endParaRPr lang="es-ES"/>
          </a:p>
        </p:txBody>
      </p:sp>
    </p:spTree>
    <p:extLst>
      <p:ext uri="{BB962C8B-B14F-4D97-AF65-F5344CB8AC3E}">
        <p14:creationId xmlns:p14="http://schemas.microsoft.com/office/powerpoint/2010/main" val="1329029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Rectángulo"/>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Rectángulo"/>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fld id="{9F059EDF-CCA1-421C-93E1-F5747FDBB0A9}" type="datetimeFigureOut">
              <a:rPr lang="es-ES" smtClean="0"/>
              <a:pPr/>
              <a:t>12/11/2019</a:t>
            </a:fld>
            <a:endParaRPr lang="es-ES"/>
          </a:p>
        </p:txBody>
      </p:sp>
      <p:sp>
        <p:nvSpPr>
          <p:cNvPr id="17" name="16 Marcador de pie de página"/>
          <p:cNvSpPr>
            <a:spLocks noGrp="1"/>
          </p:cNvSpPr>
          <p:nvPr>
            <p:ph type="ftr" sz="quarter" idx="11"/>
          </p:nvPr>
        </p:nvSpPr>
        <p:spPr>
          <a:xfrm>
            <a:off x="5410200" y="4205288"/>
            <a:ext cx="1295400" cy="457200"/>
          </a:xfrm>
        </p:spPr>
        <p:txBody>
          <a:bodyPr/>
          <a:lstStyle/>
          <a:p>
            <a:endParaRPr lang="es-ES"/>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EE3C79E-F703-44AD-A98D-EF161B7E7296}"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F059EDF-CCA1-421C-93E1-F5747FDBB0A9}" type="datetimeFigureOut">
              <a:rPr lang="es-ES" smtClean="0"/>
              <a:pPr/>
              <a:t>12/11/2019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EE3C79E-F703-44AD-A98D-EF161B7E7296}"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F059EDF-CCA1-421C-93E1-F5747FDBB0A9}" type="datetimeFigureOut">
              <a:rPr lang="es-ES" smtClean="0"/>
              <a:pPr/>
              <a:t>12/11/2019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EE3C79E-F703-44AD-A98D-EF161B7E7296}"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F059EDF-CCA1-421C-93E1-F5747FDBB0A9}" type="datetimeFigureOut">
              <a:rPr lang="es-ES" smtClean="0"/>
              <a:pPr/>
              <a:t>12/11/2019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EE3C79E-F703-44AD-A98D-EF161B7E7296}"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9F059EDF-CCA1-421C-93E1-F5747FDBB0A9}" type="datetimeFigureOut">
              <a:rPr lang="es-ES" smtClean="0"/>
              <a:pPr/>
              <a:t>12/11/2019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EE3C79E-F703-44AD-A98D-EF161B7E7296}"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9F059EDF-CCA1-421C-93E1-F5747FDBB0A9}" type="datetimeFigureOut">
              <a:rPr lang="es-ES" smtClean="0"/>
              <a:pPr/>
              <a:t>12/11/2019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EE3C79E-F703-44AD-A98D-EF161B7E7296}"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fecha"/>
          <p:cNvSpPr>
            <a:spLocks noGrp="1"/>
          </p:cNvSpPr>
          <p:nvPr>
            <p:ph type="dt" sz="half" idx="10"/>
          </p:nvPr>
        </p:nvSpPr>
        <p:spPr/>
        <p:txBody>
          <a:bodyPr rtlCol="0"/>
          <a:lstStyle/>
          <a:p>
            <a:fld id="{9F059EDF-CCA1-421C-93E1-F5747FDBB0A9}" type="datetimeFigureOut">
              <a:rPr lang="es-ES" smtClean="0"/>
              <a:pPr/>
              <a:t>12/11/2019</a:t>
            </a:fld>
            <a:endParaRPr lang="es-ES"/>
          </a:p>
        </p:txBody>
      </p:sp>
      <p:sp>
        <p:nvSpPr>
          <p:cNvPr id="27" name="26 Marcador de número de diapositiva"/>
          <p:cNvSpPr>
            <a:spLocks noGrp="1"/>
          </p:cNvSpPr>
          <p:nvPr>
            <p:ph type="sldNum" sz="quarter" idx="11"/>
          </p:nvPr>
        </p:nvSpPr>
        <p:spPr/>
        <p:txBody>
          <a:bodyPr rtlCol="0"/>
          <a:lstStyle/>
          <a:p>
            <a:fld id="{5EE3C79E-F703-44AD-A98D-EF161B7E7296}" type="slidenum">
              <a:rPr lang="es-ES" smtClean="0"/>
              <a:pPr/>
              <a:t>‹Nº›</a:t>
            </a:fld>
            <a:endParaRPr lang="es-ES"/>
          </a:p>
        </p:txBody>
      </p:sp>
      <p:sp>
        <p:nvSpPr>
          <p:cNvPr id="28" name="2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fld id="{9F059EDF-CCA1-421C-93E1-F5747FDBB0A9}" type="datetimeFigureOut">
              <a:rPr lang="es-ES" smtClean="0"/>
              <a:pPr/>
              <a:t>12/11/2019</a:t>
            </a:fld>
            <a:endParaRPr lang="es-ES"/>
          </a:p>
        </p:txBody>
      </p:sp>
      <p:sp>
        <p:nvSpPr>
          <p:cNvPr id="4" name="3 Marcador de pie de página"/>
          <p:cNvSpPr>
            <a:spLocks noGrp="1"/>
          </p:cNvSpPr>
          <p:nvPr>
            <p:ph type="ftr" sz="quarter" idx="11"/>
          </p:nvPr>
        </p:nvSpPr>
        <p:spPr>
          <a:xfrm>
            <a:off x="5257800" y="612648"/>
            <a:ext cx="1325880" cy="457200"/>
          </a:xfrm>
        </p:spPr>
        <p:txBody>
          <a:bodyPr/>
          <a:lstStyle/>
          <a:p>
            <a:endParaRPr lang="es-ES"/>
          </a:p>
        </p:txBody>
      </p:sp>
      <p:sp>
        <p:nvSpPr>
          <p:cNvPr id="5" name="4 Marcador de número de diapositiva"/>
          <p:cNvSpPr>
            <a:spLocks noGrp="1"/>
          </p:cNvSpPr>
          <p:nvPr>
            <p:ph type="sldNum" sz="quarter" idx="12"/>
          </p:nvPr>
        </p:nvSpPr>
        <p:spPr>
          <a:xfrm>
            <a:off x="8174736" y="2272"/>
            <a:ext cx="762000" cy="365760"/>
          </a:xfrm>
        </p:spPr>
        <p:txBody>
          <a:bodyPr/>
          <a:lstStyle/>
          <a:p>
            <a:fld id="{5EE3C79E-F703-44AD-A98D-EF161B7E7296}"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F059EDF-CCA1-421C-93E1-F5747FDBB0A9}" type="datetimeFigureOut">
              <a:rPr lang="es-ES" smtClean="0"/>
              <a:pPr/>
              <a:t>12/11/2019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EE3C79E-F703-44AD-A98D-EF161B7E7296}"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9F059EDF-CCA1-421C-93E1-F5747FDBB0A9}" type="datetimeFigureOut">
              <a:rPr lang="es-ES" smtClean="0"/>
              <a:pPr/>
              <a:t>12/11/2019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EE3C79E-F703-44AD-A98D-EF161B7E7296}"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9F059EDF-CCA1-421C-93E1-F5747FDBB0A9}" type="datetimeFigureOut">
              <a:rPr lang="es-ES" smtClean="0"/>
              <a:pPr/>
              <a:t>12/11/2019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EE3C79E-F703-44AD-A98D-EF161B7E7296}"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Rectángulo"/>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Rectángulo"/>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Rectángulo redondeado"/>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Rectángulo"/>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F059EDF-CCA1-421C-93E1-F5747FDBB0A9}" type="datetimeFigureOut">
              <a:rPr lang="es-ES" smtClean="0"/>
              <a:pPr/>
              <a:t>12/11/2019</a:t>
            </a:fld>
            <a:endParaRPr lang="es-ES"/>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s-ES"/>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EE3C79E-F703-44AD-A98D-EF161B7E7296}"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     LA INFANCIA DAÑADA</a:t>
            </a:r>
            <a:endParaRPr lang="es-ES" dirty="0"/>
          </a:p>
        </p:txBody>
      </p:sp>
      <p:sp>
        <p:nvSpPr>
          <p:cNvPr id="3" name="2 Subtítulo"/>
          <p:cNvSpPr>
            <a:spLocks noGrp="1"/>
          </p:cNvSpPr>
          <p:nvPr>
            <p:ph type="subTitle" idx="1"/>
          </p:nvPr>
        </p:nvSpPr>
        <p:spPr/>
        <p:txBody>
          <a:bodyPr>
            <a:normAutofit/>
          </a:bodyPr>
          <a:lstStyle/>
          <a:p>
            <a:r>
              <a:rPr lang="es-ES" dirty="0" smtClean="0"/>
              <a:t>      Pasado y Presente de los Protocolos y Buenas Prácticas en</a:t>
            </a:r>
          </a:p>
          <a:p>
            <a:r>
              <a:rPr lang="es-ES" dirty="0" smtClean="0"/>
              <a:t>             la atención del </a:t>
            </a:r>
          </a:p>
          <a:p>
            <a:r>
              <a:rPr lang="es-ES" dirty="0" smtClean="0"/>
              <a:t>      Abuso Sexual en la Infancia</a:t>
            </a:r>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chemeClr val="accent1">
                    <a:lumMod val="75000"/>
                  </a:schemeClr>
                </a:solidFill>
              </a:rPr>
              <a:t>                A S I - 1</a:t>
            </a:r>
            <a:r>
              <a:rPr lang="es-ES" b="1" dirty="0" smtClean="0"/>
              <a:t> </a:t>
            </a:r>
            <a:endParaRPr lang="es-ES" dirty="0"/>
          </a:p>
        </p:txBody>
      </p:sp>
      <p:sp>
        <p:nvSpPr>
          <p:cNvPr id="3" name="2 Marcador de contenido"/>
          <p:cNvSpPr>
            <a:spLocks noGrp="1"/>
          </p:cNvSpPr>
          <p:nvPr>
            <p:ph idx="1"/>
          </p:nvPr>
        </p:nvSpPr>
        <p:spPr/>
        <p:txBody>
          <a:bodyPr/>
          <a:lstStyle/>
          <a:p>
            <a:endParaRPr lang="es-ES" b="1" i="1" dirty="0" smtClean="0"/>
          </a:p>
          <a:p>
            <a:endParaRPr lang="es-ES" b="1" i="1" dirty="0" smtClean="0"/>
          </a:p>
          <a:p>
            <a:pPr>
              <a:buNone/>
            </a:pPr>
            <a:r>
              <a:rPr lang="es-ES" b="1" i="1" dirty="0" smtClean="0"/>
              <a:t>El nivel de daño producido se verifica en el </a:t>
            </a:r>
          </a:p>
          <a:p>
            <a:pPr>
              <a:buNone/>
            </a:pPr>
            <a:r>
              <a:rPr lang="es-ES" b="1" i="1" dirty="0" smtClean="0"/>
              <a:t>     trauma registrado en el niño víctima,</a:t>
            </a:r>
          </a:p>
          <a:p>
            <a:pPr>
              <a:buNone/>
            </a:pPr>
            <a:r>
              <a:rPr lang="es-ES" b="1" i="1" dirty="0" smtClean="0"/>
              <a:t>                    nunca en el agresor</a:t>
            </a:r>
            <a:endParaRPr lang="es-ES" dirty="0" smtClean="0"/>
          </a:p>
          <a:p>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chemeClr val="accent1">
                    <a:lumMod val="75000"/>
                  </a:schemeClr>
                </a:solidFill>
              </a:rPr>
              <a:t>Principio:</a:t>
            </a:r>
            <a:endParaRPr lang="es-ES" dirty="0">
              <a:solidFill>
                <a:schemeClr val="accent1">
                  <a:lumMod val="75000"/>
                </a:schemeClr>
              </a:solidFill>
            </a:endParaRPr>
          </a:p>
        </p:txBody>
      </p:sp>
      <p:sp>
        <p:nvSpPr>
          <p:cNvPr id="3" name="2 Marcador de contenido"/>
          <p:cNvSpPr>
            <a:spLocks noGrp="1"/>
          </p:cNvSpPr>
          <p:nvPr>
            <p:ph idx="1"/>
          </p:nvPr>
        </p:nvSpPr>
        <p:spPr/>
        <p:txBody>
          <a:bodyPr>
            <a:normAutofit fontScale="70000" lnSpcReduction="20000"/>
          </a:bodyPr>
          <a:lstStyle/>
          <a:p>
            <a:r>
              <a:rPr lang="es-ES" b="1" dirty="0" smtClean="0"/>
              <a:t>Por lo tanto: cuando se está frente a una sospecha fundada de que se produjo una situación abusiva de lo que se trata es de “valorar si la salud y la seguridad básicas del niño se encuentran en peligro. Dicha valoración se debe realizar de modo urgente e inmediato para que cese el abuso y sus consecuencias. En ese momento “ no se trata de realizar un examen detallado y en profundidad del estado físico, psicológico y cognitivo del niño”, lo que se llevará a cabo posteriormente en la etapa diagnóstica y cuando haya tiempo suficiente. “En el momento inicial el único objetivo de la valoración consiste en determinar si el niño necesita ser protegido de manera urgente porque se encuentra en serio peligro”</a:t>
            </a:r>
            <a:endParaRPr lang="es-ES" dirty="0" smtClean="0"/>
          </a:p>
          <a:p>
            <a:r>
              <a:rPr lang="es-ES" b="1" dirty="0" smtClean="0"/>
              <a:t>               </a:t>
            </a:r>
            <a:endParaRPr lang="es-ES" dirty="0" smtClean="0"/>
          </a:p>
          <a:p>
            <a:r>
              <a:rPr lang="es-ES" b="1" dirty="0" smtClean="0"/>
              <a:t>                   (de Paúl-</a:t>
            </a:r>
            <a:r>
              <a:rPr lang="es-ES" b="1" dirty="0" err="1" smtClean="0"/>
              <a:t>Arruabarena</a:t>
            </a:r>
            <a:r>
              <a:rPr lang="es-ES" b="1" dirty="0" smtClean="0"/>
              <a:t>, 1999).- </a:t>
            </a:r>
            <a:endParaRPr lang="es-ES" dirty="0" smtClean="0"/>
          </a:p>
          <a:p>
            <a:pPr>
              <a:buNone/>
            </a:pPr>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endParaRPr lang="es-AR"/>
          </a:p>
        </p:txBody>
      </p:sp>
      <p:pic>
        <p:nvPicPr>
          <p:cNvPr id="1026" name="Picture 2"/>
          <p:cNvPicPr>
            <a:picLocks noChangeAspect="1" noChangeArrowheads="1"/>
          </p:cNvPicPr>
          <p:nvPr/>
        </p:nvPicPr>
        <p:blipFill>
          <a:blip r:embed="rId2" cstate="print"/>
          <a:srcRect/>
          <a:stretch>
            <a:fillRect/>
          </a:stretch>
        </p:blipFill>
        <p:spPr bwMode="auto">
          <a:xfrm>
            <a:off x="0" y="-603448"/>
            <a:ext cx="9144000" cy="7461448"/>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solidFill>
                  <a:schemeClr val="accent1">
                    <a:lumMod val="75000"/>
                  </a:schemeClr>
                </a:solidFill>
              </a:rPr>
              <a:t>Maltrato Institucional </a:t>
            </a:r>
            <a:endParaRPr lang="es-ES" dirty="0">
              <a:solidFill>
                <a:schemeClr val="accent1">
                  <a:lumMod val="75000"/>
                </a:schemeClr>
              </a:solidFill>
            </a:endParaRPr>
          </a:p>
        </p:txBody>
      </p:sp>
      <p:sp>
        <p:nvSpPr>
          <p:cNvPr id="3" name="2 Marcador de contenido"/>
          <p:cNvSpPr>
            <a:spLocks noGrp="1"/>
          </p:cNvSpPr>
          <p:nvPr>
            <p:ph idx="1"/>
          </p:nvPr>
        </p:nvSpPr>
        <p:spPr/>
        <p:txBody>
          <a:bodyPr>
            <a:normAutofit lnSpcReduction="10000"/>
          </a:bodyPr>
          <a:lstStyle/>
          <a:p>
            <a:r>
              <a:rPr lang="es-AR" b="1" dirty="0" smtClean="0"/>
              <a:t>C</a:t>
            </a:r>
            <a:r>
              <a:rPr lang="es-AR" b="1" i="1" dirty="0" smtClean="0"/>
              <a:t>ualquier legislación, procedimiento, actuación u omisión procedente de los poderes públicos o bien derivada de la actuación individual de los profesionales que comporte abuso, negligencia, detrimento de la salud, la seguridad, el estado emocional, el bienestar físico, la correcta maduración o que viole los derechos básicos del </a:t>
            </a:r>
            <a:r>
              <a:rPr lang="es-AR" b="1" i="1" dirty="0" err="1" smtClean="0"/>
              <a:t>niñ@</a:t>
            </a:r>
            <a:r>
              <a:rPr lang="es-AR" b="1" i="1" dirty="0" smtClean="0"/>
              <a:t> y/o la infancia. </a:t>
            </a:r>
            <a:r>
              <a:rPr lang="es-AR" b="1" dirty="0" smtClean="0"/>
              <a:t>(Martínez Roig, 1989).</a:t>
            </a:r>
            <a:endParaRPr lang="es-ES" dirty="0" smtClean="0"/>
          </a:p>
          <a:p>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            REVICTIMIZACIÓN</a:t>
            </a:r>
            <a:endParaRPr lang="es-AR" dirty="0"/>
          </a:p>
        </p:txBody>
      </p:sp>
      <p:sp>
        <p:nvSpPr>
          <p:cNvPr id="3" name="2 Marcador de contenido"/>
          <p:cNvSpPr>
            <a:spLocks noGrp="1"/>
          </p:cNvSpPr>
          <p:nvPr>
            <p:ph idx="1"/>
          </p:nvPr>
        </p:nvSpPr>
        <p:spPr/>
        <p:txBody>
          <a:bodyPr/>
          <a:lstStyle/>
          <a:p>
            <a:pPr>
              <a:buNone/>
            </a:pPr>
            <a:r>
              <a:rPr lang="es-AR" dirty="0" smtClean="0"/>
              <a:t>. </a:t>
            </a:r>
            <a:r>
              <a:rPr lang="es-AR" smtClean="0"/>
              <a:t>Múltiples entrevistas </a:t>
            </a:r>
            <a:r>
              <a:rPr lang="es-AR" dirty="0" err="1" smtClean="0"/>
              <a:t>psicodiagnósticas</a:t>
            </a:r>
            <a:r>
              <a:rPr lang="es-AR" dirty="0" smtClean="0"/>
              <a:t> </a:t>
            </a:r>
          </a:p>
          <a:p>
            <a:pPr>
              <a:buNone/>
            </a:pPr>
            <a:endParaRPr lang="es-AR" dirty="0" smtClean="0"/>
          </a:p>
          <a:p>
            <a:pPr>
              <a:buNone/>
            </a:pPr>
            <a:r>
              <a:rPr lang="es-AR" dirty="0" smtClean="0"/>
              <a:t>.Contacto con  sospechados</a:t>
            </a:r>
          </a:p>
          <a:p>
            <a:pPr>
              <a:buNone/>
            </a:pPr>
            <a:endParaRPr lang="es-AR" dirty="0" smtClean="0"/>
          </a:p>
          <a:p>
            <a:pPr>
              <a:buNone/>
            </a:pPr>
            <a:r>
              <a:rPr lang="es-AR" dirty="0" smtClean="0"/>
              <a:t>. Largos procesos</a:t>
            </a:r>
          </a:p>
          <a:p>
            <a:pPr>
              <a:buNone/>
            </a:pPr>
            <a:endParaRPr lang="es-AR" dirty="0" smtClean="0"/>
          </a:p>
          <a:p>
            <a:pPr>
              <a:buNone/>
            </a:pPr>
            <a:r>
              <a:rPr lang="es-AR" dirty="0" smtClean="0"/>
              <a:t>. Falta de sanción penal o social</a:t>
            </a:r>
            <a:endParaRPr lang="es-A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endParaRPr lang="es-AR"/>
          </a:p>
        </p:txBody>
      </p:sp>
      <p:pic>
        <p:nvPicPr>
          <p:cNvPr id="1026" name="Picture 2"/>
          <p:cNvPicPr>
            <a:picLocks noChangeAspect="1" noChangeArrowheads="1"/>
          </p:cNvPicPr>
          <p:nvPr/>
        </p:nvPicPr>
        <p:blipFill>
          <a:blip r:embed="rId2" cstate="print"/>
          <a:srcRect/>
          <a:stretch>
            <a:fillRect/>
          </a:stretch>
        </p:blipFill>
        <p:spPr bwMode="auto">
          <a:xfrm>
            <a:off x="0" y="171400"/>
            <a:ext cx="9144000" cy="68580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LA MADRE DE LA NIÑA/0 ABUSADOS</a:t>
            </a:r>
            <a:endParaRPr lang="es-MX" dirty="0"/>
          </a:p>
        </p:txBody>
      </p:sp>
      <p:sp>
        <p:nvSpPr>
          <p:cNvPr id="3" name="2 Marcador de contenido"/>
          <p:cNvSpPr>
            <a:spLocks noGrp="1"/>
          </p:cNvSpPr>
          <p:nvPr>
            <p:ph idx="1"/>
          </p:nvPr>
        </p:nvSpPr>
        <p:spPr/>
        <p:txBody>
          <a:bodyPr/>
          <a:lstStyle/>
          <a:p>
            <a:r>
              <a:rPr lang="es-AR" dirty="0" smtClean="0"/>
              <a:t>Carácter </a:t>
            </a:r>
            <a:r>
              <a:rPr lang="es-AR" dirty="0" err="1" smtClean="0"/>
              <a:t>transgeneracional</a:t>
            </a:r>
            <a:endParaRPr lang="es-AR" dirty="0" smtClean="0"/>
          </a:p>
          <a:p>
            <a:r>
              <a:rPr lang="es-AR" dirty="0" smtClean="0"/>
              <a:t>La represión</a:t>
            </a:r>
          </a:p>
          <a:p>
            <a:r>
              <a:rPr lang="es-AR" dirty="0" smtClean="0"/>
              <a:t>El “partenaire”. </a:t>
            </a:r>
          </a:p>
          <a:p>
            <a:r>
              <a:rPr lang="es-AR" dirty="0" smtClean="0"/>
              <a:t>La </a:t>
            </a:r>
            <a:r>
              <a:rPr lang="es-AR" smtClean="0"/>
              <a:t>complicidad perversa</a:t>
            </a:r>
            <a:endParaRPr lang="es-AR" dirty="0" smtClean="0"/>
          </a:p>
          <a:p>
            <a:r>
              <a:rPr lang="es-AR" dirty="0" smtClean="0"/>
              <a:t>Otras variables</a:t>
            </a:r>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s-ES" b="1" dirty="0" smtClean="0"/>
              <a:t>ABUSO SEXUAL INFANTIL</a:t>
            </a:r>
            <a:r>
              <a:rPr lang="es-ES" dirty="0" smtClean="0"/>
              <a:t> </a:t>
            </a:r>
            <a:endParaRPr lang="es-AR" dirty="0" smtClean="0"/>
          </a:p>
        </p:txBody>
      </p:sp>
      <p:sp>
        <p:nvSpPr>
          <p:cNvPr id="13315" name="Rectangle 3"/>
          <p:cNvSpPr>
            <a:spLocks noGrp="1" noChangeArrowheads="1"/>
          </p:cNvSpPr>
          <p:nvPr>
            <p:ph type="body" idx="1"/>
          </p:nvPr>
        </p:nvSpPr>
        <p:spPr>
          <a:xfrm>
            <a:off x="1370013" y="1827213"/>
            <a:ext cx="7313612" cy="4410075"/>
          </a:xfrm>
        </p:spPr>
        <p:txBody>
          <a:bodyPr/>
          <a:lstStyle/>
          <a:p>
            <a:pPr eaLnBrk="1" hangingPunct="1">
              <a:lnSpc>
                <a:spcPct val="80000"/>
              </a:lnSpc>
            </a:pPr>
            <a:endParaRPr lang="es-ES" sz="1400" b="1" dirty="0" smtClean="0"/>
          </a:p>
          <a:p>
            <a:pPr eaLnBrk="1" hangingPunct="1">
              <a:lnSpc>
                <a:spcPct val="80000"/>
              </a:lnSpc>
            </a:pPr>
            <a:r>
              <a:rPr lang="es-ES" sz="1800" b="1" dirty="0" smtClean="0"/>
              <a:t>Cuando un niño o niña es   involucrado  en actividades sexuales,  con o sin contacto físico,  que transgreden las leyes o las restricciones sociales,    actividades   que el niño  no llega a comprender  por estar evolutivamente inmaduro, y que son ejercidas por quien mantiene con éste un vínculo asimétrico de poder, conocimientos y posibilidades de satisfacción. </a:t>
            </a:r>
          </a:p>
          <a:p>
            <a:pPr eaLnBrk="1" hangingPunct="1">
              <a:lnSpc>
                <a:spcPct val="80000"/>
              </a:lnSpc>
            </a:pPr>
            <a:endParaRPr lang="es-ES" sz="1800" b="1" dirty="0" smtClean="0"/>
          </a:p>
          <a:p>
            <a:pPr eaLnBrk="1" hangingPunct="1">
              <a:lnSpc>
                <a:spcPct val="80000"/>
              </a:lnSpc>
            </a:pPr>
            <a:r>
              <a:rPr lang="es-ES" sz="1800" b="1" dirty="0" smtClean="0"/>
              <a:t>Una de cada 4 mujeres es victimizada antes de llegar a los 18 años (entre el 65% y el 70% de los menores abusados son mujeres). 10% de la población argentina</a:t>
            </a:r>
          </a:p>
          <a:p>
            <a:pPr eaLnBrk="1" hangingPunct="1">
              <a:lnSpc>
                <a:spcPct val="80000"/>
              </a:lnSpc>
            </a:pPr>
            <a:endParaRPr lang="es-ES" sz="1800" b="1" dirty="0" smtClean="0"/>
          </a:p>
          <a:p>
            <a:pPr eaLnBrk="1" hangingPunct="1">
              <a:lnSpc>
                <a:spcPct val="80000"/>
              </a:lnSpc>
            </a:pPr>
            <a:r>
              <a:rPr lang="es-ES" sz="1800" b="1" dirty="0" smtClean="0"/>
              <a:t>Las cifras en el caso de los varones muestran 1 cada 4 ó 6 casos de abuso sexual.</a:t>
            </a:r>
          </a:p>
          <a:p>
            <a:pPr eaLnBrk="1" hangingPunct="1">
              <a:lnSpc>
                <a:spcPct val="80000"/>
              </a:lnSpc>
            </a:pPr>
            <a:endParaRPr lang="es-ES" sz="1800" b="1" dirty="0" smtClean="0"/>
          </a:p>
          <a:p>
            <a:pPr eaLnBrk="1" hangingPunct="1">
              <a:lnSpc>
                <a:spcPct val="80000"/>
              </a:lnSpc>
              <a:buNone/>
            </a:pPr>
            <a:endParaRPr lang="es-ES" sz="1800" b="1" dirty="0" smtClean="0"/>
          </a:p>
          <a:p>
            <a:pPr eaLnBrk="1" hangingPunct="1">
              <a:lnSpc>
                <a:spcPct val="80000"/>
              </a:lnSpc>
            </a:pPr>
            <a:endParaRPr lang="es-AR" sz="1500"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Nociones cuestionadas</a:t>
            </a:r>
            <a:endParaRPr lang="es-MX" dirty="0"/>
          </a:p>
        </p:txBody>
      </p:sp>
      <p:sp>
        <p:nvSpPr>
          <p:cNvPr id="3" name="2 Marcador de contenido"/>
          <p:cNvSpPr>
            <a:spLocks noGrp="1"/>
          </p:cNvSpPr>
          <p:nvPr>
            <p:ph idx="1"/>
          </p:nvPr>
        </p:nvSpPr>
        <p:spPr/>
        <p:txBody>
          <a:bodyPr/>
          <a:lstStyle/>
          <a:p>
            <a:r>
              <a:rPr lang="es-AR" dirty="0" smtClean="0"/>
              <a:t>Con o sin contacto físico</a:t>
            </a:r>
          </a:p>
          <a:p>
            <a:r>
              <a:rPr lang="es-AR" dirty="0" smtClean="0"/>
              <a:t>Consentimiento</a:t>
            </a:r>
          </a:p>
          <a:p>
            <a:r>
              <a:rPr lang="es-AR" dirty="0" smtClean="0"/>
              <a:t>Goce del adulto</a:t>
            </a:r>
          </a:p>
          <a:p>
            <a:pPr>
              <a:buNone/>
            </a:pPr>
            <a:endParaRPr lang="es-AR" dirty="0" smtClean="0"/>
          </a:p>
          <a:p>
            <a:endParaRPr lang="es-AR" dirty="0" smtClean="0"/>
          </a:p>
          <a:p>
            <a:pPr>
              <a:buNone/>
            </a:pPr>
            <a:endParaRPr lang="es-MX"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79512" y="404664"/>
            <a:ext cx="8229600" cy="864096"/>
          </a:xfrm>
        </p:spPr>
        <p:txBody>
          <a:bodyPr>
            <a:normAutofit/>
          </a:bodyPr>
          <a:lstStyle/>
          <a:p>
            <a:pPr eaLnBrk="1" hangingPunct="1"/>
            <a:r>
              <a:rPr lang="en-US" sz="2400" b="1" dirty="0" smtClean="0"/>
              <a:t>RONALD C. SUMMIT (1972)</a:t>
            </a:r>
            <a:r>
              <a:rPr lang="es-ES" sz="2400" b="1" dirty="0" smtClean="0"/>
              <a:t/>
            </a:r>
            <a:br>
              <a:rPr lang="es-ES" sz="2400" b="1" dirty="0" smtClean="0"/>
            </a:br>
            <a:r>
              <a:rPr lang="es-ES" sz="2000" b="1" dirty="0" smtClean="0"/>
              <a:t>SINDROME DE ACOMODACION AL ABUSO SEXUAL INFANTIL</a:t>
            </a:r>
            <a:endParaRPr lang="es-AR" sz="2000" b="1" dirty="0" smtClean="0"/>
          </a:p>
        </p:txBody>
      </p:sp>
      <p:sp>
        <p:nvSpPr>
          <p:cNvPr id="6" name="Marcador de contenido 1"/>
          <p:cNvSpPr>
            <a:spLocks noGrp="1"/>
          </p:cNvSpPr>
          <p:nvPr>
            <p:ph idx="1"/>
          </p:nvPr>
        </p:nvSpPr>
        <p:spPr>
          <a:xfrm>
            <a:off x="323528" y="1700808"/>
            <a:ext cx="8229600" cy="4325112"/>
          </a:xfrm>
        </p:spPr>
        <p:txBody>
          <a:bodyPr>
            <a:normAutofit/>
          </a:bodyPr>
          <a:lstStyle/>
          <a:p>
            <a:pPr marL="566928" indent="-457200">
              <a:buClrTx/>
              <a:buFont typeface="+mj-lt"/>
              <a:buAutoNum type="arabicPeriod"/>
            </a:pPr>
            <a:r>
              <a:rPr lang="es-ES" sz="3200" b="1" dirty="0" smtClean="0">
                <a:solidFill>
                  <a:schemeClr val="tx2"/>
                </a:solidFill>
              </a:rPr>
              <a:t>OCULTAMIENTO </a:t>
            </a:r>
            <a:r>
              <a:rPr lang="es-ES" sz="3200" b="1" dirty="0">
                <a:solidFill>
                  <a:schemeClr val="tx2"/>
                </a:solidFill>
              </a:rPr>
              <a:t>O SECRETO</a:t>
            </a:r>
          </a:p>
          <a:p>
            <a:pPr marL="566928" indent="-457200">
              <a:buClrTx/>
              <a:buFont typeface="+mj-lt"/>
              <a:buAutoNum type="arabicPeriod"/>
            </a:pPr>
            <a:r>
              <a:rPr lang="es-ES" sz="3200" b="1" dirty="0" smtClean="0">
                <a:solidFill>
                  <a:schemeClr val="tx2"/>
                </a:solidFill>
              </a:rPr>
              <a:t>DESAMPARO</a:t>
            </a:r>
            <a:endParaRPr lang="es-ES" sz="3200" b="1" dirty="0">
              <a:solidFill>
                <a:schemeClr val="tx2"/>
              </a:solidFill>
            </a:endParaRPr>
          </a:p>
          <a:p>
            <a:pPr marL="566928" indent="-457200">
              <a:buClrTx/>
              <a:buFont typeface="+mj-lt"/>
              <a:buAutoNum type="arabicPeriod"/>
            </a:pPr>
            <a:r>
              <a:rPr lang="es-ES" sz="3200" b="1" dirty="0" smtClean="0">
                <a:solidFill>
                  <a:schemeClr val="tx2"/>
                </a:solidFill>
              </a:rPr>
              <a:t>ACORRALAMIENTO </a:t>
            </a:r>
            <a:r>
              <a:rPr lang="es-ES" sz="3200" b="1" dirty="0">
                <a:solidFill>
                  <a:schemeClr val="tx2"/>
                </a:solidFill>
              </a:rPr>
              <a:t>Y ACOMODACIÓN</a:t>
            </a:r>
          </a:p>
          <a:p>
            <a:pPr marL="566928" indent="-457200">
              <a:buClrTx/>
              <a:buFont typeface="+mj-lt"/>
              <a:buAutoNum type="arabicPeriod"/>
            </a:pPr>
            <a:r>
              <a:rPr lang="es-ES" sz="3200" b="1" dirty="0" smtClean="0">
                <a:solidFill>
                  <a:schemeClr val="tx2"/>
                </a:solidFill>
              </a:rPr>
              <a:t>DENUNCIA </a:t>
            </a:r>
            <a:r>
              <a:rPr lang="es-ES" sz="3200" b="1" dirty="0">
                <a:solidFill>
                  <a:schemeClr val="tx2"/>
                </a:solidFill>
              </a:rPr>
              <a:t>TARDIA, CONFLICTIVA E INCONVINCENTE</a:t>
            </a:r>
          </a:p>
          <a:p>
            <a:pPr marL="566928" indent="-457200">
              <a:buClrTx/>
              <a:buFont typeface="+mj-lt"/>
              <a:buAutoNum type="arabicPeriod"/>
            </a:pPr>
            <a:r>
              <a:rPr lang="es-ES" sz="3200" b="1" dirty="0" smtClean="0">
                <a:solidFill>
                  <a:schemeClr val="tx2"/>
                </a:solidFill>
              </a:rPr>
              <a:t>RETRACTACION</a:t>
            </a:r>
            <a:endParaRPr lang="es-AR" sz="3200" b="1"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EL ASI  AYER Y HOY</a:t>
            </a:r>
            <a:endParaRPr lang="es-AR" dirty="0"/>
          </a:p>
        </p:txBody>
      </p:sp>
      <p:sp>
        <p:nvSpPr>
          <p:cNvPr id="3" name="2 Marcador de contenido"/>
          <p:cNvSpPr>
            <a:spLocks noGrp="1"/>
          </p:cNvSpPr>
          <p:nvPr>
            <p:ph idx="1"/>
          </p:nvPr>
        </p:nvSpPr>
        <p:spPr/>
        <p:txBody>
          <a:bodyPr>
            <a:normAutofit fontScale="92500" lnSpcReduction="20000"/>
          </a:bodyPr>
          <a:lstStyle/>
          <a:p>
            <a:r>
              <a:rPr lang="es-AR" dirty="0" smtClean="0"/>
              <a:t>La ruptura de la frontera público-privado  extiende la responsabilidad del abuso  a todo el” centro de vida” del niño y la niña</a:t>
            </a:r>
          </a:p>
          <a:p>
            <a:r>
              <a:rPr lang="es-AR" dirty="0" smtClean="0"/>
              <a:t>2. El desarrollo del ciberespacio expone a los chicos al ASI cibernético en donde lo real y lo virtual pasan a ser “verdad” </a:t>
            </a:r>
          </a:p>
          <a:p>
            <a:r>
              <a:rPr lang="es-AR" dirty="0" smtClean="0"/>
              <a:t>3 . EL ASI es la usina productora de la  prostitución </a:t>
            </a:r>
            <a:r>
              <a:rPr lang="es-AR" dirty="0" err="1" smtClean="0"/>
              <a:t>infanto</a:t>
            </a:r>
            <a:r>
              <a:rPr lang="es-AR" dirty="0" smtClean="0"/>
              <a:t> juvenil y las redes de trata</a:t>
            </a:r>
          </a:p>
          <a:p>
            <a:r>
              <a:rPr lang="es-AR" dirty="0" smtClean="0"/>
              <a:t>4 . La brecha entre varones y mujeres víctimas de ASI se cierra y ya no es de 4 mujeres por un varón  sino de 6 mujeres por 4 varones</a:t>
            </a:r>
          </a:p>
          <a:p>
            <a:r>
              <a:rPr lang="es-AR" dirty="0" smtClean="0"/>
              <a:t>Niños que abusan de niños y niñas </a:t>
            </a:r>
            <a:endParaRPr lang="es-MX" dirty="0" smtClean="0"/>
          </a:p>
          <a:p>
            <a:endParaRPr lang="es-AR" dirty="0"/>
          </a:p>
        </p:txBody>
      </p:sp>
      <p:sp>
        <p:nvSpPr>
          <p:cNvPr id="4" name="3 Rectángulo"/>
          <p:cNvSpPr/>
          <p:nvPr/>
        </p:nvSpPr>
        <p:spPr>
          <a:xfrm>
            <a:off x="2286000" y="2164039"/>
            <a:ext cx="4572000" cy="2086725"/>
          </a:xfrm>
          <a:prstGeom prst="rect">
            <a:avLst/>
          </a:prstGeom>
        </p:spPr>
        <p:txBody>
          <a:bodyPr>
            <a:spAutoFit/>
          </a:bodyPr>
          <a:lstStyle/>
          <a:p>
            <a:pPr>
              <a:lnSpc>
                <a:spcPct val="80000"/>
              </a:lnSpc>
            </a:pPr>
            <a:endParaRPr lang="es-ES" b="1" dirty="0" smtClean="0"/>
          </a:p>
          <a:p>
            <a:pPr>
              <a:lnSpc>
                <a:spcPct val="80000"/>
              </a:lnSpc>
            </a:pPr>
            <a:endParaRPr lang="es-ES" b="1" dirty="0" smtClean="0"/>
          </a:p>
          <a:p>
            <a:pPr>
              <a:lnSpc>
                <a:spcPct val="80000"/>
              </a:lnSpc>
            </a:pPr>
            <a:endParaRPr lang="es-ES" b="1" dirty="0" smtClean="0"/>
          </a:p>
          <a:p>
            <a:pPr>
              <a:lnSpc>
                <a:spcPct val="80000"/>
              </a:lnSpc>
            </a:pPr>
            <a:endParaRPr lang="es-ES" b="1" dirty="0" smtClean="0"/>
          </a:p>
          <a:p>
            <a:pPr>
              <a:lnSpc>
                <a:spcPct val="80000"/>
              </a:lnSpc>
            </a:pPr>
            <a:endParaRPr lang="es-ES" b="1" dirty="0" smtClean="0"/>
          </a:p>
          <a:p>
            <a:pPr>
              <a:lnSpc>
                <a:spcPct val="80000"/>
              </a:lnSpc>
            </a:pPr>
            <a:endParaRPr lang="es-ES" b="1" dirty="0" smtClean="0"/>
          </a:p>
          <a:p>
            <a:pPr>
              <a:lnSpc>
                <a:spcPct val="80000"/>
              </a:lnSpc>
            </a:pPr>
            <a:endParaRPr lang="es-ES" b="1" dirty="0" smtClean="0"/>
          </a:p>
          <a:p>
            <a:pPr>
              <a:lnSpc>
                <a:spcPct val="80000"/>
              </a:lnSpc>
            </a:pPr>
            <a:endParaRPr lang="es-ES" b="1" dirty="0" smtClean="0"/>
          </a:p>
          <a:p>
            <a:pPr>
              <a:lnSpc>
                <a:spcPct val="80000"/>
              </a:lnSpc>
            </a:pPr>
            <a:endParaRPr lang="es-A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txBox="1">
            <a:spLocks noChangeArrowheads="1"/>
          </p:cNvSpPr>
          <p:nvPr/>
        </p:nvSpPr>
        <p:spPr>
          <a:xfrm>
            <a:off x="107504" y="345976"/>
            <a:ext cx="8229600" cy="1066800"/>
          </a:xfrm>
          <a:prstGeom prst="rect">
            <a:avLst/>
          </a:prstGeom>
        </p:spPr>
        <p:txBody>
          <a:bodyPr vert="horz" anchor="ctr">
            <a:normAutofit/>
          </a:bodyPr>
          <a:lstStyle/>
          <a:p>
            <a:pPr lvl="0">
              <a:spcBef>
                <a:spcPct val="0"/>
              </a:spcBef>
            </a:pPr>
            <a:r>
              <a:rPr lang="pt-BR" sz="3000" b="1" dirty="0" smtClean="0">
                <a:solidFill>
                  <a:schemeClr val="tx2"/>
                </a:solidFill>
                <a:latin typeface="Calibri"/>
                <a:ea typeface="+mj-ea"/>
                <a:cs typeface="Calibri"/>
              </a:rPr>
              <a:t>INDICADORES ALTAMENTE ESPECIFICOS DE ASI </a:t>
            </a:r>
            <a:endParaRPr lang="es-AR" sz="3000" b="1" dirty="0">
              <a:solidFill>
                <a:schemeClr val="tx2"/>
              </a:solidFill>
              <a:latin typeface="Calibri"/>
              <a:ea typeface="+mj-ea"/>
              <a:cs typeface="Calibri"/>
            </a:endParaRPr>
          </a:p>
        </p:txBody>
      </p:sp>
      <p:cxnSp>
        <p:nvCxnSpPr>
          <p:cNvPr id="5" name="Conector recto 2"/>
          <p:cNvCxnSpPr/>
          <p:nvPr/>
        </p:nvCxnSpPr>
        <p:spPr>
          <a:xfrm>
            <a:off x="0" y="1196752"/>
            <a:ext cx="9144000"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Rectangle 3"/>
          <p:cNvSpPr txBox="1">
            <a:spLocks noChangeArrowheads="1"/>
          </p:cNvSpPr>
          <p:nvPr/>
        </p:nvSpPr>
        <p:spPr>
          <a:xfrm>
            <a:off x="457200" y="1484784"/>
            <a:ext cx="8229600" cy="4968552"/>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a:lnSpc>
                <a:spcPct val="80000"/>
              </a:lnSpc>
              <a:buClr>
                <a:schemeClr val="accent6"/>
              </a:buClr>
              <a:buNone/>
            </a:pPr>
            <a:r>
              <a:rPr lang="es-ES" sz="2000" b="1" dirty="0" smtClean="0">
                <a:solidFill>
                  <a:schemeClr val="tx2"/>
                </a:solidFill>
                <a:latin typeface="Calibri"/>
                <a:cs typeface="Calibri"/>
              </a:rPr>
              <a:t>Físicos:</a:t>
            </a:r>
          </a:p>
          <a:p>
            <a:pPr>
              <a:lnSpc>
                <a:spcPct val="80000"/>
              </a:lnSpc>
              <a:buClr>
                <a:schemeClr val="accent6"/>
              </a:buClr>
            </a:pPr>
            <a:r>
              <a:rPr lang="es-ES" sz="2000" b="1" dirty="0" smtClean="0">
                <a:solidFill>
                  <a:schemeClr val="tx2"/>
                </a:solidFill>
                <a:latin typeface="Calibri"/>
                <a:cs typeface="Calibri"/>
              </a:rPr>
              <a:t>Lesiones en zona genital y/o anal;</a:t>
            </a:r>
          </a:p>
          <a:p>
            <a:pPr>
              <a:lnSpc>
                <a:spcPct val="80000"/>
              </a:lnSpc>
              <a:buClr>
                <a:schemeClr val="accent6"/>
              </a:buClr>
            </a:pPr>
            <a:r>
              <a:rPr lang="es-ES" sz="2000" b="1" dirty="0" smtClean="0">
                <a:solidFill>
                  <a:schemeClr val="tx2"/>
                </a:solidFill>
                <a:latin typeface="Calibri"/>
                <a:cs typeface="Calibri"/>
              </a:rPr>
              <a:t>Sangrado por vagina y/o ano;</a:t>
            </a:r>
          </a:p>
          <a:p>
            <a:pPr>
              <a:lnSpc>
                <a:spcPct val="80000"/>
              </a:lnSpc>
              <a:buClr>
                <a:schemeClr val="accent6"/>
              </a:buClr>
            </a:pPr>
            <a:r>
              <a:rPr lang="es-ES" sz="2000" b="1" dirty="0" smtClean="0">
                <a:solidFill>
                  <a:schemeClr val="tx2"/>
                </a:solidFill>
                <a:latin typeface="Calibri"/>
                <a:cs typeface="Calibri"/>
              </a:rPr>
              <a:t>Infecciones genitales o de transmisión sexual (sífilis, blenorragia, SIDA, no preexistente al momento del nacimiento; </a:t>
            </a:r>
            <a:r>
              <a:rPr lang="es-ES" sz="2000" b="1" dirty="0" err="1" smtClean="0">
                <a:solidFill>
                  <a:schemeClr val="tx2"/>
                </a:solidFill>
                <a:latin typeface="Calibri"/>
                <a:cs typeface="Calibri"/>
              </a:rPr>
              <a:t>condilomas</a:t>
            </a:r>
            <a:r>
              <a:rPr lang="es-ES" sz="2000" b="1" dirty="0" smtClean="0">
                <a:solidFill>
                  <a:schemeClr val="tx2"/>
                </a:solidFill>
                <a:latin typeface="Calibri"/>
                <a:cs typeface="Calibri"/>
              </a:rPr>
              <a:t> acuminados, flujo vaginal infeccioso con presencia de gérmenes no habituales en la flora normal de los niños);</a:t>
            </a:r>
          </a:p>
          <a:p>
            <a:pPr>
              <a:lnSpc>
                <a:spcPct val="80000"/>
              </a:lnSpc>
              <a:buClr>
                <a:schemeClr val="accent6"/>
              </a:buClr>
            </a:pPr>
            <a:r>
              <a:rPr lang="es-ES" sz="2000" b="1" dirty="0" smtClean="0">
                <a:solidFill>
                  <a:schemeClr val="tx2"/>
                </a:solidFill>
                <a:latin typeface="Calibri"/>
                <a:cs typeface="Calibri"/>
              </a:rPr>
              <a:t>Embarazos.</a:t>
            </a:r>
          </a:p>
          <a:p>
            <a:pPr>
              <a:lnSpc>
                <a:spcPct val="80000"/>
              </a:lnSpc>
              <a:buClr>
                <a:schemeClr val="accent6"/>
              </a:buClr>
            </a:pPr>
            <a:r>
              <a:rPr lang="es-ES" sz="2000" b="1" dirty="0" smtClean="0">
                <a:solidFill>
                  <a:schemeClr val="tx2"/>
                </a:solidFill>
                <a:latin typeface="Calibri"/>
                <a:cs typeface="Calibri"/>
              </a:rPr>
              <a:t>Cualquiera de los indicadores anteriores junto con hematomas o excoriaciones en el resto del cuerpo, como consecuencia de maltrato físico asociado.</a:t>
            </a:r>
          </a:p>
          <a:p>
            <a:pPr>
              <a:lnSpc>
                <a:spcPct val="80000"/>
              </a:lnSpc>
              <a:buClr>
                <a:schemeClr val="accent6"/>
              </a:buClr>
            </a:pPr>
            <a:endParaRPr lang="es-ES" sz="2000" b="1" dirty="0" smtClean="0">
              <a:solidFill>
                <a:schemeClr val="tx2"/>
              </a:solidFill>
              <a:latin typeface="Calibri"/>
              <a:cs typeface="Calibri"/>
            </a:endParaRPr>
          </a:p>
          <a:p>
            <a:pPr>
              <a:lnSpc>
                <a:spcPct val="80000"/>
              </a:lnSpc>
              <a:buClr>
                <a:schemeClr val="accent6"/>
              </a:buClr>
              <a:buNone/>
            </a:pPr>
            <a:r>
              <a:rPr lang="es-ES" sz="2000" b="1" dirty="0" smtClean="0">
                <a:solidFill>
                  <a:schemeClr val="tx2"/>
                </a:solidFill>
                <a:latin typeface="Calibri"/>
                <a:cs typeface="Calibri"/>
              </a:rPr>
              <a:t>Psicológicos:</a:t>
            </a:r>
          </a:p>
          <a:p>
            <a:pPr>
              <a:lnSpc>
                <a:spcPct val="80000"/>
              </a:lnSpc>
              <a:buClr>
                <a:schemeClr val="accent6"/>
              </a:buClr>
            </a:pPr>
            <a:r>
              <a:rPr lang="es-ES" sz="2000" b="1" dirty="0" smtClean="0">
                <a:solidFill>
                  <a:schemeClr val="tx2"/>
                </a:solidFill>
                <a:latin typeface="Calibri"/>
                <a:cs typeface="Calibri"/>
              </a:rPr>
              <a:t>Relato del niño.</a:t>
            </a:r>
          </a:p>
          <a:p>
            <a:pPr>
              <a:lnSpc>
                <a:spcPct val="80000"/>
              </a:lnSpc>
              <a:buClr>
                <a:schemeClr val="accent6"/>
              </a:buClr>
            </a:pPr>
            <a:endParaRPr lang="es-ES_tradnl" sz="2000" b="1" dirty="0">
              <a:solidFill>
                <a:schemeClr val="tx2"/>
              </a:solidFill>
              <a:latin typeface="Calibri"/>
              <a:cs typeface="Calibri"/>
            </a:endParaRPr>
          </a:p>
        </p:txBody>
      </p:sp>
    </p:spTree>
    <p:extLst>
      <p:ext uri="{BB962C8B-B14F-4D97-AF65-F5344CB8AC3E}">
        <p14:creationId xmlns:p14="http://schemas.microsoft.com/office/powerpoint/2010/main" val="1524331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txBox="1">
            <a:spLocks noChangeArrowheads="1"/>
          </p:cNvSpPr>
          <p:nvPr/>
        </p:nvSpPr>
        <p:spPr>
          <a:xfrm>
            <a:off x="107504" y="345976"/>
            <a:ext cx="9036496" cy="1066800"/>
          </a:xfrm>
          <a:prstGeom prst="rect">
            <a:avLst/>
          </a:prstGeom>
        </p:spPr>
        <p:txBody>
          <a:bodyPr vert="horz" anchor="ctr">
            <a:normAutofit/>
          </a:bodyPr>
          <a:lstStyle/>
          <a:p>
            <a:pPr lvl="0">
              <a:spcBef>
                <a:spcPct val="0"/>
              </a:spcBef>
            </a:pPr>
            <a:r>
              <a:rPr lang="pt-BR" sz="3000" b="1" dirty="0" smtClean="0">
                <a:solidFill>
                  <a:schemeClr val="tx2"/>
                </a:solidFill>
                <a:latin typeface="Calibri"/>
                <a:ea typeface="+mj-ea"/>
                <a:cs typeface="Calibri"/>
              </a:rPr>
              <a:t>INDICADORES  DE ASI NO ESPECIFICOS </a:t>
            </a:r>
            <a:endParaRPr lang="es-AR" sz="3000" b="1" dirty="0">
              <a:solidFill>
                <a:schemeClr val="tx2"/>
              </a:solidFill>
              <a:latin typeface="Calibri"/>
              <a:ea typeface="+mj-ea"/>
              <a:cs typeface="Calibri"/>
            </a:endParaRPr>
          </a:p>
        </p:txBody>
      </p:sp>
      <p:cxnSp>
        <p:nvCxnSpPr>
          <p:cNvPr id="9" name="Conector recto 2"/>
          <p:cNvCxnSpPr/>
          <p:nvPr/>
        </p:nvCxnSpPr>
        <p:spPr>
          <a:xfrm>
            <a:off x="0" y="1196752"/>
            <a:ext cx="9144000" cy="0"/>
          </a:xfrm>
          <a:prstGeom prst="line">
            <a:avLst/>
          </a:prstGeom>
        </p:spPr>
        <p:style>
          <a:lnRef idx="2">
            <a:schemeClr val="accent1"/>
          </a:lnRef>
          <a:fillRef idx="0">
            <a:schemeClr val="accent1"/>
          </a:fillRef>
          <a:effectRef idx="1">
            <a:schemeClr val="accent1"/>
          </a:effectRef>
          <a:fontRef idx="minor">
            <a:schemeClr val="tx1"/>
          </a:fontRef>
        </p:style>
      </p:cxnSp>
      <p:sp>
        <p:nvSpPr>
          <p:cNvPr id="10" name="Rectangle 3"/>
          <p:cNvSpPr txBox="1">
            <a:spLocks noChangeArrowheads="1"/>
          </p:cNvSpPr>
          <p:nvPr/>
        </p:nvSpPr>
        <p:spPr>
          <a:xfrm>
            <a:off x="457200" y="1484784"/>
            <a:ext cx="8229600" cy="4968552"/>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a:lnSpc>
                <a:spcPct val="80000"/>
              </a:lnSpc>
              <a:buClr>
                <a:schemeClr val="accent6"/>
              </a:buClr>
              <a:buFont typeface="Georgia"/>
              <a:buNone/>
            </a:pPr>
            <a:r>
              <a:rPr lang="es-ES" sz="1800" b="1" dirty="0" smtClean="0">
                <a:solidFill>
                  <a:schemeClr val="tx2"/>
                </a:solidFill>
                <a:latin typeface="Calibri"/>
                <a:cs typeface="Calibri"/>
              </a:rPr>
              <a:t>Preescolares:</a:t>
            </a:r>
          </a:p>
          <a:p>
            <a:pPr>
              <a:lnSpc>
                <a:spcPct val="80000"/>
              </a:lnSpc>
              <a:buClr>
                <a:schemeClr val="accent6"/>
              </a:buClr>
            </a:pPr>
            <a:r>
              <a:rPr lang="es-ES" sz="1800" b="1" dirty="0" smtClean="0">
                <a:solidFill>
                  <a:schemeClr val="tx2"/>
                </a:solidFill>
                <a:latin typeface="Calibri"/>
                <a:cs typeface="Calibri"/>
              </a:rPr>
              <a:t>Conductas </a:t>
            </a:r>
            <a:r>
              <a:rPr lang="es-ES" sz="1800" b="1" dirty="0" err="1" smtClean="0">
                <a:solidFill>
                  <a:schemeClr val="tx2"/>
                </a:solidFill>
                <a:latin typeface="Calibri"/>
                <a:cs typeface="Calibri"/>
              </a:rPr>
              <a:t>hipersexualizadas</a:t>
            </a:r>
            <a:r>
              <a:rPr lang="es-ES" sz="1800" b="1" dirty="0" smtClean="0">
                <a:solidFill>
                  <a:schemeClr val="tx2"/>
                </a:solidFill>
                <a:latin typeface="Calibri"/>
                <a:cs typeface="Calibri"/>
              </a:rPr>
              <a:t> y/o </a:t>
            </a:r>
            <a:r>
              <a:rPr lang="es-ES" sz="1800" b="1" dirty="0" err="1" smtClean="0">
                <a:solidFill>
                  <a:schemeClr val="tx2"/>
                </a:solidFill>
                <a:latin typeface="Calibri"/>
                <a:cs typeface="Calibri"/>
              </a:rPr>
              <a:t>autoeróticas</a:t>
            </a:r>
            <a:r>
              <a:rPr lang="es-ES" sz="1800" b="1" dirty="0" smtClean="0">
                <a:solidFill>
                  <a:schemeClr val="tx2"/>
                </a:solidFill>
                <a:latin typeface="Calibri"/>
                <a:cs typeface="Calibri"/>
              </a:rPr>
              <a:t> (no esperables para la edad);</a:t>
            </a:r>
          </a:p>
          <a:p>
            <a:pPr>
              <a:lnSpc>
                <a:spcPct val="80000"/>
              </a:lnSpc>
              <a:buClr>
                <a:schemeClr val="accent6"/>
              </a:buClr>
            </a:pPr>
            <a:r>
              <a:rPr lang="es-ES" sz="1800" b="1" dirty="0" smtClean="0">
                <a:solidFill>
                  <a:schemeClr val="tx2"/>
                </a:solidFill>
                <a:latin typeface="Calibri"/>
                <a:cs typeface="Calibri"/>
              </a:rPr>
              <a:t>Trastornos del sueño (pesadillas, terrores nocturnos, etc.);</a:t>
            </a:r>
          </a:p>
          <a:p>
            <a:pPr>
              <a:lnSpc>
                <a:spcPct val="80000"/>
              </a:lnSpc>
              <a:buClr>
                <a:schemeClr val="accent6"/>
              </a:buClr>
            </a:pPr>
            <a:r>
              <a:rPr lang="es-ES" sz="1800" b="1" dirty="0" smtClean="0">
                <a:solidFill>
                  <a:schemeClr val="tx2"/>
                </a:solidFill>
                <a:latin typeface="Calibri"/>
                <a:cs typeface="Calibri"/>
              </a:rPr>
              <a:t>Conductas regresivas;</a:t>
            </a:r>
          </a:p>
          <a:p>
            <a:pPr>
              <a:lnSpc>
                <a:spcPct val="80000"/>
              </a:lnSpc>
              <a:buClr>
                <a:schemeClr val="accent6"/>
              </a:buClr>
            </a:pPr>
            <a:r>
              <a:rPr lang="es-ES" sz="1800" b="1" dirty="0" smtClean="0">
                <a:solidFill>
                  <a:schemeClr val="tx2"/>
                </a:solidFill>
                <a:latin typeface="Calibri"/>
                <a:cs typeface="Calibri"/>
              </a:rPr>
              <a:t>Enuresis, </a:t>
            </a:r>
            <a:r>
              <a:rPr lang="es-ES" sz="1800" b="1" dirty="0" err="1" smtClean="0">
                <a:solidFill>
                  <a:schemeClr val="tx2"/>
                </a:solidFill>
                <a:latin typeface="Calibri"/>
                <a:cs typeface="Calibri"/>
              </a:rPr>
              <a:t>encopresis</a:t>
            </a:r>
            <a:r>
              <a:rPr lang="es-ES" sz="1800" b="1" dirty="0" smtClean="0">
                <a:solidFill>
                  <a:schemeClr val="tx2"/>
                </a:solidFill>
                <a:latin typeface="Calibri"/>
                <a:cs typeface="Calibri"/>
              </a:rPr>
              <a:t>;</a:t>
            </a:r>
          </a:p>
          <a:p>
            <a:pPr>
              <a:lnSpc>
                <a:spcPct val="80000"/>
              </a:lnSpc>
              <a:buClr>
                <a:schemeClr val="accent6"/>
              </a:buClr>
            </a:pPr>
            <a:r>
              <a:rPr lang="es-ES" sz="1800" b="1" dirty="0" smtClean="0">
                <a:solidFill>
                  <a:schemeClr val="tx2"/>
                </a:solidFill>
                <a:latin typeface="Calibri"/>
                <a:cs typeface="Calibri"/>
              </a:rPr>
              <a:t>Retraimiento social;</a:t>
            </a:r>
          </a:p>
          <a:p>
            <a:pPr>
              <a:lnSpc>
                <a:spcPct val="80000"/>
              </a:lnSpc>
              <a:buClr>
                <a:schemeClr val="accent6"/>
              </a:buClr>
            </a:pPr>
            <a:r>
              <a:rPr lang="es-ES" sz="1800" b="1" dirty="0" smtClean="0">
                <a:solidFill>
                  <a:schemeClr val="tx2"/>
                </a:solidFill>
                <a:latin typeface="Calibri"/>
                <a:cs typeface="Calibri"/>
              </a:rPr>
              <a:t>Temores inexplicables frente a determinadas personas o situaciones;</a:t>
            </a:r>
          </a:p>
          <a:p>
            <a:pPr>
              <a:lnSpc>
                <a:spcPct val="80000"/>
              </a:lnSpc>
              <a:buClr>
                <a:schemeClr val="accent6"/>
              </a:buClr>
            </a:pPr>
            <a:r>
              <a:rPr lang="es-ES" sz="1800" b="1" dirty="0" smtClean="0">
                <a:solidFill>
                  <a:schemeClr val="tx2"/>
                </a:solidFill>
                <a:latin typeface="Calibri"/>
                <a:cs typeface="Calibri"/>
              </a:rPr>
              <a:t>Fenómenos </a:t>
            </a:r>
            <a:r>
              <a:rPr lang="es-ES" sz="1800" b="1" dirty="0" err="1" smtClean="0">
                <a:solidFill>
                  <a:schemeClr val="tx2"/>
                </a:solidFill>
                <a:latin typeface="Calibri"/>
                <a:cs typeface="Calibri"/>
              </a:rPr>
              <a:t>disociativos</a:t>
            </a:r>
            <a:r>
              <a:rPr lang="es-ES" sz="1800" b="1" dirty="0" smtClean="0">
                <a:solidFill>
                  <a:schemeClr val="tx2"/>
                </a:solidFill>
                <a:latin typeface="Calibri"/>
                <a:cs typeface="Calibri"/>
              </a:rPr>
              <a:t> .</a:t>
            </a:r>
          </a:p>
          <a:p>
            <a:pPr>
              <a:lnSpc>
                <a:spcPct val="80000"/>
              </a:lnSpc>
              <a:buClr>
                <a:schemeClr val="accent6"/>
              </a:buClr>
            </a:pPr>
            <a:r>
              <a:rPr lang="es-ES" sz="1800" b="1" dirty="0" smtClean="0">
                <a:solidFill>
                  <a:schemeClr val="tx2"/>
                </a:solidFill>
                <a:latin typeface="Calibri"/>
                <a:cs typeface="Calibri"/>
              </a:rPr>
              <a:t>Latentes:</a:t>
            </a:r>
          </a:p>
          <a:p>
            <a:pPr>
              <a:lnSpc>
                <a:spcPct val="80000"/>
              </a:lnSpc>
              <a:buClr>
                <a:schemeClr val="accent6"/>
              </a:buClr>
            </a:pPr>
            <a:r>
              <a:rPr lang="es-ES" sz="1800" b="1" dirty="0" smtClean="0">
                <a:solidFill>
                  <a:schemeClr val="tx2"/>
                </a:solidFill>
                <a:latin typeface="Calibri"/>
                <a:cs typeface="Calibri"/>
              </a:rPr>
              <a:t>Cambios bruscos en el rendimiento escolar;</a:t>
            </a:r>
          </a:p>
          <a:p>
            <a:pPr>
              <a:lnSpc>
                <a:spcPct val="80000"/>
              </a:lnSpc>
              <a:buClr>
                <a:schemeClr val="accent6"/>
              </a:buClr>
            </a:pPr>
            <a:r>
              <a:rPr lang="es-ES" sz="1800" b="1" dirty="0" smtClean="0">
                <a:solidFill>
                  <a:schemeClr val="tx2"/>
                </a:solidFill>
                <a:latin typeface="Calibri"/>
                <a:cs typeface="Calibri"/>
              </a:rPr>
              <a:t>Problemas con figuras de autoridad;</a:t>
            </a:r>
          </a:p>
          <a:p>
            <a:pPr>
              <a:lnSpc>
                <a:spcPct val="80000"/>
              </a:lnSpc>
              <a:buClr>
                <a:schemeClr val="accent6"/>
              </a:buClr>
            </a:pPr>
            <a:r>
              <a:rPr lang="es-ES" sz="1800" b="1" dirty="0" smtClean="0">
                <a:solidFill>
                  <a:schemeClr val="tx2"/>
                </a:solidFill>
                <a:latin typeface="Calibri"/>
                <a:cs typeface="Calibri"/>
              </a:rPr>
              <a:t>Mentiras;</a:t>
            </a:r>
          </a:p>
          <a:p>
            <a:pPr>
              <a:lnSpc>
                <a:spcPct val="80000"/>
              </a:lnSpc>
              <a:buClr>
                <a:schemeClr val="accent6"/>
              </a:buClr>
            </a:pPr>
            <a:r>
              <a:rPr lang="es-ES" sz="1800" b="1" dirty="0" smtClean="0">
                <a:solidFill>
                  <a:schemeClr val="tx2"/>
                </a:solidFill>
                <a:latin typeface="Calibri"/>
                <a:cs typeface="Calibri"/>
              </a:rPr>
              <a:t>Fugas del hogar;</a:t>
            </a:r>
          </a:p>
          <a:p>
            <a:pPr>
              <a:lnSpc>
                <a:spcPct val="80000"/>
              </a:lnSpc>
              <a:buClr>
                <a:schemeClr val="accent6"/>
              </a:buClr>
            </a:pPr>
            <a:r>
              <a:rPr lang="es-ES" sz="1800" b="1" dirty="0" smtClean="0">
                <a:solidFill>
                  <a:schemeClr val="tx2"/>
                </a:solidFill>
                <a:latin typeface="Calibri"/>
                <a:cs typeface="Calibri"/>
              </a:rPr>
              <a:t>Delincuencia;</a:t>
            </a:r>
          </a:p>
          <a:p>
            <a:pPr>
              <a:lnSpc>
                <a:spcPct val="80000"/>
              </a:lnSpc>
              <a:buClr>
                <a:schemeClr val="accent6"/>
              </a:buClr>
            </a:pPr>
            <a:r>
              <a:rPr lang="es-ES" sz="1800" b="1" dirty="0" smtClean="0">
                <a:solidFill>
                  <a:schemeClr val="tx2"/>
                </a:solidFill>
                <a:latin typeface="Calibri"/>
                <a:cs typeface="Calibri"/>
              </a:rPr>
              <a:t>Coerción sexual hacia otros niños;</a:t>
            </a:r>
          </a:p>
          <a:p>
            <a:pPr>
              <a:lnSpc>
                <a:spcPct val="80000"/>
              </a:lnSpc>
              <a:buClr>
                <a:schemeClr val="accent6"/>
              </a:buClr>
            </a:pPr>
            <a:r>
              <a:rPr lang="es-ES" sz="1800" b="1" dirty="0" smtClean="0">
                <a:solidFill>
                  <a:schemeClr val="tx2"/>
                </a:solidFill>
                <a:latin typeface="Calibri"/>
                <a:cs typeface="Calibri"/>
              </a:rPr>
              <a:t>Excesiva sumisión frente al adulto;</a:t>
            </a:r>
          </a:p>
          <a:p>
            <a:pPr>
              <a:lnSpc>
                <a:spcPct val="80000"/>
              </a:lnSpc>
              <a:buClr>
                <a:schemeClr val="accent6"/>
              </a:buClr>
            </a:pPr>
            <a:r>
              <a:rPr lang="es-ES" sz="1800" b="1" dirty="0" smtClean="0">
                <a:solidFill>
                  <a:schemeClr val="tx2"/>
                </a:solidFill>
                <a:latin typeface="Calibri"/>
                <a:cs typeface="Calibri"/>
              </a:rPr>
              <a:t>Fobias;</a:t>
            </a:r>
          </a:p>
          <a:p>
            <a:pPr>
              <a:lnSpc>
                <a:spcPct val="80000"/>
              </a:lnSpc>
              <a:buClr>
                <a:schemeClr val="accent6"/>
              </a:buClr>
            </a:pPr>
            <a:r>
              <a:rPr lang="es-ES" sz="1800" b="1" dirty="0" smtClean="0">
                <a:solidFill>
                  <a:schemeClr val="tx2"/>
                </a:solidFill>
                <a:latin typeface="Calibri"/>
                <a:cs typeface="Calibri"/>
              </a:rPr>
              <a:t>Quejas somáticas (cefaleas, dolores abdominales, etc.)</a:t>
            </a:r>
          </a:p>
          <a:p>
            <a:pPr>
              <a:lnSpc>
                <a:spcPct val="80000"/>
              </a:lnSpc>
              <a:buClr>
                <a:schemeClr val="accent6"/>
              </a:buClr>
            </a:pPr>
            <a:r>
              <a:rPr lang="es-ES" sz="1800" b="1" dirty="0" err="1" smtClean="0">
                <a:solidFill>
                  <a:schemeClr val="tx2"/>
                </a:solidFill>
                <a:latin typeface="Calibri"/>
                <a:cs typeface="Calibri"/>
              </a:rPr>
              <a:t>Sobreadaptación</a:t>
            </a:r>
            <a:r>
              <a:rPr lang="es-ES" sz="1800" b="1" dirty="0" smtClean="0">
                <a:solidFill>
                  <a:schemeClr val="tx2"/>
                </a:solidFill>
                <a:latin typeface="Calibri"/>
                <a:cs typeface="Calibri"/>
              </a:rPr>
              <a:t>, </a:t>
            </a:r>
            <a:r>
              <a:rPr lang="es-ES" sz="1800" b="1" dirty="0" err="1" smtClean="0">
                <a:solidFill>
                  <a:schemeClr val="tx2"/>
                </a:solidFill>
                <a:latin typeface="Calibri"/>
                <a:cs typeface="Calibri"/>
              </a:rPr>
              <a:t>seudomadurez</a:t>
            </a:r>
            <a:r>
              <a:rPr lang="es-ES" sz="1800" b="1" dirty="0" smtClean="0">
                <a:solidFill>
                  <a:schemeClr val="tx2"/>
                </a:solidFill>
                <a:latin typeface="Calibri"/>
                <a:cs typeface="Calibri"/>
              </a:rPr>
              <a:t>.</a:t>
            </a:r>
          </a:p>
          <a:p>
            <a:pPr>
              <a:lnSpc>
                <a:spcPct val="80000"/>
              </a:lnSpc>
              <a:buClr>
                <a:schemeClr val="accent6"/>
              </a:buClr>
            </a:pPr>
            <a:endParaRPr lang="es-ES_tradnl" sz="1800" b="1" dirty="0" smtClean="0">
              <a:solidFill>
                <a:schemeClr val="tx2"/>
              </a:solidFill>
              <a:latin typeface="Calibri"/>
              <a:cs typeface="Calibri"/>
            </a:endParaRPr>
          </a:p>
        </p:txBody>
      </p:sp>
    </p:spTree>
    <p:extLst>
      <p:ext uri="{BB962C8B-B14F-4D97-AF65-F5344CB8AC3E}">
        <p14:creationId xmlns:p14="http://schemas.microsoft.com/office/powerpoint/2010/main" val="2512316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s-ES" sz="3200" b="1" dirty="0" smtClean="0"/>
              <a:t>    INDICADORES INESPECIFICOS DE ASI</a:t>
            </a:r>
            <a:r>
              <a:rPr lang="es-ES" sz="3200" dirty="0" smtClean="0"/>
              <a:t> </a:t>
            </a:r>
            <a:endParaRPr lang="es-AR" sz="3200" dirty="0" smtClean="0"/>
          </a:p>
        </p:txBody>
      </p:sp>
      <p:sp>
        <p:nvSpPr>
          <p:cNvPr id="14339" name="Rectangle 3"/>
          <p:cNvSpPr>
            <a:spLocks noGrp="1" noChangeArrowheads="1"/>
          </p:cNvSpPr>
          <p:nvPr>
            <p:ph type="body" idx="1"/>
          </p:nvPr>
        </p:nvSpPr>
        <p:spPr>
          <a:xfrm>
            <a:off x="1370013" y="1827213"/>
            <a:ext cx="7313612" cy="4554537"/>
          </a:xfrm>
        </p:spPr>
        <p:txBody>
          <a:bodyPr>
            <a:normAutofit/>
          </a:bodyPr>
          <a:lstStyle/>
          <a:p>
            <a:pPr eaLnBrk="1" hangingPunct="1">
              <a:lnSpc>
                <a:spcPct val="80000"/>
              </a:lnSpc>
              <a:buFont typeface="Wingdings" pitchFamily="2" charset="2"/>
              <a:buNone/>
            </a:pPr>
            <a:endParaRPr lang="es-ES" sz="1600" b="1" dirty="0" smtClean="0"/>
          </a:p>
          <a:p>
            <a:pPr eaLnBrk="1" hangingPunct="1">
              <a:lnSpc>
                <a:spcPct val="80000"/>
              </a:lnSpc>
              <a:buFont typeface="Wingdings" pitchFamily="2" charset="2"/>
              <a:buNone/>
            </a:pPr>
            <a:endParaRPr lang="es-ES" sz="1600" b="1" dirty="0" smtClean="0"/>
          </a:p>
          <a:p>
            <a:pPr eaLnBrk="1" hangingPunct="1">
              <a:lnSpc>
                <a:spcPct val="80000"/>
              </a:lnSpc>
              <a:buFont typeface="Wingdings" pitchFamily="2" charset="2"/>
              <a:buNone/>
            </a:pPr>
            <a:r>
              <a:rPr lang="es-ES" sz="1600" b="1" dirty="0" smtClean="0"/>
              <a:t>Adolescentes:</a:t>
            </a:r>
          </a:p>
          <a:p>
            <a:pPr eaLnBrk="1" hangingPunct="1">
              <a:lnSpc>
                <a:spcPct val="80000"/>
              </a:lnSpc>
            </a:pPr>
            <a:r>
              <a:rPr lang="es-ES" sz="1600" b="1" dirty="0" smtClean="0"/>
              <a:t>Promiscuidad sexual, prostitución;</a:t>
            </a:r>
          </a:p>
          <a:p>
            <a:pPr eaLnBrk="1" hangingPunct="1">
              <a:lnSpc>
                <a:spcPct val="80000"/>
              </a:lnSpc>
            </a:pPr>
            <a:r>
              <a:rPr lang="es-ES" sz="1600" b="1" dirty="0" smtClean="0"/>
              <a:t>Coerción sexual hacia otros niños;</a:t>
            </a:r>
          </a:p>
          <a:p>
            <a:pPr eaLnBrk="1" hangingPunct="1">
              <a:lnSpc>
                <a:spcPct val="80000"/>
              </a:lnSpc>
            </a:pPr>
            <a:r>
              <a:rPr lang="es-ES" sz="1600" b="1" dirty="0" smtClean="0"/>
              <a:t>Drogadicción;</a:t>
            </a:r>
          </a:p>
          <a:p>
            <a:pPr eaLnBrk="1" hangingPunct="1">
              <a:lnSpc>
                <a:spcPct val="80000"/>
              </a:lnSpc>
            </a:pPr>
            <a:r>
              <a:rPr lang="es-ES" sz="1600" b="1" dirty="0" smtClean="0"/>
              <a:t>Delincuencia;</a:t>
            </a:r>
          </a:p>
          <a:p>
            <a:pPr eaLnBrk="1" hangingPunct="1">
              <a:lnSpc>
                <a:spcPct val="80000"/>
              </a:lnSpc>
            </a:pPr>
            <a:r>
              <a:rPr lang="es-ES" sz="1600" b="1" dirty="0" smtClean="0"/>
              <a:t>Conductas </a:t>
            </a:r>
            <a:r>
              <a:rPr lang="es-ES" sz="1600" b="1" dirty="0" err="1" smtClean="0"/>
              <a:t>autoagresivas</a:t>
            </a:r>
            <a:r>
              <a:rPr lang="es-ES" sz="1600" b="1" dirty="0" smtClean="0"/>
              <a:t>;</a:t>
            </a:r>
          </a:p>
          <a:p>
            <a:pPr eaLnBrk="1" hangingPunct="1">
              <a:lnSpc>
                <a:spcPct val="80000"/>
              </a:lnSpc>
            </a:pPr>
            <a:r>
              <a:rPr lang="es-ES" sz="1600" b="1" dirty="0" smtClean="0"/>
              <a:t>Intentos de suicidio;</a:t>
            </a:r>
          </a:p>
          <a:p>
            <a:pPr eaLnBrk="1" hangingPunct="1">
              <a:lnSpc>
                <a:spcPct val="80000"/>
              </a:lnSpc>
            </a:pPr>
            <a:r>
              <a:rPr lang="es-ES" sz="1600" b="1" dirty="0" smtClean="0"/>
              <a:t>Excesiva inhibición sexual;</a:t>
            </a:r>
          </a:p>
          <a:p>
            <a:pPr eaLnBrk="1" hangingPunct="1">
              <a:lnSpc>
                <a:spcPct val="80000"/>
              </a:lnSpc>
            </a:pPr>
            <a:r>
              <a:rPr lang="es-ES" sz="1600" b="1" dirty="0" smtClean="0"/>
              <a:t>Trastornos </a:t>
            </a:r>
            <a:r>
              <a:rPr lang="es-ES" sz="1600" b="1" dirty="0" err="1" smtClean="0"/>
              <a:t>disociativos</a:t>
            </a:r>
            <a:r>
              <a:rPr lang="es-ES" sz="1600" b="1" dirty="0" smtClean="0"/>
              <a:t>;</a:t>
            </a:r>
          </a:p>
          <a:p>
            <a:pPr eaLnBrk="1" hangingPunct="1">
              <a:lnSpc>
                <a:spcPct val="80000"/>
              </a:lnSpc>
            </a:pPr>
            <a:r>
              <a:rPr lang="es-ES" sz="1600" b="1" dirty="0" smtClean="0"/>
              <a:t>Anorexia, Bulimia.</a:t>
            </a:r>
          </a:p>
          <a:p>
            <a:pPr eaLnBrk="1" hangingPunct="1">
              <a:lnSpc>
                <a:spcPct val="80000"/>
              </a:lnSpc>
              <a:buFont typeface="Wingdings" pitchFamily="2" charset="2"/>
              <a:buNone/>
            </a:pPr>
            <a:endParaRPr lang="es-ES" sz="1600" b="1" dirty="0" smtClean="0"/>
          </a:p>
          <a:p>
            <a:pPr eaLnBrk="1" hangingPunct="1">
              <a:lnSpc>
                <a:spcPct val="80000"/>
              </a:lnSpc>
              <a:buFont typeface="Wingdings" pitchFamily="2" charset="2"/>
              <a:buNone/>
            </a:pPr>
            <a:r>
              <a:rPr lang="es-ES" sz="1600" b="1" dirty="0" smtClean="0"/>
              <a:t>Adultos:</a:t>
            </a:r>
          </a:p>
          <a:p>
            <a:pPr eaLnBrk="1" hangingPunct="1">
              <a:lnSpc>
                <a:spcPct val="80000"/>
              </a:lnSpc>
            </a:pPr>
            <a:r>
              <a:rPr lang="es-ES" sz="1600" b="1" dirty="0" smtClean="0"/>
              <a:t>Trastornos psiquiátricos graves;</a:t>
            </a:r>
          </a:p>
          <a:p>
            <a:pPr eaLnBrk="1" hangingPunct="1">
              <a:lnSpc>
                <a:spcPct val="80000"/>
              </a:lnSpc>
            </a:pPr>
            <a:r>
              <a:rPr lang="es-ES" sz="1600" b="1" dirty="0" smtClean="0"/>
              <a:t>Disfunciones sexuales;</a:t>
            </a:r>
          </a:p>
          <a:p>
            <a:pPr eaLnBrk="1" hangingPunct="1">
              <a:lnSpc>
                <a:spcPct val="80000"/>
              </a:lnSpc>
            </a:pPr>
            <a:r>
              <a:rPr lang="es-ES" sz="1600" b="1" dirty="0" smtClean="0"/>
              <a:t>Trastornos de la alimentación;</a:t>
            </a:r>
          </a:p>
          <a:p>
            <a:pPr eaLnBrk="1" hangingPunct="1">
              <a:lnSpc>
                <a:spcPct val="80000"/>
              </a:lnSpc>
              <a:buFont typeface="Wingdings" pitchFamily="2" charset="2"/>
              <a:buNone/>
            </a:pPr>
            <a:r>
              <a:rPr lang="es-ES" sz="1600" b="1" dirty="0" smtClean="0"/>
              <a:t>   </a:t>
            </a:r>
          </a:p>
          <a:p>
            <a:pPr eaLnBrk="1" hangingPunct="1">
              <a:lnSpc>
                <a:spcPct val="80000"/>
              </a:lnSpc>
              <a:buFont typeface="Wingdings" pitchFamily="2" charset="2"/>
              <a:buNone/>
            </a:pPr>
            <a:r>
              <a:rPr lang="es-ES" sz="1200" dirty="0" smtClean="0"/>
              <a:t> </a:t>
            </a:r>
            <a:endParaRPr lang="es-AR" sz="12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smtClean="0">
                <a:solidFill>
                  <a:schemeClr val="accent1">
                    <a:lumMod val="75000"/>
                  </a:schemeClr>
                </a:solidFill>
              </a:rPr>
              <a:t>ABUSO SEXUAL INFANTIL – El Relato</a:t>
            </a:r>
            <a:endParaRPr lang="es-ES" dirty="0"/>
          </a:p>
        </p:txBody>
      </p:sp>
      <p:sp>
        <p:nvSpPr>
          <p:cNvPr id="3" name="2 Marcador de contenido"/>
          <p:cNvSpPr>
            <a:spLocks noGrp="1"/>
          </p:cNvSpPr>
          <p:nvPr>
            <p:ph idx="1"/>
          </p:nvPr>
        </p:nvSpPr>
        <p:spPr/>
        <p:txBody>
          <a:bodyPr>
            <a:normAutofit fontScale="77500" lnSpcReduction="20000"/>
          </a:bodyPr>
          <a:lstStyle/>
          <a:p>
            <a:r>
              <a:rPr lang="es-AR" b="1" dirty="0" smtClean="0"/>
              <a:t> a) Alta probabilidad de ASI:  el relato del niño es verosímil   psíquica y emocionalmente </a:t>
            </a:r>
            <a:endParaRPr lang="es-ES" dirty="0" smtClean="0"/>
          </a:p>
          <a:p>
            <a:r>
              <a:rPr lang="es-AR" b="1" dirty="0" smtClean="0"/>
              <a:t> b) Alta probabilidad de ASI :  el niño esta inhibido para transmitirlo por amenazas, culpa, vergüenza .</a:t>
            </a:r>
            <a:r>
              <a:rPr lang="es-AR" b="1" dirty="0" err="1" smtClean="0"/>
              <a:t>etc</a:t>
            </a:r>
            <a:endParaRPr lang="es-ES" dirty="0" smtClean="0"/>
          </a:p>
          <a:p>
            <a:r>
              <a:rPr lang="es-AR" b="1" dirty="0" smtClean="0"/>
              <a:t> c) Alta probabilidad de ASI . pero el  niño padece discapacidades que impiden su transmisión</a:t>
            </a:r>
            <a:endParaRPr lang="es-ES" dirty="0" smtClean="0"/>
          </a:p>
          <a:p>
            <a:r>
              <a:rPr lang="es-AR" b="1" dirty="0" smtClean="0"/>
              <a:t> d) Alta probabilidad de ASI,  pero los padres no comprenden los relatos y síntomas del niño</a:t>
            </a:r>
            <a:endParaRPr lang="es-ES" dirty="0" smtClean="0"/>
          </a:p>
          <a:p>
            <a:r>
              <a:rPr lang="es-AR" b="1" dirty="0" smtClean="0"/>
              <a:t> e) Ninguna probabilidad de ASI: los padres han malinterpretado  al niño en sus manifestaciones</a:t>
            </a:r>
            <a:endParaRPr lang="es-ES" dirty="0" smtClean="0"/>
          </a:p>
          <a:p>
            <a:r>
              <a:rPr lang="es-AR" b="1" dirty="0" smtClean="0"/>
              <a:t> f) Ninguna probabilidad de ASI : falsas denuncias o alegatos</a:t>
            </a:r>
            <a:endParaRPr lang="es-ES" dirty="0" smtClean="0"/>
          </a:p>
          <a:p>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324</TotalTime>
  <Words>924</Words>
  <Application>Microsoft Office PowerPoint</Application>
  <PresentationFormat>Presentación en pantalla (4:3)</PresentationFormat>
  <Paragraphs>120</Paragraphs>
  <Slides>16</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Calibri</vt:lpstr>
      <vt:lpstr>Georgia</vt:lpstr>
      <vt:lpstr>Trebuchet MS</vt:lpstr>
      <vt:lpstr>Wingdings</vt:lpstr>
      <vt:lpstr>Wingdings 2</vt:lpstr>
      <vt:lpstr>Urbano</vt:lpstr>
      <vt:lpstr>     LA INFANCIA DAÑADA</vt:lpstr>
      <vt:lpstr>ABUSO SEXUAL INFANTIL </vt:lpstr>
      <vt:lpstr>Nociones cuestionadas</vt:lpstr>
      <vt:lpstr>RONALD C. SUMMIT (1972) SINDROME DE ACOMODACION AL ABUSO SEXUAL INFANTIL</vt:lpstr>
      <vt:lpstr>EL ASI  AYER Y HOY</vt:lpstr>
      <vt:lpstr>Presentación de PowerPoint</vt:lpstr>
      <vt:lpstr>Presentación de PowerPoint</vt:lpstr>
      <vt:lpstr>    INDICADORES INESPECIFICOS DE ASI </vt:lpstr>
      <vt:lpstr>ABUSO SEXUAL INFANTIL – El Relato</vt:lpstr>
      <vt:lpstr>                A S I - 1 </vt:lpstr>
      <vt:lpstr>Principio:</vt:lpstr>
      <vt:lpstr>Presentación de PowerPoint</vt:lpstr>
      <vt:lpstr>Maltrato Institucional </vt:lpstr>
      <vt:lpstr>            REVICTIMIZACIÓN</vt:lpstr>
      <vt:lpstr>Presentación de PowerPoint</vt:lpstr>
      <vt:lpstr>LA MADRE DE LA NIÑA/0 ABUSADOS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Maria Veronica Ambrosis</cp:lastModifiedBy>
  <cp:revision>137</cp:revision>
  <dcterms:created xsi:type="dcterms:W3CDTF">2012-11-11T23:09:15Z</dcterms:created>
  <dcterms:modified xsi:type="dcterms:W3CDTF">2019-11-12T10:55:50Z</dcterms:modified>
</cp:coreProperties>
</file>