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4" r:id="rId1"/>
  </p:sldMasterIdLst>
  <p:sldIdLst>
    <p:sldId id="256" r:id="rId2"/>
    <p:sldId id="257" r:id="rId3"/>
    <p:sldId id="261" r:id="rId4"/>
    <p:sldId id="258" r:id="rId5"/>
    <p:sldId id="273" r:id="rId6"/>
    <p:sldId id="259" r:id="rId7"/>
    <p:sldId id="260" r:id="rId8"/>
    <p:sldId id="276" r:id="rId9"/>
    <p:sldId id="275" r:id="rId10"/>
    <p:sldId id="277" r:id="rId11"/>
    <p:sldId id="278" r:id="rId12"/>
    <p:sldId id="279" r:id="rId13"/>
    <p:sldId id="280" r:id="rId14"/>
    <p:sldId id="281" r:id="rId15"/>
    <p:sldId id="282" r:id="rId16"/>
    <p:sldId id="283" r:id="rId17"/>
    <p:sldId id="284" r:id="rId18"/>
    <p:sldId id="270" r:id="rId19"/>
    <p:sldId id="271" r:id="rId20"/>
    <p:sldId id="262" r:id="rId21"/>
    <p:sldId id="263" r:id="rId22"/>
    <p:sldId id="272" r:id="rId23"/>
    <p:sldId id="264" r:id="rId24"/>
    <p:sldId id="266" r:id="rId25"/>
    <p:sldId id="267" r:id="rId26"/>
    <p:sldId id="268" r:id="rId27"/>
  </p:sldIdLst>
  <p:sldSz cx="9144000" cy="6858000" type="screen4x3"/>
  <p:notesSz cx="7053263" cy="93091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888" autoAdjust="0"/>
  </p:normalViewPr>
  <p:slideViewPr>
    <p:cSldViewPr>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685800" y="1346947"/>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5800" y="4282763"/>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685800" y="1484779"/>
            <a:ext cx="7772400"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a:grpSpLocks noChangeAspect="1"/>
          </p:cNvGrpSpPr>
          <p:nvPr/>
        </p:nvGrpSpPr>
        <p:grpSpPr>
          <a:xfrm>
            <a:off x="7234780" y="4107023"/>
            <a:ext cx="914400" cy="914400"/>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788670" y="1432223"/>
            <a:ext cx="7593330" cy="3035808"/>
          </a:xfrm>
        </p:spPr>
        <p:txBody>
          <a:bodyPr anchor="ctr">
            <a:noAutofit/>
          </a:bodyPr>
          <a:lstStyle>
            <a:lvl1pPr algn="l">
              <a:lnSpc>
                <a:spcPct val="80000"/>
              </a:lnSpc>
              <a:defRPr sz="6400" b="0" cap="all" baseline="0">
                <a:blipFill dpi="0" rotWithShape="1">
                  <a:blip r:embed="rId4"/>
                  <a:srcRect/>
                  <a:tile tx="6350" ty="-127000" sx="65000" sy="64000" flip="none" algn="tl"/>
                </a:blip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D096B212-62B9-4F57-8C4F-38ED94CEC34C}" type="datetimeFigureOut">
              <a:rPr lang="es-AR" smtClean="0"/>
              <a:t>21/02/2017</a:t>
            </a:fld>
            <a:endParaRPr lang="es-AR"/>
          </a:p>
        </p:txBody>
      </p:sp>
      <p:sp>
        <p:nvSpPr>
          <p:cNvPr id="5" name="Footer Placeholder 4"/>
          <p:cNvSpPr>
            <a:spLocks noGrp="1"/>
          </p:cNvSpPr>
          <p:nvPr>
            <p:ph type="ftr" sz="quarter" idx="11"/>
          </p:nvPr>
        </p:nvSpPr>
        <p:spPr>
          <a:xfrm>
            <a:off x="812805" y="6272785"/>
            <a:ext cx="4745736" cy="365125"/>
          </a:xfrm>
        </p:spPr>
        <p:txBody>
          <a:bodyPr/>
          <a:lstStyle/>
          <a:p>
            <a:endParaRPr lang="es-AR"/>
          </a:p>
        </p:txBody>
      </p:sp>
      <p:sp>
        <p:nvSpPr>
          <p:cNvPr id="6" name="Slide Number Placeholder 5"/>
          <p:cNvSpPr>
            <a:spLocks noGrp="1"/>
          </p:cNvSpPr>
          <p:nvPr>
            <p:ph type="sldNum" sz="quarter" idx="12"/>
          </p:nvPr>
        </p:nvSpPr>
        <p:spPr>
          <a:xfrm>
            <a:off x="7244280" y="4227195"/>
            <a:ext cx="895401" cy="640080"/>
          </a:xfrm>
        </p:spPr>
        <p:txBody>
          <a:bodyPr/>
          <a:lstStyle>
            <a:lvl1pPr>
              <a:defRPr sz="2800" b="1"/>
            </a:lvl1pPr>
          </a:lstStyle>
          <a:p>
            <a:fld id="{6A7A7A87-B8E8-437B-9CBA-804FAE3EBEBD}" type="slidenum">
              <a:rPr lang="es-AR" smtClean="0"/>
              <a:t>‹Nº›</a:t>
            </a:fld>
            <a:endParaRPr lang="es-AR"/>
          </a:p>
        </p:txBody>
      </p:sp>
    </p:spTree>
    <p:extLst>
      <p:ext uri="{BB962C8B-B14F-4D97-AF65-F5344CB8AC3E}">
        <p14:creationId xmlns:p14="http://schemas.microsoft.com/office/powerpoint/2010/main" val="2480746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D096B212-62B9-4F57-8C4F-38ED94CEC34C}" type="datetimeFigureOut">
              <a:rPr lang="es-AR" smtClean="0"/>
              <a:t>21/02/2017</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6A7A7A87-B8E8-437B-9CBA-804FAE3EBEBD}" type="slidenum">
              <a:rPr lang="es-AR" smtClean="0"/>
              <a:t>‹Nº›</a:t>
            </a:fld>
            <a:endParaRPr lang="es-AR"/>
          </a:p>
        </p:txBody>
      </p:sp>
    </p:spTree>
    <p:extLst>
      <p:ext uri="{BB962C8B-B14F-4D97-AF65-F5344CB8AC3E}">
        <p14:creationId xmlns:p14="http://schemas.microsoft.com/office/powerpoint/2010/main" val="4106896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D096B212-62B9-4F57-8C4F-38ED94CEC34C}" type="datetimeFigureOut">
              <a:rPr lang="es-AR" smtClean="0"/>
              <a:t>21/02/2017</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6A7A7A87-B8E8-437B-9CBA-804FAE3EBEBD}" type="slidenum">
              <a:rPr lang="es-AR" smtClean="0"/>
              <a:t>‹Nº›</a:t>
            </a:fld>
            <a:endParaRPr lang="es-AR"/>
          </a:p>
        </p:txBody>
      </p:sp>
    </p:spTree>
    <p:extLst>
      <p:ext uri="{BB962C8B-B14F-4D97-AF65-F5344CB8AC3E}">
        <p14:creationId xmlns:p14="http://schemas.microsoft.com/office/powerpoint/2010/main" val="3240850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D096B212-62B9-4F57-8C4F-38ED94CEC34C}" type="datetimeFigureOut">
              <a:rPr lang="es-AR" smtClean="0"/>
              <a:t>21/02/2017</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6A7A7A87-B8E8-437B-9CBA-804FAE3EBEBD}" type="slidenum">
              <a:rPr lang="es-AR" smtClean="0"/>
              <a:t>‹Nº›</a:t>
            </a:fld>
            <a:endParaRPr lang="es-AR"/>
          </a:p>
        </p:txBody>
      </p:sp>
    </p:spTree>
    <p:extLst>
      <p:ext uri="{BB962C8B-B14F-4D97-AF65-F5344CB8AC3E}">
        <p14:creationId xmlns:p14="http://schemas.microsoft.com/office/powerpoint/2010/main" val="392178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9144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5346" y="1225296"/>
            <a:ext cx="6960870" cy="3520440"/>
          </a:xfrm>
        </p:spPr>
        <p:txBody>
          <a:bodyPr anchor="ctr">
            <a:normAutofit/>
          </a:bodyPr>
          <a:lstStyle>
            <a:lvl1pPr>
              <a:lnSpc>
                <a:spcPct val="80000"/>
              </a:lnSpc>
              <a:defRPr sz="6400" b="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624330" y="5020056"/>
            <a:ext cx="6789420" cy="1066800"/>
          </a:xfrm>
        </p:spPr>
        <p:txBody>
          <a:bodyPr anchor="t">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a:xfrm>
            <a:off x="6445251" y="6272785"/>
            <a:ext cx="1983232" cy="365125"/>
          </a:xfrm>
        </p:spPr>
        <p:txBody>
          <a:bodyPr/>
          <a:lstStyle>
            <a:lvl1pPr>
              <a:defRPr>
                <a:solidFill>
                  <a:schemeClr val="accent1">
                    <a:lumMod val="50000"/>
                  </a:schemeClr>
                </a:solidFill>
              </a:defRPr>
            </a:lvl1pPr>
          </a:lstStyle>
          <a:p>
            <a:fld id="{D096B212-62B9-4F57-8C4F-38ED94CEC34C}" type="datetimeFigureOut">
              <a:rPr lang="es-AR" smtClean="0"/>
              <a:t>21/02/2017</a:t>
            </a:fld>
            <a:endParaRPr lang="es-AR"/>
          </a:p>
        </p:txBody>
      </p:sp>
      <p:sp>
        <p:nvSpPr>
          <p:cNvPr id="5" name="Footer Placeholder 4"/>
          <p:cNvSpPr>
            <a:spLocks noGrp="1"/>
          </p:cNvSpPr>
          <p:nvPr>
            <p:ph type="ftr" sz="quarter" idx="11"/>
          </p:nvPr>
        </p:nvSpPr>
        <p:spPr>
          <a:xfrm>
            <a:off x="1636099" y="6272784"/>
            <a:ext cx="4745736" cy="365125"/>
          </a:xfrm>
        </p:spPr>
        <p:txBody>
          <a:bodyPr/>
          <a:lstStyle>
            <a:lvl1pPr>
              <a:defRPr>
                <a:solidFill>
                  <a:schemeClr val="accent1">
                    <a:lumMod val="50000"/>
                  </a:schemeClr>
                </a:solidFill>
              </a:defRPr>
            </a:lvl1pPr>
          </a:lstStyle>
          <a:p>
            <a:endParaRPr lang="es-AR"/>
          </a:p>
        </p:txBody>
      </p:sp>
      <p:grpSp>
        <p:nvGrpSpPr>
          <p:cNvPr id="8" name="Group 7"/>
          <p:cNvGrpSpPr>
            <a:grpSpLocks noChangeAspect="1"/>
          </p:cNvGrpSpPr>
          <p:nvPr/>
        </p:nvGrpSpPr>
        <p:grpSpPr>
          <a:xfrm>
            <a:off x="633862" y="2430623"/>
            <a:ext cx="914400" cy="914400"/>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645450" y="2508607"/>
            <a:ext cx="891224" cy="720332"/>
          </a:xfrm>
        </p:spPr>
        <p:txBody>
          <a:bodyPr/>
          <a:lstStyle>
            <a:lvl1pPr>
              <a:defRPr sz="2800"/>
            </a:lvl1pPr>
          </a:lstStyle>
          <a:p>
            <a:fld id="{6A7A7A87-B8E8-437B-9CBA-804FAE3EBEBD}" type="slidenum">
              <a:rPr lang="es-AR" smtClean="0"/>
              <a:t>‹Nº›</a:t>
            </a:fld>
            <a:endParaRPr lang="es-AR"/>
          </a:p>
        </p:txBody>
      </p:sp>
    </p:spTree>
    <p:extLst>
      <p:ext uri="{BB962C8B-B14F-4D97-AF65-F5344CB8AC3E}">
        <p14:creationId xmlns:p14="http://schemas.microsoft.com/office/powerpoint/2010/main" val="422080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096B212-62B9-4F57-8C4F-38ED94CEC34C}" type="datetimeFigureOut">
              <a:rPr lang="es-AR" smtClean="0"/>
              <a:t>21/02/2017</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6A7A7A87-B8E8-437B-9CBA-804FAE3EBEBD}" type="slidenum">
              <a:rPr lang="es-AR" smtClean="0"/>
              <a:t>‹Nº›</a:t>
            </a:fld>
            <a:endParaRPr lang="es-AR"/>
          </a:p>
        </p:txBody>
      </p:sp>
    </p:spTree>
    <p:extLst>
      <p:ext uri="{BB962C8B-B14F-4D97-AF65-F5344CB8AC3E}">
        <p14:creationId xmlns:p14="http://schemas.microsoft.com/office/powerpoint/2010/main" val="809266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D096B212-62B9-4F57-8C4F-38ED94CEC34C}" type="datetimeFigureOut">
              <a:rPr lang="es-AR" smtClean="0"/>
              <a:t>21/02/2017</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6A7A7A87-B8E8-437B-9CBA-804FAE3EBEBD}" type="slidenum">
              <a:rPr lang="es-AR" smtClean="0"/>
              <a:t>‹Nº›</a:t>
            </a:fld>
            <a:endParaRPr lang="es-AR"/>
          </a:p>
        </p:txBody>
      </p:sp>
    </p:spTree>
    <p:extLst>
      <p:ext uri="{BB962C8B-B14F-4D97-AF65-F5344CB8AC3E}">
        <p14:creationId xmlns:p14="http://schemas.microsoft.com/office/powerpoint/2010/main" val="1347913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lvl1pPr>
              <a:defRPr>
                <a:solidFill>
                  <a:schemeClr val="accent1">
                    <a:lumMod val="50000"/>
                  </a:schemeClr>
                </a:solidFill>
              </a:defRPr>
            </a:lvl1pPr>
          </a:lstStyle>
          <a:p>
            <a:fld id="{D096B212-62B9-4F57-8C4F-38ED94CEC34C}" type="datetimeFigureOut">
              <a:rPr lang="es-AR" smtClean="0"/>
              <a:t>21/02/2017</a:t>
            </a:fld>
            <a:endParaRPr lang="es-AR"/>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endParaRPr lang="es-AR"/>
          </a:p>
        </p:txBody>
      </p:sp>
      <p:sp>
        <p:nvSpPr>
          <p:cNvPr id="5" name="Slide Number Placeholder 4"/>
          <p:cNvSpPr>
            <a:spLocks noGrp="1"/>
          </p:cNvSpPr>
          <p:nvPr>
            <p:ph type="sldNum" sz="quarter" idx="12"/>
          </p:nvPr>
        </p:nvSpPr>
        <p:spPr/>
        <p:txBody>
          <a:bodyPr/>
          <a:lstStyle/>
          <a:p>
            <a:fld id="{6A7A7A87-B8E8-437B-9CBA-804FAE3EBEBD}" type="slidenum">
              <a:rPr lang="es-AR" smtClean="0"/>
              <a:t>‹Nº›</a:t>
            </a:fld>
            <a:endParaRPr lang="es-AR"/>
          </a:p>
        </p:txBody>
      </p:sp>
    </p:spTree>
    <p:extLst>
      <p:ext uri="{BB962C8B-B14F-4D97-AF65-F5344CB8AC3E}">
        <p14:creationId xmlns:p14="http://schemas.microsoft.com/office/powerpoint/2010/main" val="2041350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96B212-62B9-4F57-8C4F-38ED94CEC34C}" type="datetimeFigureOut">
              <a:rPr lang="es-AR" smtClean="0"/>
              <a:t>21/02/2017</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6A7A7A87-B8E8-437B-9CBA-804FAE3EBEBD}" type="slidenum">
              <a:rPr lang="es-AR" smtClean="0"/>
              <a:t>‹Nº›</a:t>
            </a:fld>
            <a:endParaRPr lang="es-AR"/>
          </a:p>
        </p:txBody>
      </p:sp>
    </p:spTree>
    <p:extLst>
      <p:ext uri="{BB962C8B-B14F-4D97-AF65-F5344CB8AC3E}">
        <p14:creationId xmlns:p14="http://schemas.microsoft.com/office/powerpoint/2010/main" val="2921221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9" name="Date Placeholder 8"/>
          <p:cNvSpPr>
            <a:spLocks noGrp="1"/>
          </p:cNvSpPr>
          <p:nvPr>
            <p:ph type="dt" sz="half" idx="10"/>
          </p:nvPr>
        </p:nvSpPr>
        <p:spPr/>
        <p:txBody>
          <a:bodyPr/>
          <a:lstStyle/>
          <a:p>
            <a:fld id="{D096B212-62B9-4F57-8C4F-38ED94CEC34C}" type="datetimeFigureOut">
              <a:rPr lang="es-AR" smtClean="0"/>
              <a:t>21/02/2017</a:t>
            </a:fld>
            <a:endParaRPr lang="es-AR"/>
          </a:p>
        </p:txBody>
      </p:sp>
      <p:sp>
        <p:nvSpPr>
          <p:cNvPr id="10" name="Footer Placeholder 9"/>
          <p:cNvSpPr>
            <a:spLocks noGrp="1"/>
          </p:cNvSpPr>
          <p:nvPr>
            <p:ph type="ftr" sz="quarter" idx="11"/>
          </p:nvPr>
        </p:nvSpPr>
        <p:spPr/>
        <p:txBody>
          <a:bodyPr/>
          <a:lstStyle/>
          <a:p>
            <a:endParaRPr lang="es-AR"/>
          </a:p>
        </p:txBody>
      </p:sp>
      <p:sp>
        <p:nvSpPr>
          <p:cNvPr id="11" name="Slide Number Placeholder 10"/>
          <p:cNvSpPr>
            <a:spLocks noGrp="1"/>
          </p:cNvSpPr>
          <p:nvPr>
            <p:ph type="sldNum" sz="quarter" idx="12"/>
          </p:nvPr>
        </p:nvSpPr>
        <p:spPr/>
        <p:txBody>
          <a:bodyPr/>
          <a:lstStyle/>
          <a:p>
            <a:fld id="{6A7A7A87-B8E8-437B-9CBA-804FAE3EBEBD}" type="slidenum">
              <a:rPr lang="es-AR" smtClean="0"/>
              <a:t>‹Nº›</a:t>
            </a:fld>
            <a:endParaRPr lang="es-AR"/>
          </a:p>
        </p:txBody>
      </p:sp>
    </p:spTree>
    <p:extLst>
      <p:ext uri="{BB962C8B-B14F-4D97-AF65-F5344CB8AC3E}">
        <p14:creationId xmlns:p14="http://schemas.microsoft.com/office/powerpoint/2010/main" val="794729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8" name="Date Placeholder 7"/>
          <p:cNvSpPr>
            <a:spLocks noGrp="1"/>
          </p:cNvSpPr>
          <p:nvPr>
            <p:ph type="dt" sz="half" idx="10"/>
          </p:nvPr>
        </p:nvSpPr>
        <p:spPr/>
        <p:txBody>
          <a:bodyPr/>
          <a:lstStyle/>
          <a:p>
            <a:fld id="{D096B212-62B9-4F57-8C4F-38ED94CEC34C}" type="datetimeFigureOut">
              <a:rPr lang="es-AR" smtClean="0"/>
              <a:t>21/02/2017</a:t>
            </a:fld>
            <a:endParaRPr lang="es-AR"/>
          </a:p>
        </p:txBody>
      </p:sp>
      <p:sp>
        <p:nvSpPr>
          <p:cNvPr id="10" name="Slide Number Placeholder 9"/>
          <p:cNvSpPr>
            <a:spLocks noGrp="1"/>
          </p:cNvSpPr>
          <p:nvPr>
            <p:ph type="sldNum" sz="quarter" idx="12"/>
          </p:nvPr>
        </p:nvSpPr>
        <p:spPr/>
        <p:txBody>
          <a:bodyPr/>
          <a:lstStyle/>
          <a:p>
            <a:fld id="{6A7A7A87-B8E8-437B-9CBA-804FAE3EBEBD}" type="slidenum">
              <a:rPr lang="es-AR" smtClean="0"/>
              <a:t>‹Nº›</a:t>
            </a:fld>
            <a:endParaRPr lang="es-AR"/>
          </a:p>
        </p:txBody>
      </p:sp>
    </p:spTree>
    <p:extLst>
      <p:ext uri="{BB962C8B-B14F-4D97-AF65-F5344CB8AC3E}">
        <p14:creationId xmlns:p14="http://schemas.microsoft.com/office/powerpoint/2010/main" val="1909086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8522664" y="6255258"/>
            <a:ext cx="393192" cy="393192"/>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2" name="Title Placeholder 1"/>
          <p:cNvSpPr>
            <a:spLocks noGrp="1"/>
          </p:cNvSpPr>
          <p:nvPr>
            <p:ph type="title"/>
          </p:nvPr>
        </p:nvSpPr>
        <p:spPr>
          <a:xfrm>
            <a:off x="685800" y="484632"/>
            <a:ext cx="7772400" cy="1609344"/>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0" y="2121408"/>
            <a:ext cx="7772400" cy="4050792"/>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2368" y="6272785"/>
            <a:ext cx="2455164"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fld id="{D096B212-62B9-4F57-8C4F-38ED94CEC34C}" type="datetimeFigureOut">
              <a:rPr lang="es-AR" smtClean="0"/>
              <a:t>21/02/2017</a:t>
            </a:fld>
            <a:endParaRPr lang="es-AR"/>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endParaRPr lang="es-AR"/>
          </a:p>
        </p:txBody>
      </p:sp>
      <p:sp>
        <p:nvSpPr>
          <p:cNvPr id="6" name="Slide Number Placeholder 5"/>
          <p:cNvSpPr>
            <a:spLocks noGrp="1"/>
          </p:cNvSpPr>
          <p:nvPr>
            <p:ph type="sldNum" sz="quarter" idx="4"/>
          </p:nvPr>
        </p:nvSpPr>
        <p:spPr>
          <a:xfrm>
            <a:off x="8483346" y="6272785"/>
            <a:ext cx="480060" cy="365125"/>
          </a:xfrm>
          <a:prstGeom prst="rect">
            <a:avLst/>
          </a:prstGeom>
        </p:spPr>
        <p:txBody>
          <a:bodyPr vert="horz" lIns="91440" tIns="45720" rIns="91440" bIns="45720" rtlCol="0" anchor="ctr"/>
          <a:lstStyle>
            <a:lvl1pPr algn="ctr">
              <a:defRPr sz="1100" b="1" spc="-70" baseline="0">
                <a:solidFill>
                  <a:srgbClr val="FFFFFF"/>
                </a:solidFill>
                <a:latin typeface="+mn-lt"/>
              </a:defRPr>
            </a:lvl1pPr>
          </a:lstStyle>
          <a:p>
            <a:fld id="{6A7A7A87-B8E8-437B-9CBA-804FAE3EBEBD}" type="slidenum">
              <a:rPr lang="es-AR" smtClean="0"/>
              <a:t>‹Nº›</a:t>
            </a:fld>
            <a:endParaRPr lang="es-AR"/>
          </a:p>
        </p:txBody>
      </p:sp>
    </p:spTree>
    <p:extLst>
      <p:ext uri="{BB962C8B-B14F-4D97-AF65-F5344CB8AC3E}">
        <p14:creationId xmlns:p14="http://schemas.microsoft.com/office/powerpoint/2010/main" val="100995229"/>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defTabSz="914400" rtl="0" eaLnBrk="1" latinLnBrk="0" hangingPunct="1">
        <a:lnSpc>
          <a:spcPct val="90000"/>
        </a:lnSpc>
        <a:spcBef>
          <a:spcPct val="0"/>
        </a:spcBef>
        <a:buNone/>
        <a:defRPr sz="4200" b="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1988840"/>
            <a:ext cx="7772400" cy="1470025"/>
          </a:xfrm>
        </p:spPr>
        <p:txBody>
          <a:bodyPr>
            <a:normAutofit fontScale="90000"/>
          </a:bodyPr>
          <a:lstStyle/>
          <a:p>
            <a:r>
              <a:rPr lang="es-AR" dirty="0" smtClean="0"/>
              <a:t>Dispositivo de atención grupal a varones agresores</a:t>
            </a:r>
            <a:endParaRPr lang="es-AR" dirty="0"/>
          </a:p>
        </p:txBody>
      </p:sp>
      <p:sp>
        <p:nvSpPr>
          <p:cNvPr id="3" name="2 Subtítulo"/>
          <p:cNvSpPr>
            <a:spLocks noGrp="1"/>
          </p:cNvSpPr>
          <p:nvPr>
            <p:ph type="subTitle" idx="1"/>
          </p:nvPr>
        </p:nvSpPr>
        <p:spPr/>
        <p:txBody>
          <a:bodyPr/>
          <a:lstStyle/>
          <a:p>
            <a:pPr algn="r"/>
            <a:endParaRPr lang="es-AR" dirty="0" smtClean="0"/>
          </a:p>
          <a:p>
            <a:pPr algn="r"/>
            <a:r>
              <a:rPr lang="es-AR" dirty="0" smtClean="0"/>
              <a:t>Juzgado de Familia nro. 2, San Miguel</a:t>
            </a:r>
          </a:p>
        </p:txBody>
      </p:sp>
    </p:spTree>
    <p:extLst>
      <p:ext uri="{BB962C8B-B14F-4D97-AF65-F5344CB8AC3E}">
        <p14:creationId xmlns:p14="http://schemas.microsoft.com/office/powerpoint/2010/main" val="31986466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7584" y="260648"/>
            <a:ext cx="7772400" cy="1609344"/>
          </a:xfrm>
        </p:spPr>
        <p:txBody>
          <a:bodyPr/>
          <a:lstStyle/>
          <a:p>
            <a:r>
              <a:rPr lang="es-AR" dirty="0" smtClean="0"/>
              <a:t>Características del grupo</a:t>
            </a:r>
            <a:endParaRPr lang="es-AR" dirty="0"/>
          </a:p>
        </p:txBody>
      </p:sp>
      <p:sp>
        <p:nvSpPr>
          <p:cNvPr id="3" name="Marcador de contenido 2"/>
          <p:cNvSpPr>
            <a:spLocks noGrp="1"/>
          </p:cNvSpPr>
          <p:nvPr>
            <p:ph idx="1"/>
          </p:nvPr>
        </p:nvSpPr>
        <p:spPr>
          <a:xfrm>
            <a:off x="683568" y="1893016"/>
            <a:ext cx="7772400" cy="5040560"/>
          </a:xfrm>
        </p:spPr>
        <p:txBody>
          <a:bodyPr/>
          <a:lstStyle/>
          <a:p>
            <a:r>
              <a:rPr lang="es-AR" sz="2800" dirty="0"/>
              <a:t>Es un grupo cerrado (es decir, se conocen los citados con anterioridad), </a:t>
            </a:r>
            <a:r>
              <a:rPr lang="es-AR" sz="2800" dirty="0" smtClean="0"/>
              <a:t>ya que los participantes (como se dijo) </a:t>
            </a:r>
            <a:r>
              <a:rPr lang="es-AR" sz="2800" dirty="0"/>
              <a:t>son evaluados previamente a su inclusión al grupo.</a:t>
            </a:r>
          </a:p>
          <a:p>
            <a:r>
              <a:rPr lang="es-AR" sz="2800" dirty="0"/>
              <a:t>Se encuentra coordinado por </a:t>
            </a:r>
            <a:r>
              <a:rPr lang="es-AR" sz="2800" dirty="0" smtClean="0"/>
              <a:t>tres </a:t>
            </a:r>
            <a:r>
              <a:rPr lang="es-AR" sz="2800" dirty="0"/>
              <a:t>integrantes del equipo técnico (trabajadora </a:t>
            </a:r>
            <a:r>
              <a:rPr lang="es-AR" sz="2800" dirty="0" smtClean="0"/>
              <a:t>social, psicóloga </a:t>
            </a:r>
            <a:r>
              <a:rPr lang="es-AR" sz="2800" dirty="0"/>
              <a:t>y psiquiatra) y una auxiliar letrada que aporta su especificidad cuando surgen dudas en relación a aspectos legales puntuales.</a:t>
            </a:r>
          </a:p>
          <a:p>
            <a:endParaRPr lang="es-AR" dirty="0"/>
          </a:p>
        </p:txBody>
      </p:sp>
    </p:spTree>
    <p:extLst>
      <p:ext uri="{BB962C8B-B14F-4D97-AF65-F5344CB8AC3E}">
        <p14:creationId xmlns:p14="http://schemas.microsoft.com/office/powerpoint/2010/main" val="2578636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Dinámica de la intervención</a:t>
            </a:r>
            <a:endParaRPr lang="es-AR" dirty="0"/>
          </a:p>
        </p:txBody>
      </p:sp>
      <p:sp>
        <p:nvSpPr>
          <p:cNvPr id="3" name="Marcador de contenido 2"/>
          <p:cNvSpPr>
            <a:spLocks noGrp="1"/>
          </p:cNvSpPr>
          <p:nvPr>
            <p:ph idx="1"/>
          </p:nvPr>
        </p:nvSpPr>
        <p:spPr>
          <a:xfrm>
            <a:off x="685800" y="1916832"/>
            <a:ext cx="7772400" cy="4399384"/>
          </a:xfrm>
        </p:spPr>
        <p:txBody>
          <a:bodyPr>
            <a:normAutofit/>
          </a:bodyPr>
          <a:lstStyle/>
          <a:p>
            <a:r>
              <a:rPr lang="es-AR" sz="2800" dirty="0" smtClean="0"/>
              <a:t>En la entrevista </a:t>
            </a:r>
            <a:r>
              <a:rPr lang="es-AR" sz="2800" dirty="0"/>
              <a:t>de </a:t>
            </a:r>
            <a:r>
              <a:rPr lang="es-AR" sz="2800" dirty="0" smtClean="0"/>
              <a:t>evaluación (admisión) </a:t>
            </a:r>
            <a:r>
              <a:rPr lang="es-AR" sz="2800" dirty="0"/>
              <a:t>con el psiquiatra del juzgado </a:t>
            </a:r>
            <a:r>
              <a:rPr lang="es-AR" sz="2800" dirty="0" smtClean="0"/>
              <a:t>se </a:t>
            </a:r>
            <a:r>
              <a:rPr lang="es-AR" sz="2800" dirty="0"/>
              <a:t>evalúan, en primer lugar, criterios de exclusión de </a:t>
            </a:r>
            <a:r>
              <a:rPr lang="es-AR" sz="2800" dirty="0" err="1"/>
              <a:t>agrupabilidad</a:t>
            </a:r>
            <a:r>
              <a:rPr lang="es-AR" sz="2800" dirty="0"/>
              <a:t> (por ej.: abuso importante de drogas, personalidad y/o comportamiento psicopático evidente, y/o nula aceptación o motivación o claro rechazo a la intervención</a:t>
            </a:r>
            <a:r>
              <a:rPr lang="es-AR" sz="2800" dirty="0" smtClean="0"/>
              <a:t>). En </a:t>
            </a:r>
            <a:r>
              <a:rPr lang="es-AR" sz="2800" dirty="0"/>
              <a:t>segundo lugar se intenta generar una mínima motivación y aceptación de la intervención.</a:t>
            </a:r>
          </a:p>
          <a:p>
            <a:endParaRPr lang="es-AR" dirty="0"/>
          </a:p>
        </p:txBody>
      </p:sp>
    </p:spTree>
    <p:extLst>
      <p:ext uri="{BB962C8B-B14F-4D97-AF65-F5344CB8AC3E}">
        <p14:creationId xmlns:p14="http://schemas.microsoft.com/office/powerpoint/2010/main" val="3950378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Dinámica de la intervención ii</a:t>
            </a:r>
            <a:endParaRPr lang="es-AR" dirty="0"/>
          </a:p>
        </p:txBody>
      </p:sp>
      <p:sp>
        <p:nvSpPr>
          <p:cNvPr id="3" name="Marcador de contenido 2"/>
          <p:cNvSpPr>
            <a:spLocks noGrp="1"/>
          </p:cNvSpPr>
          <p:nvPr>
            <p:ph idx="1"/>
          </p:nvPr>
        </p:nvSpPr>
        <p:spPr>
          <a:xfrm>
            <a:off x="685800" y="1961456"/>
            <a:ext cx="7772400" cy="4896544"/>
          </a:xfrm>
        </p:spPr>
        <p:txBody>
          <a:bodyPr/>
          <a:lstStyle/>
          <a:p>
            <a:r>
              <a:rPr lang="es-AR" sz="2600" dirty="0" smtClean="0"/>
              <a:t>Se concreta la concurrencia a un </a:t>
            </a:r>
            <a:r>
              <a:rPr lang="es-AR" sz="2600" dirty="0"/>
              <a:t>grupo formado por todos los denunciados en </a:t>
            </a:r>
            <a:r>
              <a:rPr lang="es-AR" sz="2600" dirty="0" smtClean="0"/>
              <a:t>causas en las que se tomó una medida protectoria, durante un </a:t>
            </a:r>
            <a:r>
              <a:rPr lang="es-AR" sz="2600" dirty="0"/>
              <a:t>mes</a:t>
            </a:r>
            <a:r>
              <a:rPr lang="es-AR" sz="2600" dirty="0" smtClean="0"/>
              <a:t>, al </a:t>
            </a:r>
            <a:r>
              <a:rPr lang="es-AR" sz="2600" dirty="0"/>
              <a:t>que </a:t>
            </a:r>
            <a:r>
              <a:rPr lang="es-AR" sz="2600" dirty="0" smtClean="0"/>
              <a:t>llamamos Grupo </a:t>
            </a:r>
            <a:r>
              <a:rPr lang="es-AR" sz="2600" dirty="0"/>
              <a:t>de 1° Vez (G1V</a:t>
            </a:r>
            <a:r>
              <a:rPr lang="es-AR" sz="2600" dirty="0" smtClean="0"/>
              <a:t>). En </a:t>
            </a:r>
            <a:r>
              <a:rPr lang="es-AR" sz="2600" dirty="0"/>
              <a:t>este primer encuentro se les </a:t>
            </a:r>
            <a:r>
              <a:rPr lang="es-AR" sz="2600" dirty="0" smtClean="0"/>
              <a:t>informa </a:t>
            </a:r>
            <a:r>
              <a:rPr lang="es-AR" sz="2600" dirty="0"/>
              <a:t>que se realizara </a:t>
            </a:r>
            <a:r>
              <a:rPr lang="es-AR" sz="2600" dirty="0" smtClean="0"/>
              <a:t>una segunda reunión. </a:t>
            </a:r>
            <a:endParaRPr lang="es-AR" sz="2600" dirty="0"/>
          </a:p>
          <a:p>
            <a:r>
              <a:rPr lang="es-AR" sz="2600" dirty="0"/>
              <a:t>Se realizan tres de </a:t>
            </a:r>
            <a:r>
              <a:rPr lang="es-AR" sz="2600" dirty="0" smtClean="0"/>
              <a:t>estos G1V</a:t>
            </a:r>
            <a:r>
              <a:rPr lang="es-AR" sz="2600" dirty="0"/>
              <a:t>, y luego se los cita a los concurrentes a un Grupo de 2° Vez (G2V), con el objetivo de evaluar su evolución respecto de lo trabajado en el primer encuentro.</a:t>
            </a:r>
          </a:p>
          <a:p>
            <a:endParaRPr lang="es-AR" dirty="0"/>
          </a:p>
        </p:txBody>
      </p:sp>
    </p:spTree>
    <p:extLst>
      <p:ext uri="{BB962C8B-B14F-4D97-AF65-F5344CB8AC3E}">
        <p14:creationId xmlns:p14="http://schemas.microsoft.com/office/powerpoint/2010/main" val="7288785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484632"/>
            <a:ext cx="7772400" cy="1504208"/>
          </a:xfrm>
        </p:spPr>
        <p:txBody>
          <a:bodyPr/>
          <a:lstStyle/>
          <a:p>
            <a:r>
              <a:rPr lang="es-AR" dirty="0" smtClean="0"/>
              <a:t>Dinámica del grupo</a:t>
            </a:r>
            <a:endParaRPr lang="es-AR" dirty="0"/>
          </a:p>
        </p:txBody>
      </p:sp>
      <p:sp>
        <p:nvSpPr>
          <p:cNvPr id="3" name="Marcador de contenido 2"/>
          <p:cNvSpPr>
            <a:spLocks noGrp="1"/>
          </p:cNvSpPr>
          <p:nvPr>
            <p:ph idx="1"/>
          </p:nvPr>
        </p:nvSpPr>
        <p:spPr>
          <a:xfrm>
            <a:off x="685800" y="1988840"/>
            <a:ext cx="7772400" cy="4320480"/>
          </a:xfrm>
        </p:spPr>
        <p:txBody>
          <a:bodyPr>
            <a:normAutofit/>
          </a:bodyPr>
          <a:lstStyle/>
          <a:p>
            <a:r>
              <a:rPr lang="es-AR" sz="2400" dirty="0"/>
              <a:t>Se hace pasar a los participantes a la sala y los coordinadores del espacio </a:t>
            </a:r>
            <a:r>
              <a:rPr lang="es-AR" sz="2400" dirty="0" smtClean="0"/>
              <a:t>se presentan, </a:t>
            </a:r>
            <a:r>
              <a:rPr lang="es-AR" sz="2400" dirty="0"/>
              <a:t>invitando luego a que los citados se presenten a sí mismos.</a:t>
            </a:r>
          </a:p>
          <a:p>
            <a:r>
              <a:rPr lang="es-AR" sz="2400" dirty="0"/>
              <a:t>Se les explican en el primer momento los objetivos y alcances de la intervención </a:t>
            </a:r>
            <a:r>
              <a:rPr lang="es-AR" sz="2400" dirty="0" smtClean="0"/>
              <a:t>grupal, </a:t>
            </a:r>
            <a:r>
              <a:rPr lang="es-AR" sz="2400" dirty="0"/>
              <a:t>y luego se comienzan a utilizar diferentes disparadores que no están estandarizados. </a:t>
            </a:r>
            <a:r>
              <a:rPr lang="es-AR" sz="2400" dirty="0" smtClean="0"/>
              <a:t>El </a:t>
            </a:r>
            <a:r>
              <a:rPr lang="es-AR" sz="2400" dirty="0"/>
              <a:t>grupo funciona de forma </a:t>
            </a:r>
            <a:r>
              <a:rPr lang="es-AR" sz="2400" dirty="0" smtClean="0"/>
              <a:t>abierta</a:t>
            </a:r>
            <a:r>
              <a:rPr lang="es-AR" sz="2400" dirty="0"/>
              <a:t>.</a:t>
            </a:r>
          </a:p>
          <a:p>
            <a:r>
              <a:rPr lang="es-AR" sz="2400" dirty="0" smtClean="0"/>
              <a:t>Se </a:t>
            </a:r>
            <a:r>
              <a:rPr lang="es-AR" sz="2400" dirty="0"/>
              <a:t>procede a la escucha de los participantes, sin exhortarlos a hacerlo, respetando en un primer momento la participación voluntaria.</a:t>
            </a:r>
          </a:p>
          <a:p>
            <a:endParaRPr lang="es-AR" dirty="0"/>
          </a:p>
        </p:txBody>
      </p:sp>
    </p:spTree>
    <p:extLst>
      <p:ext uri="{BB962C8B-B14F-4D97-AF65-F5344CB8AC3E}">
        <p14:creationId xmlns:p14="http://schemas.microsoft.com/office/powerpoint/2010/main" val="3943626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Dinámica del grupo ii</a:t>
            </a:r>
            <a:endParaRPr lang="es-AR" dirty="0"/>
          </a:p>
        </p:txBody>
      </p:sp>
      <p:sp>
        <p:nvSpPr>
          <p:cNvPr id="3" name="Marcador de contenido 2"/>
          <p:cNvSpPr>
            <a:spLocks noGrp="1"/>
          </p:cNvSpPr>
          <p:nvPr>
            <p:ph idx="1"/>
          </p:nvPr>
        </p:nvSpPr>
        <p:spPr/>
        <p:txBody>
          <a:bodyPr>
            <a:normAutofit/>
          </a:bodyPr>
          <a:lstStyle/>
          <a:p>
            <a:r>
              <a:rPr lang="es-AR" sz="2400" dirty="0"/>
              <a:t>No se permite la elevación arbitraria de la voz, organizando los espacios de escucha e intervención de todo el que quiera participar.</a:t>
            </a:r>
          </a:p>
          <a:p>
            <a:r>
              <a:rPr lang="es-AR" sz="2400" dirty="0"/>
              <a:t>Se sancionan las conductas violentas cuando se observan los mecanismos clásicos de naturalización, </a:t>
            </a:r>
            <a:r>
              <a:rPr lang="es-AR" sz="2400" dirty="0" smtClean="0"/>
              <a:t>contrastándolos </a:t>
            </a:r>
            <a:r>
              <a:rPr lang="es-AR" sz="2400" dirty="0"/>
              <a:t>con otros modos posibles de accionar y pensar. En este sentido se promueve la </a:t>
            </a:r>
            <a:r>
              <a:rPr lang="es-AR" sz="2400" dirty="0" err="1" smtClean="0"/>
              <a:t>responsabilización</a:t>
            </a:r>
            <a:r>
              <a:rPr lang="es-AR" sz="2400" dirty="0" smtClean="0"/>
              <a:t> de </a:t>
            </a:r>
            <a:r>
              <a:rPr lang="es-AR" sz="2400" dirty="0"/>
              <a:t>los propios actos.</a:t>
            </a:r>
          </a:p>
          <a:p>
            <a:r>
              <a:rPr lang="es-AR" sz="2400" dirty="0"/>
              <a:t>Se </a:t>
            </a:r>
            <a:r>
              <a:rPr lang="es-AR" sz="2400" dirty="0" smtClean="0"/>
              <a:t>utilizan por lo general </a:t>
            </a:r>
            <a:r>
              <a:rPr lang="es-AR" sz="2400" dirty="0"/>
              <a:t>dichos de </a:t>
            </a:r>
            <a:r>
              <a:rPr lang="es-AR" sz="2400" dirty="0" smtClean="0"/>
              <a:t>alguno </a:t>
            </a:r>
            <a:r>
              <a:rPr lang="es-AR" sz="2400" dirty="0"/>
              <a:t>de los participantes como disparadores de la temática de género.</a:t>
            </a:r>
          </a:p>
          <a:p>
            <a:endParaRPr lang="es-AR" dirty="0"/>
          </a:p>
        </p:txBody>
      </p:sp>
    </p:spTree>
    <p:extLst>
      <p:ext uri="{BB962C8B-B14F-4D97-AF65-F5344CB8AC3E}">
        <p14:creationId xmlns:p14="http://schemas.microsoft.com/office/powerpoint/2010/main" val="2300437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Dinámica del grupo iii</a:t>
            </a:r>
            <a:endParaRPr lang="es-AR" dirty="0"/>
          </a:p>
        </p:txBody>
      </p:sp>
      <p:sp>
        <p:nvSpPr>
          <p:cNvPr id="3" name="Marcador de contenido 2"/>
          <p:cNvSpPr>
            <a:spLocks noGrp="1"/>
          </p:cNvSpPr>
          <p:nvPr>
            <p:ph idx="1"/>
          </p:nvPr>
        </p:nvSpPr>
        <p:spPr>
          <a:xfrm>
            <a:off x="685800" y="1916832"/>
            <a:ext cx="7772400" cy="4399384"/>
          </a:xfrm>
        </p:spPr>
        <p:txBody>
          <a:bodyPr>
            <a:normAutofit/>
          </a:bodyPr>
          <a:lstStyle/>
          <a:p>
            <a:r>
              <a:rPr lang="es-AR" sz="2400" dirty="0" smtClean="0"/>
              <a:t>Se </a:t>
            </a:r>
            <a:r>
              <a:rPr lang="es-AR" sz="2400" dirty="0"/>
              <a:t>abordan cuestiones relacionadas a los roles de genero, </a:t>
            </a:r>
            <a:r>
              <a:rPr lang="es-AR" sz="2400" dirty="0" smtClean="0"/>
              <a:t>los roles </a:t>
            </a:r>
            <a:r>
              <a:rPr lang="es-AR" sz="2400" dirty="0"/>
              <a:t>parentales y </a:t>
            </a:r>
            <a:r>
              <a:rPr lang="es-AR" sz="2400" u="sng" dirty="0"/>
              <a:t>a la exposición de los niños a los actos de violencia</a:t>
            </a:r>
            <a:r>
              <a:rPr lang="es-AR" sz="2400" dirty="0"/>
              <a:t>.</a:t>
            </a:r>
          </a:p>
          <a:p>
            <a:r>
              <a:rPr lang="es-AR" sz="2400" dirty="0"/>
              <a:t>El </a:t>
            </a:r>
            <a:r>
              <a:rPr lang="es-AR" sz="2400" dirty="0" smtClean="0"/>
              <a:t>por qué </a:t>
            </a:r>
            <a:r>
              <a:rPr lang="es-AR" sz="2400" dirty="0"/>
              <a:t>de la intervención judicial y el </a:t>
            </a:r>
            <a:r>
              <a:rPr lang="es-AR" sz="2400" dirty="0" smtClean="0"/>
              <a:t>por qué </a:t>
            </a:r>
            <a:r>
              <a:rPr lang="es-AR" sz="2400" dirty="0"/>
              <a:t>de la necesidad de tratamiento.</a:t>
            </a:r>
          </a:p>
          <a:p>
            <a:r>
              <a:rPr lang="es-AR" sz="2400" dirty="0"/>
              <a:t>No se abordan cuestiones como el control de la ira o el manejo de la hostilidad-agresividad ni las habilidades de resolución de problemas, reservándose dichos aspectos a los programas de tratamiento específicos. </a:t>
            </a:r>
          </a:p>
          <a:p>
            <a:endParaRPr lang="es-AR" dirty="0"/>
          </a:p>
        </p:txBody>
      </p:sp>
    </p:spTree>
    <p:extLst>
      <p:ext uri="{BB962C8B-B14F-4D97-AF65-F5344CB8AC3E}">
        <p14:creationId xmlns:p14="http://schemas.microsoft.com/office/powerpoint/2010/main" val="31342636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Dinámica del grupo iv</a:t>
            </a:r>
            <a:endParaRPr lang="es-AR" dirty="0"/>
          </a:p>
        </p:txBody>
      </p:sp>
      <p:sp>
        <p:nvSpPr>
          <p:cNvPr id="3" name="Marcador de contenido 2"/>
          <p:cNvSpPr>
            <a:spLocks noGrp="1"/>
          </p:cNvSpPr>
          <p:nvPr>
            <p:ph idx="1"/>
          </p:nvPr>
        </p:nvSpPr>
        <p:spPr/>
        <p:txBody>
          <a:bodyPr>
            <a:normAutofit/>
          </a:bodyPr>
          <a:lstStyle/>
          <a:p>
            <a:r>
              <a:rPr lang="es-AR" sz="2400" dirty="0"/>
              <a:t>Se procede al cierre del </a:t>
            </a:r>
            <a:r>
              <a:rPr lang="es-AR" sz="2400" dirty="0" smtClean="0"/>
              <a:t>espacio luego de aproximadamente </a:t>
            </a:r>
            <a:r>
              <a:rPr lang="es-AR" sz="2400" dirty="0"/>
              <a:t>dos horas de </a:t>
            </a:r>
            <a:r>
              <a:rPr lang="es-AR" sz="2400" dirty="0" smtClean="0"/>
              <a:t>reunión.</a:t>
            </a:r>
            <a:endParaRPr lang="es-AR" sz="2400" dirty="0"/>
          </a:p>
          <a:p>
            <a:r>
              <a:rPr lang="es-AR" sz="2400" dirty="0" smtClean="0"/>
              <a:t>Se invita </a:t>
            </a:r>
            <a:r>
              <a:rPr lang="es-AR" sz="2400" dirty="0"/>
              <a:t>a los participantes a pronunciar alguna reflexión o palabra relacionada a los sentimientos que experimentaron durante el grupo, y si pudieron </a:t>
            </a:r>
            <a:r>
              <a:rPr lang="es-AR" sz="2400" dirty="0" smtClean="0"/>
              <a:t>extraer alguna conclusión.</a:t>
            </a:r>
          </a:p>
          <a:p>
            <a:r>
              <a:rPr lang="es-AR" sz="2400" dirty="0" smtClean="0"/>
              <a:t>Se </a:t>
            </a:r>
            <a:r>
              <a:rPr lang="es-AR" sz="2400" dirty="0"/>
              <a:t>les sugiere la búsqueda de un tratamiento individual y especifico relacionado a la temática y se les brindan los datos al </a:t>
            </a:r>
            <a:r>
              <a:rPr lang="es-AR" sz="2400" dirty="0" smtClean="0"/>
              <a:t>respecto.</a:t>
            </a:r>
            <a:endParaRPr lang="es-AR" sz="2400" dirty="0"/>
          </a:p>
        </p:txBody>
      </p:sp>
    </p:spTree>
    <p:extLst>
      <p:ext uri="{BB962C8B-B14F-4D97-AF65-F5344CB8AC3E}">
        <p14:creationId xmlns:p14="http://schemas.microsoft.com/office/powerpoint/2010/main" val="19613749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Impresiones al cierre</a:t>
            </a:r>
            <a:endParaRPr lang="es-AR" dirty="0"/>
          </a:p>
        </p:txBody>
      </p:sp>
      <p:sp>
        <p:nvSpPr>
          <p:cNvPr id="3" name="Marcador de contenido 2"/>
          <p:cNvSpPr>
            <a:spLocks noGrp="1"/>
          </p:cNvSpPr>
          <p:nvPr>
            <p:ph idx="1"/>
          </p:nvPr>
        </p:nvSpPr>
        <p:spPr>
          <a:xfrm>
            <a:off x="685800" y="1916832"/>
            <a:ext cx="7772400" cy="4255368"/>
          </a:xfrm>
        </p:spPr>
        <p:txBody>
          <a:bodyPr>
            <a:normAutofit lnSpcReduction="10000"/>
          </a:bodyPr>
          <a:lstStyle/>
          <a:p>
            <a:r>
              <a:rPr lang="es-AR" sz="2200" dirty="0" smtClean="0"/>
              <a:t>Se observa que </a:t>
            </a:r>
            <a:r>
              <a:rPr lang="es-AR" sz="2200" dirty="0"/>
              <a:t>al finalizar el espacio los participantes se retiran manifestando </a:t>
            </a:r>
            <a:r>
              <a:rPr lang="es-AR" sz="2200" dirty="0" smtClean="0"/>
              <a:t>un mayor </a:t>
            </a:r>
            <a:r>
              <a:rPr lang="es-AR" sz="2200" dirty="0"/>
              <a:t>nivel de tranquilidad, sensación de haber sido escuchados y en </a:t>
            </a:r>
            <a:r>
              <a:rPr lang="es-AR" sz="2200" dirty="0" smtClean="0"/>
              <a:t>su </a:t>
            </a:r>
            <a:r>
              <a:rPr lang="es-AR" sz="2200" dirty="0"/>
              <a:t>gran mayoría </a:t>
            </a:r>
            <a:r>
              <a:rPr lang="es-AR" sz="2200" dirty="0" smtClean="0"/>
              <a:t>expresan </a:t>
            </a:r>
            <a:r>
              <a:rPr lang="es-AR" sz="2200" dirty="0"/>
              <a:t>satisfacción por haber participado, incluso aquellos que al comienzo habían manifestado (tanto verbal como corporalmente) mas reticencia o “descreimiento” hacia la intervención. </a:t>
            </a:r>
          </a:p>
          <a:p>
            <a:r>
              <a:rPr lang="es-AR" sz="2200" dirty="0"/>
              <a:t>Esto, lamentablemente, aun no se traduce en un aumento de la realización de tratamientos. Es complejo medir esta variable debido a que estos no se encuentran fácilmente accesibles en la comunidad</a:t>
            </a:r>
            <a:r>
              <a:rPr lang="es-AR" sz="2200" dirty="0" smtClean="0"/>
              <a:t>.</a:t>
            </a:r>
          </a:p>
          <a:p>
            <a:r>
              <a:rPr lang="es-AR" sz="2200" dirty="0" smtClean="0"/>
              <a:t>Es llamativa la alta concurrencia a los 2dos. grupos (el 80%).</a:t>
            </a:r>
            <a:endParaRPr lang="es-AR" sz="2200" dirty="0"/>
          </a:p>
          <a:p>
            <a:endParaRPr lang="es-AR" dirty="0"/>
          </a:p>
        </p:txBody>
      </p:sp>
    </p:spTree>
    <p:extLst>
      <p:ext uri="{BB962C8B-B14F-4D97-AF65-F5344CB8AC3E}">
        <p14:creationId xmlns:p14="http://schemas.microsoft.com/office/powerpoint/2010/main" val="1648125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3568" y="1556792"/>
            <a:ext cx="7772400" cy="4050792"/>
          </a:xfrm>
        </p:spPr>
        <p:txBody>
          <a:bodyPr>
            <a:normAutofit/>
          </a:bodyPr>
          <a:lstStyle/>
          <a:p>
            <a:r>
              <a:rPr lang="es-AR" sz="3200" dirty="0"/>
              <a:t>La </a:t>
            </a:r>
            <a:r>
              <a:rPr lang="es-AR" sz="3200" dirty="0" smtClean="0"/>
              <a:t>concurrencia </a:t>
            </a:r>
            <a:r>
              <a:rPr lang="es-AR" sz="3200" dirty="0"/>
              <a:t>al grupo </a:t>
            </a:r>
            <a:r>
              <a:rPr lang="es-AR" sz="3200" dirty="0" smtClean="0"/>
              <a:t>no implica </a:t>
            </a:r>
            <a:r>
              <a:rPr lang="es-AR" sz="3200" dirty="0"/>
              <a:t>la modificación de la medida </a:t>
            </a:r>
          </a:p>
          <a:p>
            <a:r>
              <a:rPr lang="es-AR" sz="3200" dirty="0"/>
              <a:t>Es independiente de cualquier prueba, </a:t>
            </a:r>
            <a:r>
              <a:rPr lang="es-AR" sz="3200" dirty="0" smtClean="0"/>
              <a:t>recurso o propuesta que </a:t>
            </a:r>
            <a:r>
              <a:rPr lang="es-AR" sz="3200" dirty="0"/>
              <a:t>puedan </a:t>
            </a:r>
            <a:r>
              <a:rPr lang="es-AR" sz="3200" dirty="0" smtClean="0"/>
              <a:t>presentar </a:t>
            </a:r>
            <a:r>
              <a:rPr lang="es-AR" sz="3200" dirty="0"/>
              <a:t>las </a:t>
            </a:r>
            <a:r>
              <a:rPr lang="es-AR" sz="3200" dirty="0" smtClean="0"/>
              <a:t>partes</a:t>
            </a:r>
          </a:p>
          <a:p>
            <a:r>
              <a:rPr lang="es-AR" sz="3200" dirty="0" smtClean="0"/>
              <a:t>Puede igualmente disponerse el tratamiento terapéutico obligatorio ante el incumplimiento de una medida</a:t>
            </a:r>
            <a:endParaRPr lang="es-AR" sz="3200" dirty="0"/>
          </a:p>
          <a:p>
            <a:endParaRPr lang="es-AR" dirty="0"/>
          </a:p>
        </p:txBody>
      </p:sp>
    </p:spTree>
    <p:extLst>
      <p:ext uri="{BB962C8B-B14F-4D97-AF65-F5344CB8AC3E}">
        <p14:creationId xmlns:p14="http://schemas.microsoft.com/office/powerpoint/2010/main" val="29686436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79712" y="1268760"/>
            <a:ext cx="6960870" cy="3520440"/>
          </a:xfrm>
        </p:spPr>
        <p:txBody>
          <a:bodyPr/>
          <a:lstStyle/>
          <a:p>
            <a:r>
              <a:rPr lang="es-AR" dirty="0" smtClean="0"/>
              <a:t>FUNDAMENTACION JURIDICA DEL TRABAJO CON VARONES AGRESORES </a:t>
            </a:r>
            <a:endParaRPr lang="es-AR" dirty="0"/>
          </a:p>
        </p:txBody>
      </p:sp>
    </p:spTree>
    <p:extLst>
      <p:ext uri="{BB962C8B-B14F-4D97-AF65-F5344CB8AC3E}">
        <p14:creationId xmlns:p14="http://schemas.microsoft.com/office/powerpoint/2010/main" val="25828513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5800" y="332656"/>
            <a:ext cx="7772400" cy="1609344"/>
          </a:xfrm>
        </p:spPr>
        <p:txBody>
          <a:bodyPr>
            <a:normAutofit/>
          </a:bodyPr>
          <a:lstStyle/>
          <a:p>
            <a:r>
              <a:rPr lang="es-AR" dirty="0" smtClean="0"/>
              <a:t>¿por Qué EL TRABAJO CON varones agresores?</a:t>
            </a:r>
            <a:endParaRPr lang="es-AR" dirty="0"/>
          </a:p>
        </p:txBody>
      </p:sp>
      <p:sp>
        <p:nvSpPr>
          <p:cNvPr id="3" name="2 Marcador de contenido"/>
          <p:cNvSpPr>
            <a:spLocks noGrp="1"/>
          </p:cNvSpPr>
          <p:nvPr>
            <p:ph idx="1"/>
          </p:nvPr>
        </p:nvSpPr>
        <p:spPr>
          <a:xfrm>
            <a:off x="539552" y="2132856"/>
            <a:ext cx="7772400" cy="4554710"/>
          </a:xfrm>
        </p:spPr>
        <p:txBody>
          <a:bodyPr>
            <a:normAutofit/>
          </a:bodyPr>
          <a:lstStyle/>
          <a:p>
            <a:r>
              <a:rPr lang="es-AR" sz="2800" dirty="0" smtClean="0"/>
              <a:t>Nos proponemos procurar el cambio en el varón, para brindarle protección a la mujer víctima</a:t>
            </a:r>
          </a:p>
          <a:p>
            <a:pPr marL="0" indent="0">
              <a:buNone/>
            </a:pPr>
            <a:endParaRPr lang="es-AR" sz="2400" dirty="0" smtClean="0"/>
          </a:p>
          <a:p>
            <a:pPr marL="0" indent="0">
              <a:buNone/>
            </a:pPr>
            <a:r>
              <a:rPr lang="es-AR" dirty="0" smtClean="0"/>
              <a:t>“</a:t>
            </a:r>
            <a:r>
              <a:rPr lang="es-AR" i="1" dirty="0" smtClean="0"/>
              <a:t>No habrá equidad de género ni libertad de género para las mujeres si la sociedad no gestiona los permisos para trabajar con los varones. No habrá manera de detener la violencia contra la mujer si el varón no es incorporado a los esquemas de asistencia como pieza imprescindible para el cambio</a:t>
            </a:r>
            <a:r>
              <a:rPr lang="es-AR" dirty="0" smtClean="0"/>
              <a:t>” L. Carrasco</a:t>
            </a:r>
          </a:p>
          <a:p>
            <a:pPr marL="0" indent="0">
              <a:buNone/>
            </a:pPr>
            <a:endParaRPr lang="es-AR" sz="2400" dirty="0" smtClean="0"/>
          </a:p>
          <a:p>
            <a:pPr marL="0" indent="0">
              <a:buNone/>
            </a:pPr>
            <a:endParaRPr lang="es-AR" dirty="0"/>
          </a:p>
        </p:txBody>
      </p:sp>
    </p:spTree>
    <p:extLst>
      <p:ext uri="{BB962C8B-B14F-4D97-AF65-F5344CB8AC3E}">
        <p14:creationId xmlns:p14="http://schemas.microsoft.com/office/powerpoint/2010/main" val="40319633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32048"/>
            <a:ext cx="7772400" cy="1609344"/>
          </a:xfrm>
        </p:spPr>
        <p:txBody>
          <a:bodyPr>
            <a:normAutofit/>
          </a:bodyPr>
          <a:lstStyle/>
          <a:p>
            <a:r>
              <a:rPr lang="es-AR" dirty="0" smtClean="0"/>
              <a:t>Legislación nacional y provincial</a:t>
            </a:r>
            <a:endParaRPr lang="es-AR" dirty="0"/>
          </a:p>
        </p:txBody>
      </p:sp>
      <p:sp>
        <p:nvSpPr>
          <p:cNvPr id="3" name="2 Marcador de contenido"/>
          <p:cNvSpPr>
            <a:spLocks noGrp="1"/>
          </p:cNvSpPr>
          <p:nvPr>
            <p:ph idx="1"/>
          </p:nvPr>
        </p:nvSpPr>
        <p:spPr>
          <a:xfrm>
            <a:off x="395536" y="1412776"/>
            <a:ext cx="7992888" cy="5159408"/>
          </a:xfrm>
        </p:spPr>
        <p:txBody>
          <a:bodyPr>
            <a:normAutofit fontScale="92500" lnSpcReduction="10000"/>
          </a:bodyPr>
          <a:lstStyle/>
          <a:p>
            <a:r>
              <a:rPr lang="es-AR" b="1" u="sng" dirty="0" smtClean="0"/>
              <a:t>Ley nacional 26485</a:t>
            </a:r>
            <a:r>
              <a:rPr lang="es-AR" b="1" dirty="0" smtClean="0"/>
              <a:t> </a:t>
            </a:r>
            <a:r>
              <a:rPr lang="es-AR" dirty="0" smtClean="0"/>
              <a:t>El juez puede “Art. 26 a.5. Proveer las medidas conducentes a </a:t>
            </a:r>
            <a:r>
              <a:rPr lang="es-AR" u="sng" dirty="0" smtClean="0"/>
              <a:t>brindar a quien padece o ejerce violencia, cuando así lo requieran, asistencia médica o psicológica</a:t>
            </a:r>
            <a:r>
              <a:rPr lang="es-AR" dirty="0" smtClean="0"/>
              <a:t>, a través de los organismos públicos y organizaciones de la sociedad civil con formación especializada en la prevención y atención de la violencia contra las mujeres”</a:t>
            </a:r>
          </a:p>
          <a:p>
            <a:r>
              <a:rPr lang="es-AR" dirty="0" smtClean="0"/>
              <a:t>Y ante el incumplimiento de la medida, puede ordenar “Art. 32. c) Asistencia obligatoria del agresor a </a:t>
            </a:r>
            <a:r>
              <a:rPr lang="es-AR" u="sng" dirty="0" smtClean="0"/>
              <a:t>programas reflexivos</a:t>
            </a:r>
            <a:r>
              <a:rPr lang="es-AR" dirty="0" smtClean="0"/>
              <a:t>, educativos o terapéuticos tendientes a la modificación de conductas violentas”.</a:t>
            </a:r>
          </a:p>
          <a:p>
            <a:r>
              <a:rPr lang="es-AR" b="1" u="sng" dirty="0"/>
              <a:t>Ley </a:t>
            </a:r>
            <a:r>
              <a:rPr lang="es-AR" b="1" u="sng" dirty="0" smtClean="0"/>
              <a:t>12569 Bs. As. </a:t>
            </a:r>
            <a:r>
              <a:rPr lang="es-AR" b="1" u="sng" dirty="0"/>
              <a:t>(14509)</a:t>
            </a:r>
            <a:r>
              <a:rPr lang="es-AR" b="1" dirty="0"/>
              <a:t> </a:t>
            </a:r>
            <a:r>
              <a:rPr lang="es-AR" dirty="0"/>
              <a:t>“Artículo 14: Durante el trámite de la causa y por el tiempo que se juzgue adecuado, el/la juez/a deberá controlar la eficacia de las medidas y decisiones adoptadas, ya sea a través de la comparecencia de las partes al tribunal, con la frecuencia que se ordene, y/o mediante la solicitud de informes periódicos acerca de la situación. Esta obligación cesará cuando se constate que ha cesado el riesgo, teniendo en cuenta la particularidad del caso”.</a:t>
            </a:r>
          </a:p>
          <a:p>
            <a:r>
              <a:rPr lang="es-AR" dirty="0"/>
              <a:t>Art. 7. </a:t>
            </a:r>
            <a:r>
              <a:rPr lang="es-AR" dirty="0" smtClean="0"/>
              <a:t>Reproduce el Art. 32 c) de la Ley 26485</a:t>
            </a:r>
            <a:endParaRPr lang="es-AR" dirty="0"/>
          </a:p>
          <a:p>
            <a:endParaRPr lang="es-AR" dirty="0"/>
          </a:p>
        </p:txBody>
      </p:sp>
    </p:spTree>
    <p:extLst>
      <p:ext uri="{BB962C8B-B14F-4D97-AF65-F5344CB8AC3E}">
        <p14:creationId xmlns:p14="http://schemas.microsoft.com/office/powerpoint/2010/main" val="4394671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404664"/>
            <a:ext cx="7772400" cy="1609344"/>
          </a:xfrm>
        </p:spPr>
        <p:txBody>
          <a:bodyPr>
            <a:normAutofit/>
          </a:bodyPr>
          <a:lstStyle/>
          <a:p>
            <a:r>
              <a:rPr lang="es-AR" dirty="0" smtClean="0"/>
              <a:t>Doctrina internacional de Derechos Humanos</a:t>
            </a:r>
            <a:endParaRPr lang="es-AR" dirty="0"/>
          </a:p>
        </p:txBody>
      </p:sp>
      <p:sp>
        <p:nvSpPr>
          <p:cNvPr id="3" name="2 Marcador de contenido"/>
          <p:cNvSpPr>
            <a:spLocks noGrp="1"/>
          </p:cNvSpPr>
          <p:nvPr>
            <p:ph idx="1"/>
          </p:nvPr>
        </p:nvSpPr>
        <p:spPr>
          <a:xfrm>
            <a:off x="310952" y="2132856"/>
            <a:ext cx="8229600" cy="4437112"/>
          </a:xfrm>
        </p:spPr>
        <p:txBody>
          <a:bodyPr>
            <a:normAutofit fontScale="77500" lnSpcReduction="20000"/>
          </a:bodyPr>
          <a:lstStyle/>
          <a:p>
            <a:r>
              <a:rPr lang="es-AR" sz="3600" b="1" dirty="0" smtClean="0"/>
              <a:t>Com. IDH. </a:t>
            </a:r>
            <a:r>
              <a:rPr lang="es-AR" sz="3600" dirty="0" smtClean="0"/>
              <a:t>ESTÁNDARES JURÍDICOS VINCULADOS A LA IGUALDAD DE GÉNERO Y A LOS DERECHOS DE LAS MUJERES (2011) </a:t>
            </a:r>
          </a:p>
          <a:p>
            <a:pPr marL="0" indent="0">
              <a:buNone/>
            </a:pPr>
            <a:r>
              <a:rPr lang="es-AR" sz="3600" dirty="0" smtClean="0"/>
              <a:t>“</a:t>
            </a:r>
            <a:r>
              <a:rPr lang="es-AR" sz="3600" u="sng" dirty="0" smtClean="0"/>
              <a:t>La administración de la justicia es la primera línea de defensa en la protección de los derechos humanos a nivel nacional, incluyendo los derechos de las mujeres …La Comisión asimismo se ha pronunciado sobre el rol destacado del poder judicial en enviar mensajes sociales avanzando en la protección y la garantía de los derechos humanos</a:t>
            </a:r>
            <a:r>
              <a:rPr lang="es-AR" sz="3600" dirty="0" smtClean="0"/>
              <a:t>”. </a:t>
            </a:r>
          </a:p>
          <a:p>
            <a:pPr marL="0" indent="0">
              <a:buNone/>
            </a:pPr>
            <a:endParaRPr lang="es-AR" dirty="0" smtClean="0"/>
          </a:p>
          <a:p>
            <a:endParaRPr lang="es-AR" dirty="0"/>
          </a:p>
        </p:txBody>
      </p:sp>
    </p:spTree>
    <p:extLst>
      <p:ext uri="{BB962C8B-B14F-4D97-AF65-F5344CB8AC3E}">
        <p14:creationId xmlns:p14="http://schemas.microsoft.com/office/powerpoint/2010/main" val="25858648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836712"/>
            <a:ext cx="7772400" cy="5544616"/>
          </a:xfrm>
        </p:spPr>
        <p:txBody>
          <a:bodyPr>
            <a:normAutofit/>
          </a:bodyPr>
          <a:lstStyle/>
          <a:p>
            <a:r>
              <a:rPr lang="es-AR" sz="2200" b="1" dirty="0" smtClean="0"/>
              <a:t>Convención </a:t>
            </a:r>
            <a:r>
              <a:rPr lang="es-AR" sz="2200" b="1" dirty="0"/>
              <a:t>Interamericana para Prevenir, Sancionar y Erradicar la violencia contra la mujer (Belem do Pará) (1994). </a:t>
            </a:r>
            <a:endParaRPr lang="es-AR" sz="2200" b="1" dirty="0" smtClean="0"/>
          </a:p>
          <a:p>
            <a:pPr marL="0" indent="0">
              <a:buNone/>
            </a:pPr>
            <a:r>
              <a:rPr lang="es-AR" sz="2200" dirty="0" smtClean="0"/>
              <a:t>Los </a:t>
            </a:r>
            <a:r>
              <a:rPr lang="es-AR" sz="2200" dirty="0"/>
              <a:t>Estados firmantes están comprometidos a: Art. 7.d) “adoptar </a:t>
            </a:r>
            <a:r>
              <a:rPr lang="es-AR" sz="2200" u="sng" dirty="0"/>
              <a:t>medidas jurídicas para conminar al agresor a abstenerse de hostigar, intimidar, amenazar, dañar o poner en peligro la vida de la mujer</a:t>
            </a:r>
            <a:r>
              <a:rPr lang="es-AR" sz="2200" dirty="0"/>
              <a:t> de cualquier forma que atente contra su integridad o perjudique su propiedad”; 7 8.b) “b. </a:t>
            </a:r>
            <a:r>
              <a:rPr lang="es-AR" sz="2200" u="sng" dirty="0"/>
              <a:t>modificar los patrones socioculturales de conducta de hombres y mujeres, incluyendo el diseño de programas de educación formales y no formales</a:t>
            </a:r>
            <a:r>
              <a:rPr lang="es-AR" sz="2200" dirty="0"/>
              <a:t> apropiados a todo nivel del proceso educativo, para contrarrestar prejuicios y costumbres y todo otro tipo de prácticas que se basen en la premisa de la inferioridad o superioridad de cualquiera de los géneros o en los papeles estereotipados para el hombre y la mujer que legitimizan o exacerban la violencia contra la mujer”</a:t>
            </a:r>
          </a:p>
          <a:p>
            <a:endParaRPr lang="es-AR" dirty="0"/>
          </a:p>
        </p:txBody>
      </p:sp>
    </p:spTree>
    <p:extLst>
      <p:ext uri="{BB962C8B-B14F-4D97-AF65-F5344CB8AC3E}">
        <p14:creationId xmlns:p14="http://schemas.microsoft.com/office/powerpoint/2010/main" val="10892538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476672"/>
            <a:ext cx="8229600" cy="6525344"/>
          </a:xfrm>
        </p:spPr>
        <p:txBody>
          <a:bodyPr>
            <a:normAutofit fontScale="92500" lnSpcReduction="10000"/>
          </a:bodyPr>
          <a:lstStyle/>
          <a:p>
            <a:r>
              <a:rPr lang="es-AR" sz="2200" b="1" u="sng" dirty="0" smtClean="0"/>
              <a:t>Convención sobre la eliminación de todas las formas de discriminación contra la mujer </a:t>
            </a:r>
            <a:r>
              <a:rPr lang="es-AR" sz="2200" dirty="0" smtClean="0"/>
              <a:t>(CEDAW) en su Art. 5 compromete a los estados firmantes a </a:t>
            </a:r>
            <a:r>
              <a:rPr lang="es-AR" sz="2200" u="sng" dirty="0" smtClean="0"/>
              <a:t>modificar los patrones socioculturales de conducta de hombres y mujeres </a:t>
            </a:r>
            <a:r>
              <a:rPr lang="es-AR" sz="2200" dirty="0" smtClean="0"/>
              <a:t>con miras a la eliminación de prejuicios y prácticas basadas en la inferioridad o superioridad de cualquiera de los sexos</a:t>
            </a:r>
          </a:p>
          <a:p>
            <a:r>
              <a:rPr lang="es-AR" sz="2200" b="1" u="sng" dirty="0" smtClean="0"/>
              <a:t>Recomendación del Comité de la CEDAW nro. 19</a:t>
            </a:r>
            <a:r>
              <a:rPr lang="es-AR" sz="2200" b="1" dirty="0" smtClean="0"/>
              <a:t> </a:t>
            </a:r>
            <a:r>
              <a:rPr lang="es-AR" sz="2200" dirty="0" smtClean="0"/>
              <a:t>(1992) “Entre las medidas necesarias para resolver el problema de la violencia en la familia figuran las siguientes: (25. R.4.) </a:t>
            </a:r>
            <a:r>
              <a:rPr lang="es-AR" sz="2200" u="sng" dirty="0" smtClean="0"/>
              <a:t>programas de rehabilitación</a:t>
            </a:r>
            <a:r>
              <a:rPr lang="es-AR" sz="2200" dirty="0" smtClean="0"/>
              <a:t> para los culpables de violencia en el hogar”. </a:t>
            </a:r>
          </a:p>
          <a:p>
            <a:r>
              <a:rPr lang="es-AR" sz="2200" b="1" u="sng" dirty="0" smtClean="0"/>
              <a:t>Comité de la CEDAW</a:t>
            </a:r>
            <a:r>
              <a:rPr lang="es-AR" sz="2200" b="1" dirty="0" smtClean="0"/>
              <a:t> </a:t>
            </a:r>
            <a:r>
              <a:rPr lang="es-AR" sz="2200" dirty="0" smtClean="0"/>
              <a:t>en las observaciones al 6to. Informe de Argentina, (2010) en su art. 18 destaca “la necesidad de un </a:t>
            </a:r>
            <a:r>
              <a:rPr lang="es-AR" sz="2200" u="sng" dirty="0" smtClean="0"/>
              <a:t>plan de acción integral de lucha contra los obstáculos, estereotipos y errores sociales a fin de modificar las actitudes y dar cumplimiento efectivo a la ley</a:t>
            </a:r>
            <a:r>
              <a:rPr lang="es-AR" sz="2200" dirty="0" smtClean="0"/>
              <a:t>” en relación a la violencia de género.</a:t>
            </a:r>
          </a:p>
          <a:p>
            <a:r>
              <a:rPr lang="es-AR" sz="2200" dirty="0" smtClean="0"/>
              <a:t>Res. de la </a:t>
            </a:r>
            <a:r>
              <a:rPr lang="es-AR" sz="2200" b="1" u="sng" dirty="0" smtClean="0"/>
              <a:t>Asamblea Gral. de Naciones Unidas 52/82</a:t>
            </a:r>
            <a:r>
              <a:rPr lang="es-AR" sz="2200" b="1" dirty="0" smtClean="0"/>
              <a:t> </a:t>
            </a:r>
            <a:r>
              <a:rPr lang="es-AR" sz="2200" dirty="0" smtClean="0"/>
              <a:t>de 1998, (Medidas de prevención del delito y de justicia penal para la eliminación de la violencia contra la mujer). Que los estados “</a:t>
            </a:r>
            <a:r>
              <a:rPr lang="es-AR" sz="2200" u="sng" dirty="0" smtClean="0"/>
              <a:t>estimulen a los tribunales a que, al dictar sentencia, recomienden medidas de tratamiento para el delincuente</a:t>
            </a:r>
            <a:r>
              <a:rPr lang="es-AR" sz="2200" dirty="0" smtClean="0"/>
              <a:t>”, y que “creen y evalúen programas de tratamiento para culpables de diversa índole y diverso temperamento”.</a:t>
            </a:r>
          </a:p>
          <a:p>
            <a:endParaRPr lang="es-AR" dirty="0"/>
          </a:p>
        </p:txBody>
      </p:sp>
    </p:spTree>
    <p:extLst>
      <p:ext uri="{BB962C8B-B14F-4D97-AF65-F5344CB8AC3E}">
        <p14:creationId xmlns:p14="http://schemas.microsoft.com/office/powerpoint/2010/main" val="39045550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34404"/>
            <a:ext cx="7772400" cy="1609344"/>
          </a:xfrm>
        </p:spPr>
        <p:txBody>
          <a:bodyPr/>
          <a:lstStyle/>
          <a:p>
            <a:r>
              <a:rPr lang="es-AR" dirty="0" smtClean="0"/>
              <a:t>Legislación extranjera</a:t>
            </a:r>
            <a:endParaRPr lang="es-AR" dirty="0"/>
          </a:p>
        </p:txBody>
      </p:sp>
      <p:sp>
        <p:nvSpPr>
          <p:cNvPr id="3" name="2 Marcador de contenido"/>
          <p:cNvSpPr>
            <a:spLocks noGrp="1"/>
          </p:cNvSpPr>
          <p:nvPr>
            <p:ph idx="1"/>
          </p:nvPr>
        </p:nvSpPr>
        <p:spPr>
          <a:xfrm>
            <a:off x="179512" y="1412776"/>
            <a:ext cx="8507288" cy="5688632"/>
          </a:xfrm>
        </p:spPr>
        <p:txBody>
          <a:bodyPr>
            <a:normAutofit fontScale="92500" lnSpcReduction="10000"/>
          </a:bodyPr>
          <a:lstStyle/>
          <a:p>
            <a:r>
              <a:rPr lang="es-AR" b="1" u="sng" dirty="0" smtClean="0"/>
              <a:t>Ley María da </a:t>
            </a:r>
            <a:r>
              <a:rPr lang="es-AR" b="1" u="sng" dirty="0" err="1" smtClean="0"/>
              <a:t>Penha</a:t>
            </a:r>
            <a:r>
              <a:rPr lang="es-AR" b="1" u="sng" dirty="0" smtClean="0"/>
              <a:t>. Brasil</a:t>
            </a:r>
            <a:r>
              <a:rPr lang="es-AR" dirty="0" smtClean="0"/>
              <a:t> (2006) “Artículo 30. Le cabe al equipo de atención multidisciplinaria del Juzgado “desarrollar </a:t>
            </a:r>
            <a:r>
              <a:rPr lang="es-AR" u="sng" dirty="0" smtClean="0"/>
              <a:t>trabajos de orientación, encaminamiento, prevención y otras medidas, dirigidas a la ofendida, el agresor y los familiares</a:t>
            </a:r>
            <a:r>
              <a:rPr lang="es-AR" dirty="0" smtClean="0"/>
              <a:t>” y “Artículo 35. La Unión, el Distrito Federal, los Estados y los Municipios podrán crear y promover, en el límite de las respectivas competencias: V - Centros de educación y de rehabilitación para los agresores”.</a:t>
            </a:r>
          </a:p>
          <a:p>
            <a:r>
              <a:rPr lang="es-AR" b="1" u="sng" dirty="0" smtClean="0"/>
              <a:t>Ley de Violencia de Bolivia</a:t>
            </a:r>
            <a:r>
              <a:rPr lang="es-AR" b="1" dirty="0" smtClean="0"/>
              <a:t> </a:t>
            </a:r>
            <a:r>
              <a:rPr lang="es-AR" dirty="0" smtClean="0"/>
              <a:t>(2013) ARTICULO 31. I. </a:t>
            </a:r>
            <a:r>
              <a:rPr lang="es-AR" u="sng" dirty="0" smtClean="0"/>
              <a:t>La rehabilitación de los agresores, por orden de la autoridad jurisdiccional competente, será dispuesta por orden expresa, con el objetivo de promover cambios en su conducta agresiva. La terapia no sustituirá la sanción impuesta </a:t>
            </a:r>
            <a:r>
              <a:rPr lang="es-AR" dirty="0" smtClean="0"/>
              <a:t>por los hechos Pág. 18 de 50 de violencia. II. Los servicios de rehabilitación podrán organizarse mediante acuerdos </a:t>
            </a:r>
            <a:r>
              <a:rPr lang="es-AR" dirty="0" err="1" smtClean="0"/>
              <a:t>intergubernativos</a:t>
            </a:r>
            <a:r>
              <a:rPr lang="es-AR" dirty="0" smtClean="0"/>
              <a:t>, tanto en el ámbito urbano como rural, en centros ya existentes o en el lugar donde el agresor cumple una sanción penal. En ningún caso, la terapia se prestará junto a la mujer agredida. III. Los responsables de estos servicios, deberán reportar el inicio, el cumplimiento o incumplimiento del programa o terapia por parte del agresor a la autoridad jurisdiccional competente y al Sistema Integral Plurinacional de Prevención, Atención, Sanción y Erradicación de la Violencia en razón Género – SIPPASE</a:t>
            </a:r>
          </a:p>
          <a:p>
            <a:pPr marL="0" indent="0">
              <a:buNone/>
            </a:pPr>
            <a:endParaRPr lang="es-AR" dirty="0" smtClean="0"/>
          </a:p>
          <a:p>
            <a:endParaRPr lang="es-AR" dirty="0"/>
          </a:p>
        </p:txBody>
      </p:sp>
    </p:spTree>
    <p:extLst>
      <p:ext uri="{BB962C8B-B14F-4D97-AF65-F5344CB8AC3E}">
        <p14:creationId xmlns:p14="http://schemas.microsoft.com/office/powerpoint/2010/main" val="26661700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55576" y="764704"/>
            <a:ext cx="7772400" cy="5688632"/>
          </a:xfrm>
        </p:spPr>
        <p:txBody>
          <a:bodyPr>
            <a:normAutofit lnSpcReduction="10000"/>
          </a:bodyPr>
          <a:lstStyle/>
          <a:p>
            <a:r>
              <a:rPr lang="es-AR" b="1" u="sng" dirty="0" smtClean="0"/>
              <a:t>Ley de violencia Chile</a:t>
            </a:r>
            <a:r>
              <a:rPr lang="es-AR" dirty="0" smtClean="0"/>
              <a:t> (2010) El Juez puede disponer: Art. 9 “d) La </a:t>
            </a:r>
            <a:r>
              <a:rPr lang="es-AR" u="sng" dirty="0" smtClean="0"/>
              <a:t>asistencia obligatoria a programas terapéuticos</a:t>
            </a:r>
            <a:r>
              <a:rPr lang="es-AR" dirty="0" smtClean="0"/>
              <a:t> o de orientación familiar. Las instituciones que desarrollen dichos programas darán cuenta al respectivo tribunal del tratamiento que deba seguir el agresor, de su inicio y término. e) Obligación de presentarse regularmente ante la unidad policial que determine el juez”.</a:t>
            </a:r>
          </a:p>
          <a:p>
            <a:r>
              <a:rPr lang="es-AR" b="1" u="sng" dirty="0" smtClean="0"/>
              <a:t>Ley orgánica sobre el derecho de las mujeres a una vida libre de violencia Venezuela</a:t>
            </a:r>
            <a:r>
              <a:rPr lang="es-AR" dirty="0" smtClean="0"/>
              <a:t> (2007). Artículo 20. Con el objeto de desarrollar políticas públicas y permitir la ejecución de las medidas a que se refiere la presente Ley, se establecen con carácter indicativo, los siguientes programas…6. De </a:t>
            </a:r>
            <a:r>
              <a:rPr lang="es-AR" u="sng" dirty="0" smtClean="0"/>
              <a:t>orientación y atención a la persona agresora</a:t>
            </a:r>
            <a:r>
              <a:rPr lang="es-AR" dirty="0" smtClean="0"/>
              <a:t>: para </a:t>
            </a:r>
            <a:r>
              <a:rPr lang="es-AR" u="sng" dirty="0" smtClean="0"/>
              <a:t>promover cambios culturales e incentivar valores de respeto e igualdad entre hombres y mujeres que eviten la reincidencia de las personas agresoras</a:t>
            </a:r>
            <a:r>
              <a:rPr lang="es-AR" dirty="0" smtClean="0"/>
              <a:t>.</a:t>
            </a:r>
          </a:p>
          <a:p>
            <a:r>
              <a:rPr lang="es-AR" b="1" u="sng" dirty="0" smtClean="0"/>
              <a:t>Ley Orgánica 1/2004 España</a:t>
            </a:r>
            <a:r>
              <a:rPr lang="es-AR" dirty="0" smtClean="0"/>
              <a:t>. Medidas de Protección Integral contra la Violencia de Género. Artículo 42. Administración penitenciaria… 1. La Administración penitenciaria realizará programas específicos para internos condenados por delitos relacionados con la violencia de género</a:t>
            </a:r>
          </a:p>
          <a:p>
            <a:endParaRPr lang="es-AR" dirty="0"/>
          </a:p>
        </p:txBody>
      </p:sp>
    </p:spTree>
    <p:extLst>
      <p:ext uri="{BB962C8B-B14F-4D97-AF65-F5344CB8AC3E}">
        <p14:creationId xmlns:p14="http://schemas.microsoft.com/office/powerpoint/2010/main" val="23727208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2" y="-90156"/>
            <a:ext cx="7772400" cy="1609344"/>
          </a:xfrm>
        </p:spPr>
        <p:txBody>
          <a:bodyPr/>
          <a:lstStyle/>
          <a:p>
            <a:r>
              <a:rPr lang="es-AR" dirty="0" smtClean="0"/>
              <a:t>Jurisprudencia de la SCBA</a:t>
            </a:r>
            <a:endParaRPr lang="es-AR" dirty="0"/>
          </a:p>
        </p:txBody>
      </p:sp>
      <p:sp>
        <p:nvSpPr>
          <p:cNvPr id="3" name="2 Marcador de contenido"/>
          <p:cNvSpPr>
            <a:spLocks noGrp="1"/>
          </p:cNvSpPr>
          <p:nvPr>
            <p:ph idx="1"/>
          </p:nvPr>
        </p:nvSpPr>
        <p:spPr>
          <a:xfrm>
            <a:off x="611560" y="1124744"/>
            <a:ext cx="7772400" cy="5616624"/>
          </a:xfrm>
        </p:spPr>
        <p:txBody>
          <a:bodyPr>
            <a:normAutofit lnSpcReduction="10000"/>
          </a:bodyPr>
          <a:lstStyle/>
          <a:p>
            <a:r>
              <a:rPr lang="es-AR" dirty="0" smtClean="0"/>
              <a:t>(20/9/06, “O</a:t>
            </a:r>
            <a:r>
              <a:rPr lang="es-AR" dirty="0"/>
              <a:t>., N. L</a:t>
            </a:r>
            <a:r>
              <a:rPr lang="es-AR" dirty="0" smtClean="0"/>
              <a:t>.”)  </a:t>
            </a:r>
            <a:r>
              <a:rPr lang="es-AR" dirty="0"/>
              <a:t>Justicia </a:t>
            </a:r>
            <a:r>
              <a:rPr lang="es-AR" dirty="0" smtClean="0"/>
              <a:t>anticipatoria, y de acompañamiento (Dr. De </a:t>
            </a:r>
            <a:r>
              <a:rPr lang="es-AR" dirty="0" err="1" smtClean="0"/>
              <a:t>Lázzari</a:t>
            </a:r>
            <a:r>
              <a:rPr lang="es-AR" dirty="0"/>
              <a:t>)</a:t>
            </a:r>
            <a:r>
              <a:rPr lang="es-AR" dirty="0" smtClean="0"/>
              <a:t>. Facultades del Juez: “Lo </a:t>
            </a:r>
            <a:r>
              <a:rPr lang="es-AR" dirty="0"/>
              <a:t>único que se le </a:t>
            </a:r>
            <a:r>
              <a:rPr lang="es-AR" dirty="0" smtClean="0"/>
              <a:t>prohíbe </a:t>
            </a:r>
            <a:r>
              <a:rPr lang="es-AR" dirty="0"/>
              <a:t>al juez en la ley 12.569 es no hacer </a:t>
            </a:r>
            <a:r>
              <a:rPr lang="es-AR" dirty="0" smtClean="0"/>
              <a:t>nada” (voto Dr. </a:t>
            </a:r>
            <a:r>
              <a:rPr lang="es-AR" dirty="0" err="1" smtClean="0"/>
              <a:t>Genoud</a:t>
            </a:r>
            <a:r>
              <a:rPr lang="es-AR" dirty="0" smtClean="0"/>
              <a:t>)</a:t>
            </a:r>
          </a:p>
          <a:p>
            <a:r>
              <a:rPr lang="es-AR" dirty="0" smtClean="0"/>
              <a:t>(4/11/15, “G. A.M. s/ insania y G J.E Abrigo”) “</a:t>
            </a:r>
            <a:r>
              <a:rPr lang="es-AR" u="sng" dirty="0" smtClean="0"/>
              <a:t>Medidas transformativas</a:t>
            </a:r>
            <a:r>
              <a:rPr lang="es-AR" dirty="0" smtClean="0"/>
              <a:t>” a cargo del órgano jurisdiccional. Reafirma CIDH “campo algodonero” cuando impone “obligaciones reforzadas al Estado en cuanto al deber de debida diligencia para prevenir, investigar y sancionar la violencia contra las mujeres”. Obligación del Estado de “adoptar medidas jurídicas para conminar al agresor a abstenerse de hostigar, intimidar, amenazar, dañar o poner en peligro la vida de la mujer”.  (4/11/15 SCBA, G. A.M. s/ insania y G J.E Abrigo)</a:t>
            </a:r>
          </a:p>
          <a:p>
            <a:r>
              <a:rPr lang="es-AR" dirty="0" smtClean="0"/>
              <a:t>(6/4/16</a:t>
            </a:r>
            <a:r>
              <a:rPr lang="es-AR" dirty="0"/>
              <a:t>, “"P. , M. C. </a:t>
            </a:r>
            <a:r>
              <a:rPr lang="es-AR" dirty="0" smtClean="0"/>
              <a:t>c/ </a:t>
            </a:r>
            <a:r>
              <a:rPr lang="es-AR" dirty="0"/>
              <a:t>T. , M.A</a:t>
            </a:r>
            <a:r>
              <a:rPr lang="es-AR" dirty="0" smtClean="0"/>
              <a:t>.”) menciona la necesidad de que el juez garantice la inexistencia de peligro actual para la víctima… “no se visualiza configurada la situación descripta en la última parte del art. 14 de la ley 12569… como para proceder al cierre de las actuaciones”. La Corte dijo que las pruebas “no permiten razonablemente afirmar la inexistencia de peligro actual para la actora de volver a sufrir actos de violencia”.</a:t>
            </a:r>
          </a:p>
          <a:p>
            <a:endParaRPr lang="es-AR" dirty="0"/>
          </a:p>
        </p:txBody>
      </p:sp>
    </p:spTree>
    <p:extLst>
      <p:ext uri="{BB962C8B-B14F-4D97-AF65-F5344CB8AC3E}">
        <p14:creationId xmlns:p14="http://schemas.microsoft.com/office/powerpoint/2010/main" val="28382094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188640"/>
            <a:ext cx="7772400" cy="1609344"/>
          </a:xfrm>
        </p:spPr>
        <p:txBody>
          <a:bodyPr>
            <a:normAutofit/>
          </a:bodyPr>
          <a:lstStyle/>
          <a:p>
            <a:r>
              <a:rPr lang="es-AR" dirty="0" smtClean="0"/>
              <a:t>¿Qué objetivo nos planteamos?</a:t>
            </a:r>
            <a:endParaRPr lang="es-AR" dirty="0"/>
          </a:p>
        </p:txBody>
      </p:sp>
      <p:sp>
        <p:nvSpPr>
          <p:cNvPr id="3" name="2 Marcador de contenido"/>
          <p:cNvSpPr>
            <a:spLocks noGrp="1"/>
          </p:cNvSpPr>
          <p:nvPr>
            <p:ph idx="1"/>
          </p:nvPr>
        </p:nvSpPr>
        <p:spPr>
          <a:xfrm>
            <a:off x="611560" y="1628800"/>
            <a:ext cx="7772400" cy="4968552"/>
          </a:xfrm>
        </p:spPr>
        <p:txBody>
          <a:bodyPr>
            <a:normAutofit/>
          </a:bodyPr>
          <a:lstStyle/>
          <a:p>
            <a:r>
              <a:rPr lang="es-AR" sz="2400" dirty="0" smtClean="0"/>
              <a:t>El reconocimiento de la violencia y la comprensión de la medida, ya que:</a:t>
            </a:r>
          </a:p>
          <a:p>
            <a:pPr marL="457200" indent="-457200">
              <a:buFont typeface="+mj-lt"/>
              <a:buAutoNum type="arabicPeriod"/>
            </a:pPr>
            <a:r>
              <a:rPr lang="es-AR" sz="2400" dirty="0" smtClean="0"/>
              <a:t>contribuye al cumplimiento de la orden judicial (mayor resguardo para la víctima) </a:t>
            </a:r>
          </a:p>
          <a:p>
            <a:pPr marL="457200" indent="-457200">
              <a:buFont typeface="+mj-lt"/>
              <a:buAutoNum type="arabicPeriod"/>
            </a:pPr>
            <a:r>
              <a:rPr lang="es-AR" sz="2400" dirty="0" smtClean="0"/>
              <a:t>tiende a generar en el agresor la necesidad de iniciar tratamiento terapéutico</a:t>
            </a:r>
          </a:p>
          <a:p>
            <a:pPr marL="457200" indent="-457200">
              <a:buAutoNum type="arabicPeriod"/>
            </a:pPr>
            <a:r>
              <a:rPr lang="es-AR" sz="2400" dirty="0" smtClean="0"/>
              <a:t>previene situaciones de violencia contra otras mujeres</a:t>
            </a:r>
          </a:p>
          <a:p>
            <a:pPr marL="457200" indent="-457200">
              <a:buAutoNum type="arabicPeriod"/>
            </a:pPr>
            <a:r>
              <a:rPr lang="es-AR" sz="2400" dirty="0" smtClean="0"/>
              <a:t>contribuye a modificar patrones </a:t>
            </a:r>
            <a:r>
              <a:rPr lang="es-AR" sz="2400" dirty="0"/>
              <a:t>socioculturales de conducta de </a:t>
            </a:r>
            <a:r>
              <a:rPr lang="es-AR" sz="2400" dirty="0" smtClean="0"/>
              <a:t>varones </a:t>
            </a:r>
          </a:p>
          <a:p>
            <a:endParaRPr lang="es-AR" dirty="0"/>
          </a:p>
        </p:txBody>
      </p:sp>
    </p:spTree>
    <p:extLst>
      <p:ext uri="{BB962C8B-B14F-4D97-AF65-F5344CB8AC3E}">
        <p14:creationId xmlns:p14="http://schemas.microsoft.com/office/powerpoint/2010/main" val="4837857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188640"/>
            <a:ext cx="8229600" cy="1066130"/>
          </a:xfrm>
        </p:spPr>
        <p:txBody>
          <a:bodyPr>
            <a:normAutofit fontScale="90000"/>
          </a:bodyPr>
          <a:lstStyle/>
          <a:p>
            <a:r>
              <a:rPr lang="es-AR" dirty="0" smtClean="0"/>
              <a:t>¿Desde qué posicionamiento profesional e ideológico intervenimos?</a:t>
            </a:r>
            <a:endParaRPr lang="es-AR" dirty="0"/>
          </a:p>
        </p:txBody>
      </p:sp>
      <p:sp>
        <p:nvSpPr>
          <p:cNvPr id="3" name="2 Marcador de contenido"/>
          <p:cNvSpPr>
            <a:spLocks noGrp="1"/>
          </p:cNvSpPr>
          <p:nvPr>
            <p:ph idx="1"/>
          </p:nvPr>
        </p:nvSpPr>
        <p:spPr>
          <a:xfrm>
            <a:off x="395536" y="1340768"/>
            <a:ext cx="8229600" cy="5328592"/>
          </a:xfrm>
        </p:spPr>
        <p:txBody>
          <a:bodyPr>
            <a:noAutofit/>
          </a:bodyPr>
          <a:lstStyle/>
          <a:p>
            <a:r>
              <a:rPr lang="es-AR" sz="2400" dirty="0" smtClean="0"/>
              <a:t>La violencia de género es una manifestación de la desigualdad de poder entre varones y mujeres, propia de la cultura patriarcal.</a:t>
            </a:r>
          </a:p>
          <a:p>
            <a:r>
              <a:rPr lang="es-AR" sz="2400" dirty="0" smtClean="0"/>
              <a:t> La perspectiva de género además de un principio orientador, es una obligación jurisdiccional (art. 19 de la ley 12569/14509). Juzgar con perspectiva de género es tener presente que la violencia hacia la mujer se da en el marco de una relación asimétrica, de desigualdad de poder, construida histórica, social y culturalmente.  </a:t>
            </a:r>
          </a:p>
          <a:p>
            <a:r>
              <a:rPr lang="es-AR" sz="2400" dirty="0" smtClean="0"/>
              <a:t>La violencia sobre la mujer es responsabilidad del hombre, y él debe asumir las consecuencias de sus actos.</a:t>
            </a:r>
          </a:p>
          <a:p>
            <a:r>
              <a:rPr lang="es-AR" sz="2400" dirty="0" smtClean="0"/>
              <a:t>La </a:t>
            </a:r>
            <a:r>
              <a:rPr lang="es-AR" sz="2400" dirty="0"/>
              <a:t>decisión judicial </a:t>
            </a:r>
            <a:r>
              <a:rPr lang="es-AR" sz="2400" dirty="0" smtClean="0"/>
              <a:t>debe </a:t>
            </a:r>
            <a:r>
              <a:rPr lang="es-AR" sz="2400" dirty="0"/>
              <a:t>tener la finalidad de producir un quiebre en la relación de la víctima con el </a:t>
            </a:r>
            <a:r>
              <a:rPr lang="es-AR" sz="2400" dirty="0" smtClean="0"/>
              <a:t>agresor.</a:t>
            </a:r>
          </a:p>
        </p:txBody>
      </p:sp>
    </p:spTree>
    <p:extLst>
      <p:ext uri="{BB962C8B-B14F-4D97-AF65-F5344CB8AC3E}">
        <p14:creationId xmlns:p14="http://schemas.microsoft.com/office/powerpoint/2010/main" val="33324731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Motivación</a:t>
            </a:r>
            <a:endParaRPr lang="es-AR" dirty="0"/>
          </a:p>
        </p:txBody>
      </p:sp>
      <p:sp>
        <p:nvSpPr>
          <p:cNvPr id="3" name="Marcador de contenido 2"/>
          <p:cNvSpPr>
            <a:spLocks noGrp="1"/>
          </p:cNvSpPr>
          <p:nvPr>
            <p:ph idx="1"/>
          </p:nvPr>
        </p:nvSpPr>
        <p:spPr/>
        <p:txBody>
          <a:bodyPr>
            <a:normAutofit/>
          </a:bodyPr>
          <a:lstStyle/>
          <a:p>
            <a:r>
              <a:rPr lang="es-AR" sz="2800" dirty="0" smtClean="0"/>
              <a:t>La idea de generar este espacio surge de </a:t>
            </a:r>
            <a:r>
              <a:rPr lang="es-AR" sz="2800" dirty="0"/>
              <a:t>la escucha de </a:t>
            </a:r>
            <a:r>
              <a:rPr lang="es-AR" sz="2800" dirty="0" smtClean="0"/>
              <a:t>los planteos de los </a:t>
            </a:r>
            <a:r>
              <a:rPr lang="es-AR" sz="2800" dirty="0"/>
              <a:t>hombres denunciados de no haber sido “escuchados” ni “tenidos en cuenta” en el proceso de toma de decisiones de las medidas, de la recurrente falta de compromiso y </a:t>
            </a:r>
            <a:r>
              <a:rPr lang="es-AR" sz="2800" dirty="0" smtClean="0"/>
              <a:t>motivación del agresor con relación al tratamiento, </a:t>
            </a:r>
            <a:r>
              <a:rPr lang="es-AR" sz="2800" dirty="0"/>
              <a:t>y la </a:t>
            </a:r>
            <a:r>
              <a:rPr lang="es-AR" sz="2800" dirty="0" smtClean="0"/>
              <a:t>no </a:t>
            </a:r>
            <a:r>
              <a:rPr lang="es-AR" sz="2800" dirty="0" err="1" smtClean="0"/>
              <a:t>responsabilización</a:t>
            </a:r>
            <a:r>
              <a:rPr lang="es-AR" sz="2800" dirty="0" smtClean="0"/>
              <a:t> </a:t>
            </a:r>
            <a:r>
              <a:rPr lang="es-AR" sz="2800" dirty="0"/>
              <a:t>por </a:t>
            </a:r>
            <a:r>
              <a:rPr lang="es-AR" sz="2800" dirty="0" smtClean="0"/>
              <a:t>sus </a:t>
            </a:r>
            <a:r>
              <a:rPr lang="es-AR" sz="2800" dirty="0"/>
              <a:t>conductas </a:t>
            </a:r>
            <a:r>
              <a:rPr lang="es-AR" sz="2800" dirty="0" smtClean="0"/>
              <a:t>violentas.</a:t>
            </a:r>
            <a:endParaRPr lang="es-AR" sz="2800" dirty="0"/>
          </a:p>
          <a:p>
            <a:endParaRPr lang="es-AR" dirty="0"/>
          </a:p>
        </p:txBody>
      </p:sp>
    </p:spTree>
    <p:extLst>
      <p:ext uri="{BB962C8B-B14F-4D97-AF65-F5344CB8AC3E}">
        <p14:creationId xmlns:p14="http://schemas.microsoft.com/office/powerpoint/2010/main" val="1677967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188640"/>
            <a:ext cx="7772400" cy="1609344"/>
          </a:xfrm>
        </p:spPr>
        <p:txBody>
          <a:bodyPr>
            <a:noAutofit/>
          </a:bodyPr>
          <a:lstStyle/>
          <a:p>
            <a:r>
              <a:rPr lang="es-AR" sz="3600" dirty="0" smtClean="0"/>
              <a:t>¿Por qué el trabajo con varones agresores desde un Juzgado de Familia?  </a:t>
            </a:r>
            <a:endParaRPr lang="es-AR" sz="3600" dirty="0"/>
          </a:p>
        </p:txBody>
      </p:sp>
      <p:sp>
        <p:nvSpPr>
          <p:cNvPr id="3" name="2 Marcador de contenido"/>
          <p:cNvSpPr>
            <a:spLocks noGrp="1"/>
          </p:cNvSpPr>
          <p:nvPr>
            <p:ph idx="1"/>
          </p:nvPr>
        </p:nvSpPr>
        <p:spPr>
          <a:xfrm>
            <a:off x="593927" y="1681111"/>
            <a:ext cx="8239714" cy="5229200"/>
          </a:xfrm>
        </p:spPr>
        <p:txBody>
          <a:bodyPr>
            <a:normAutofit/>
          </a:bodyPr>
          <a:lstStyle/>
          <a:p>
            <a:r>
              <a:rPr lang="es-AR" sz="2600" dirty="0" smtClean="0"/>
              <a:t>La </a:t>
            </a:r>
            <a:r>
              <a:rPr lang="es-AR" sz="2600" dirty="0"/>
              <a:t>protección de las mujeres contra la violencia de género es responsabilidad del </a:t>
            </a:r>
            <a:r>
              <a:rPr lang="es-AR" sz="2600" dirty="0" smtClean="0"/>
              <a:t>Estado</a:t>
            </a:r>
          </a:p>
          <a:p>
            <a:r>
              <a:rPr lang="es-AR" sz="2600" dirty="0" smtClean="0"/>
              <a:t>Entendemos la escucha del varón agresor como una medida protectoria.  </a:t>
            </a:r>
            <a:r>
              <a:rPr lang="es-AR" sz="2600" u="sng" dirty="0" smtClean="0"/>
              <a:t>No </a:t>
            </a:r>
            <a:r>
              <a:rPr lang="es-AR" sz="2600" u="sng" dirty="0"/>
              <a:t>es una terapia</a:t>
            </a:r>
            <a:r>
              <a:rPr lang="es-AR" sz="2600" dirty="0"/>
              <a:t>. </a:t>
            </a:r>
            <a:endParaRPr lang="es-AR" sz="2600" dirty="0" smtClean="0"/>
          </a:p>
          <a:p>
            <a:r>
              <a:rPr lang="es-AR" sz="2600" dirty="0" smtClean="0"/>
              <a:t>El Juez debe cesar su intervención cuando “constate que ha cesado el riesgo” (art. 14 ley 12569/14509), y en tal sentido debe disponer las medidas necesarias para asegurar la inexistencia de peligro para la víctima. </a:t>
            </a:r>
          </a:p>
          <a:p>
            <a:r>
              <a:rPr lang="es-AR" sz="2600" dirty="0" smtClean="0"/>
              <a:t>El trabajo con los agresores constituye una herramienta que puede contribuir el cese del riesgo.</a:t>
            </a:r>
          </a:p>
        </p:txBody>
      </p:sp>
    </p:spTree>
    <p:extLst>
      <p:ext uri="{BB962C8B-B14F-4D97-AF65-F5344CB8AC3E}">
        <p14:creationId xmlns:p14="http://schemas.microsoft.com/office/powerpoint/2010/main" val="13777962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5800" y="188640"/>
            <a:ext cx="7772400" cy="1224136"/>
          </a:xfrm>
        </p:spPr>
        <p:txBody>
          <a:bodyPr/>
          <a:lstStyle/>
          <a:p>
            <a:r>
              <a:rPr lang="es-AR" dirty="0" smtClean="0"/>
              <a:t>Procedimiento</a:t>
            </a:r>
            <a:endParaRPr lang="es-AR" dirty="0"/>
          </a:p>
        </p:txBody>
      </p:sp>
      <p:sp>
        <p:nvSpPr>
          <p:cNvPr id="3" name="2 Marcador de contenido"/>
          <p:cNvSpPr>
            <a:spLocks noGrp="1"/>
          </p:cNvSpPr>
          <p:nvPr>
            <p:ph idx="1"/>
          </p:nvPr>
        </p:nvSpPr>
        <p:spPr>
          <a:xfrm>
            <a:off x="539552" y="1268760"/>
            <a:ext cx="7772400" cy="5425768"/>
          </a:xfrm>
        </p:spPr>
        <p:txBody>
          <a:bodyPr>
            <a:normAutofit fontScale="92500" lnSpcReduction="20000"/>
          </a:bodyPr>
          <a:lstStyle/>
          <a:p>
            <a:r>
              <a:rPr lang="es-AR" sz="2800" dirty="0" smtClean="0"/>
              <a:t>Con el dictado de la medida de protección se cita al denunciado:</a:t>
            </a:r>
          </a:p>
          <a:p>
            <a:pPr marL="514350" indent="-514350">
              <a:buFont typeface="+mj-lt"/>
              <a:buAutoNum type="arabicPeriod"/>
            </a:pPr>
            <a:r>
              <a:rPr lang="es-AR" sz="2800" dirty="0" smtClean="0"/>
              <a:t>Según el art. 11, ley 12569 (14509)</a:t>
            </a:r>
          </a:p>
          <a:p>
            <a:pPr marL="514350" indent="-514350">
              <a:buFont typeface="+mj-lt"/>
              <a:buAutoNum type="arabicPeriod"/>
            </a:pPr>
            <a:r>
              <a:rPr lang="es-AR" sz="2800" dirty="0" smtClean="0"/>
              <a:t>Y con el E.T. a una entrevista (de admisión al grupo)</a:t>
            </a:r>
          </a:p>
          <a:p>
            <a:r>
              <a:rPr lang="es-AR" sz="2800" dirty="0" smtClean="0"/>
              <a:t>Luego de la entrevista de admisión se lo cita al primer encuentro con el grupo, y producida la primera reunión, se lo cita a una segunda.</a:t>
            </a:r>
          </a:p>
          <a:p>
            <a:r>
              <a:rPr lang="es-AR" sz="2800" dirty="0" smtClean="0"/>
              <a:t>Un Equipo Interdisciplinario trabaja con los grupos (Psicóloga, Trabajador Social, Psiquiatra, Abogado).</a:t>
            </a:r>
          </a:p>
          <a:p>
            <a:r>
              <a:rPr lang="es-AR" sz="2800" dirty="0" smtClean="0"/>
              <a:t>Confidencialidad de los encuentros.</a:t>
            </a:r>
          </a:p>
          <a:p>
            <a:r>
              <a:rPr lang="es-AR" sz="2800" dirty="0" smtClean="0"/>
              <a:t>Articulación con efectores de salud.</a:t>
            </a:r>
          </a:p>
          <a:p>
            <a:r>
              <a:rPr lang="es-AR" sz="2800" dirty="0" smtClean="0"/>
              <a:t>En cada expediente queda constancia de la asistencia a los grupos</a:t>
            </a:r>
          </a:p>
          <a:p>
            <a:endParaRPr lang="es-AR" dirty="0"/>
          </a:p>
        </p:txBody>
      </p:sp>
    </p:spTree>
    <p:extLst>
      <p:ext uri="{BB962C8B-B14F-4D97-AF65-F5344CB8AC3E}">
        <p14:creationId xmlns:p14="http://schemas.microsoft.com/office/powerpoint/2010/main" val="2266101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1560" y="404664"/>
            <a:ext cx="7772400" cy="1609344"/>
          </a:xfrm>
        </p:spPr>
        <p:txBody>
          <a:bodyPr/>
          <a:lstStyle/>
          <a:p>
            <a:r>
              <a:rPr lang="es-AR" dirty="0" smtClean="0"/>
              <a:t>Grupos de orientación terapéutica</a:t>
            </a:r>
            <a:endParaRPr lang="es-AR" dirty="0"/>
          </a:p>
        </p:txBody>
      </p:sp>
      <p:sp>
        <p:nvSpPr>
          <p:cNvPr id="3" name="Marcador de contenido 2"/>
          <p:cNvSpPr>
            <a:spLocks noGrp="1"/>
          </p:cNvSpPr>
          <p:nvPr>
            <p:ph idx="1"/>
          </p:nvPr>
        </p:nvSpPr>
        <p:spPr>
          <a:xfrm>
            <a:off x="179512" y="1700808"/>
            <a:ext cx="8496944" cy="5328592"/>
          </a:xfrm>
        </p:spPr>
        <p:txBody>
          <a:bodyPr>
            <a:normAutofit/>
          </a:bodyPr>
          <a:lstStyle/>
          <a:p>
            <a:r>
              <a:rPr lang="es-AR" sz="2600" dirty="0" smtClean="0"/>
              <a:t>Se intenta problematizar las </a:t>
            </a:r>
            <a:r>
              <a:rPr lang="es-AR" sz="2600" dirty="0"/>
              <a:t>conductas violentas ejercidas hacia su </a:t>
            </a:r>
            <a:r>
              <a:rPr lang="es-AR" sz="2600" dirty="0" smtClean="0"/>
              <a:t>pareja </a:t>
            </a:r>
            <a:r>
              <a:rPr lang="es-AR" sz="2600" dirty="0"/>
              <a:t>para </a:t>
            </a:r>
            <a:r>
              <a:rPr lang="es-AR" sz="2600" dirty="0" smtClean="0"/>
              <a:t>generar en </a:t>
            </a:r>
            <a:r>
              <a:rPr lang="es-AR" sz="2600" dirty="0"/>
              <a:t>el </a:t>
            </a:r>
            <a:r>
              <a:rPr lang="es-AR" sz="2600" dirty="0" smtClean="0"/>
              <a:t>hombre, </a:t>
            </a:r>
            <a:r>
              <a:rPr lang="es-AR" sz="2600" dirty="0"/>
              <a:t>luego de la </a:t>
            </a:r>
            <a:r>
              <a:rPr lang="es-AR" sz="2600" dirty="0" smtClean="0"/>
              <a:t>intervención, </a:t>
            </a:r>
            <a:r>
              <a:rPr lang="es-AR" sz="2600" dirty="0"/>
              <a:t>un motivo de consulta que le sea propio para el inicio de un </a:t>
            </a:r>
            <a:r>
              <a:rPr lang="es-AR" sz="2600" dirty="0" smtClean="0"/>
              <a:t>tratamiento</a:t>
            </a:r>
            <a:r>
              <a:rPr lang="es-AR" sz="2600" dirty="0"/>
              <a:t>.</a:t>
            </a:r>
          </a:p>
          <a:p>
            <a:r>
              <a:rPr lang="es-AR" sz="2600" dirty="0" smtClean="0"/>
              <a:t>Se procura la </a:t>
            </a:r>
            <a:r>
              <a:rPr lang="es-AR" sz="2600" dirty="0" err="1" smtClean="0"/>
              <a:t>visibilización</a:t>
            </a:r>
            <a:r>
              <a:rPr lang="es-AR" sz="2600" dirty="0" smtClean="0"/>
              <a:t> </a:t>
            </a:r>
            <a:r>
              <a:rPr lang="es-AR" sz="2600" dirty="0"/>
              <a:t>de las distintas formas de violencia, relacionándolas con conductas aprendidas, apuntando y sancionando su intencionalidad y su mecanismo de daño a la mujer.</a:t>
            </a:r>
          </a:p>
          <a:p>
            <a:r>
              <a:rPr lang="es-AR" sz="2600" dirty="0" smtClean="0"/>
              <a:t>Se busca aumentar </a:t>
            </a:r>
            <a:r>
              <a:rPr lang="es-AR" sz="2600" dirty="0"/>
              <a:t>la comprensión de la actuación judicial y de las medidas impuestas, promoviendo un mayor </a:t>
            </a:r>
            <a:r>
              <a:rPr lang="es-AR" sz="2600" dirty="0" smtClean="0"/>
              <a:t>acatamiento a las mismas</a:t>
            </a:r>
            <a:endParaRPr lang="es-AR" sz="2600" dirty="0"/>
          </a:p>
        </p:txBody>
      </p:sp>
    </p:spTree>
    <p:extLst>
      <p:ext uri="{BB962C8B-B14F-4D97-AF65-F5344CB8AC3E}">
        <p14:creationId xmlns:p14="http://schemas.microsoft.com/office/powerpoint/2010/main" val="1062995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11560" y="1052736"/>
            <a:ext cx="7772400" cy="5400600"/>
          </a:xfrm>
        </p:spPr>
        <p:txBody>
          <a:bodyPr/>
          <a:lstStyle/>
          <a:p>
            <a:r>
              <a:rPr lang="es-AR" sz="2800" dirty="0"/>
              <a:t>No es un espacio terapéutico ni de contención para los denunciados, de ahí su carácter de orientativo en el nombre. </a:t>
            </a:r>
          </a:p>
          <a:p>
            <a:r>
              <a:rPr lang="es-AR" sz="2800" dirty="0"/>
              <a:t>No se abordan cuestiones específicas de las historias personales, o se abordan hasta cierto punto a partir del cual se </a:t>
            </a:r>
            <a:r>
              <a:rPr lang="es-AR" sz="2800" dirty="0" smtClean="0"/>
              <a:t>indica el trabajo </a:t>
            </a:r>
            <a:r>
              <a:rPr lang="es-AR" sz="2800" dirty="0"/>
              <a:t>en un tratamiento personal.</a:t>
            </a:r>
          </a:p>
          <a:p>
            <a:r>
              <a:rPr lang="es-AR" sz="2800" dirty="0"/>
              <a:t>No está destinado a modificar ningún aspecto de las medidas tomadas siguiendo fielmente el espíritu de la ley 12.569 y su modificatoria 14.509. Esta situación es </a:t>
            </a:r>
            <a:r>
              <a:rPr lang="es-AR" sz="2800" dirty="0" smtClean="0"/>
              <a:t>aclarada desde el inicio de la primera reunión.</a:t>
            </a:r>
            <a:endParaRPr lang="es-AR" sz="2800" dirty="0"/>
          </a:p>
          <a:p>
            <a:endParaRPr lang="es-AR" dirty="0"/>
          </a:p>
        </p:txBody>
      </p:sp>
    </p:spTree>
    <p:extLst>
      <p:ext uri="{BB962C8B-B14F-4D97-AF65-F5344CB8AC3E}">
        <p14:creationId xmlns:p14="http://schemas.microsoft.com/office/powerpoint/2010/main" val="41286150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po de madera">
  <a:themeElements>
    <a:clrScheme name="Tipo de madera">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ipo de madera">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ipo de mader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TM03090434[[fn=Madera]]</Template>
  <TotalTime>1041</TotalTime>
  <Words>2862</Words>
  <Application>Microsoft Office PowerPoint</Application>
  <PresentationFormat>Presentación en pantalla (4:3)</PresentationFormat>
  <Paragraphs>97</Paragraphs>
  <Slides>26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26</vt:i4>
      </vt:variant>
    </vt:vector>
  </HeadingPairs>
  <TitlesOfParts>
    <vt:vector size="30" baseType="lpstr">
      <vt:lpstr>Rockwell</vt:lpstr>
      <vt:lpstr>Rockwell Condensed</vt:lpstr>
      <vt:lpstr>Wingdings</vt:lpstr>
      <vt:lpstr>Tipo de madera</vt:lpstr>
      <vt:lpstr>Dispositivo de atención grupal a varones agresores</vt:lpstr>
      <vt:lpstr>¿por Qué EL TRABAJO CON varones agresores?</vt:lpstr>
      <vt:lpstr>¿Qué objetivo nos planteamos?</vt:lpstr>
      <vt:lpstr>¿Desde qué posicionamiento profesional e ideológico intervenimos?</vt:lpstr>
      <vt:lpstr>Motivación</vt:lpstr>
      <vt:lpstr>¿Por qué el trabajo con varones agresores desde un Juzgado de Familia?  </vt:lpstr>
      <vt:lpstr>Procedimiento</vt:lpstr>
      <vt:lpstr>Grupos de orientación terapéutica</vt:lpstr>
      <vt:lpstr>Presentación de PowerPoint</vt:lpstr>
      <vt:lpstr>Características del grupo</vt:lpstr>
      <vt:lpstr>Dinámica de la intervención</vt:lpstr>
      <vt:lpstr>Dinámica de la intervención ii</vt:lpstr>
      <vt:lpstr>Dinámica del grupo</vt:lpstr>
      <vt:lpstr>Dinámica del grupo ii</vt:lpstr>
      <vt:lpstr>Dinámica del grupo iii</vt:lpstr>
      <vt:lpstr>Dinámica del grupo iv</vt:lpstr>
      <vt:lpstr>Impresiones al cierre</vt:lpstr>
      <vt:lpstr>Presentación de PowerPoint</vt:lpstr>
      <vt:lpstr>FUNDAMENTACION JURIDICA DEL TRABAJO CON VARONES AGRESORES </vt:lpstr>
      <vt:lpstr>Legislación nacional y provincial</vt:lpstr>
      <vt:lpstr>Doctrina internacional de Derechos Humanos</vt:lpstr>
      <vt:lpstr>Presentación de PowerPoint</vt:lpstr>
      <vt:lpstr>Presentación de PowerPoint</vt:lpstr>
      <vt:lpstr>Legislación extranjera</vt:lpstr>
      <vt:lpstr>Presentación de PowerPoint</vt:lpstr>
      <vt:lpstr>Jurisprudencia de la SCBA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Dispositivo de atención grupal a varones agresores</dc:title>
  <dc:creator>Pablo E. Raffo</dc:creator>
  <cp:lastModifiedBy>Mora Diaz Sunico</cp:lastModifiedBy>
  <cp:revision>102</cp:revision>
  <cp:lastPrinted>2016-09-06T16:23:56Z</cp:lastPrinted>
  <dcterms:created xsi:type="dcterms:W3CDTF">2016-09-01T14:16:16Z</dcterms:created>
  <dcterms:modified xsi:type="dcterms:W3CDTF">2017-02-21T15:56:16Z</dcterms:modified>
</cp:coreProperties>
</file>