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/>
  <p:notesSz cx="6858000" cy="9947275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s-AR" sz="1800" spc="-1" strike="noStrike">
                <a:solidFill>
                  <a:srgbClr val="ffffff"/>
                </a:solidFill>
                <a:latin typeface="Corbel"/>
              </a:rPr>
              <a:t>Pulse para desplazar la página</a:t>
            </a:r>
            <a:endParaRPr b="0" lang="es-AR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s-AR" sz="2000" spc="-1" strike="noStrike">
                <a:latin typeface="Arial"/>
              </a:rPr>
              <a:t>Pulse para editar el formato de las notas</a:t>
            </a:r>
            <a:endParaRPr b="0" lang="es-AR" sz="20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s-AR" sz="1400" spc="-1" strike="noStrike">
                <a:latin typeface="Times New Roman"/>
              </a:rPr>
              <a:t> </a:t>
            </a:r>
            <a:endParaRPr b="0" lang="es-AR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s-AR" sz="1400" spc="-1" strike="noStrike">
                <a:latin typeface="Times New Roman"/>
              </a:rPr>
              <a:t> </a:t>
            </a:r>
            <a:endParaRPr b="0" lang="es-AR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s-AR" sz="1400" spc="-1" strike="noStrike">
                <a:latin typeface="Times New Roman"/>
              </a:rPr>
              <a:t> </a:t>
            </a:r>
            <a:endParaRPr b="0" lang="es-AR" sz="1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3DB6DD7D-9C01-4411-B9D1-FF8308D12AE6}" type="slidenum">
              <a:rPr b="0" lang="es-AR" sz="1400" spc="-1" strike="noStrike">
                <a:latin typeface="Times New Roman"/>
              </a:rPr>
              <a:t>1</a:t>
            </a:fld>
            <a:endParaRPr b="0" lang="es-A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sldImg"/>
          </p:nvPr>
        </p:nvSpPr>
        <p:spPr>
          <a:xfrm>
            <a:off x="1190520" y="1243080"/>
            <a:ext cx="4476240" cy="3357360"/>
          </a:xfrm>
          <a:prstGeom prst="rect">
            <a:avLst/>
          </a:prstGeom>
        </p:spPr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85800" y="4787280"/>
            <a:ext cx="5486040" cy="3916440"/>
          </a:xfrm>
          <a:prstGeom prst="rect">
            <a:avLst/>
          </a:prstGeom>
        </p:spPr>
        <p:txBody>
          <a:bodyPr>
            <a:noAutofit/>
          </a:bodyPr>
          <a:p>
            <a:endParaRPr b="0" lang="es-AR" sz="2000" spc="-1" strike="noStrike">
              <a:latin typeface="Arial"/>
            </a:endParaRPr>
          </a:p>
        </p:txBody>
      </p:sp>
      <p:sp>
        <p:nvSpPr>
          <p:cNvPr id="110" name="TextShape 3"/>
          <p:cNvSpPr txBox="1"/>
          <p:nvPr/>
        </p:nvSpPr>
        <p:spPr>
          <a:xfrm>
            <a:off x="3884760" y="9448200"/>
            <a:ext cx="2971440" cy="4986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2DBC5928-BD11-4E1A-8FCA-207601406F5A}" type="slidenum">
              <a:rPr b="0" lang="es-A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es-AR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142280" y="380880"/>
            <a:ext cx="68594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142280" y="1905120"/>
            <a:ext cx="68522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35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142280" y="4054320"/>
            <a:ext cx="68522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35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142280" y="380880"/>
            <a:ext cx="68594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142280" y="1905120"/>
            <a:ext cx="334368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35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53360" y="1905120"/>
            <a:ext cx="334368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35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142280" y="4054320"/>
            <a:ext cx="334368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35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53360" y="4054320"/>
            <a:ext cx="334368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35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142280" y="380880"/>
            <a:ext cx="68594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142280" y="1905120"/>
            <a:ext cx="220608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35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458880" y="1905120"/>
            <a:ext cx="220608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35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5775840" y="1905120"/>
            <a:ext cx="220608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35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1142280" y="4054320"/>
            <a:ext cx="220608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35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458880" y="4054320"/>
            <a:ext cx="220608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35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775840" y="4054320"/>
            <a:ext cx="220608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35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142280" y="380880"/>
            <a:ext cx="68594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1142280" y="1905120"/>
            <a:ext cx="6852240" cy="4114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142280" y="380880"/>
            <a:ext cx="68594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1142280" y="1905120"/>
            <a:ext cx="685224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35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142280" y="380880"/>
            <a:ext cx="68594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1142280" y="1905120"/>
            <a:ext cx="334368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35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53360" y="1905120"/>
            <a:ext cx="334368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35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142280" y="380880"/>
            <a:ext cx="68594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8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142280" y="380880"/>
            <a:ext cx="6859440" cy="6357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142280" y="380880"/>
            <a:ext cx="68594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1142280" y="1905120"/>
            <a:ext cx="334368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35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53360" y="1905120"/>
            <a:ext cx="334368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35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1142280" y="4054320"/>
            <a:ext cx="334368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35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142280" y="380880"/>
            <a:ext cx="68594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142280" y="1905120"/>
            <a:ext cx="6852240" cy="4114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142280" y="380880"/>
            <a:ext cx="68594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142280" y="1905120"/>
            <a:ext cx="334368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35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53360" y="1905120"/>
            <a:ext cx="334368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35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53360" y="4054320"/>
            <a:ext cx="334368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35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142280" y="380880"/>
            <a:ext cx="68594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1142280" y="1905120"/>
            <a:ext cx="334368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35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53360" y="1905120"/>
            <a:ext cx="334368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35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1142280" y="4054320"/>
            <a:ext cx="68522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35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142280" y="380880"/>
            <a:ext cx="68594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142280" y="1905120"/>
            <a:ext cx="68522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35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1142280" y="4054320"/>
            <a:ext cx="68522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35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142280" y="380880"/>
            <a:ext cx="68594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1142280" y="1905120"/>
            <a:ext cx="334368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35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53360" y="1905120"/>
            <a:ext cx="334368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35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1142280" y="4054320"/>
            <a:ext cx="334368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35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53360" y="4054320"/>
            <a:ext cx="334368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35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142280" y="380880"/>
            <a:ext cx="68594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1142280" y="1905120"/>
            <a:ext cx="220608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35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458880" y="1905120"/>
            <a:ext cx="220608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35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5775840" y="1905120"/>
            <a:ext cx="220608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35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1142280" y="4054320"/>
            <a:ext cx="220608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35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458880" y="4054320"/>
            <a:ext cx="220608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35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5775840" y="4054320"/>
            <a:ext cx="220608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35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142280" y="380880"/>
            <a:ext cx="68594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142280" y="1905120"/>
            <a:ext cx="685224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35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142280" y="380880"/>
            <a:ext cx="68594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142280" y="1905120"/>
            <a:ext cx="334368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35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53360" y="1905120"/>
            <a:ext cx="334368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35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142280" y="380880"/>
            <a:ext cx="68594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8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142280" y="380880"/>
            <a:ext cx="6859440" cy="6357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142280" y="380880"/>
            <a:ext cx="68594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142280" y="1905120"/>
            <a:ext cx="334368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35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53360" y="1905120"/>
            <a:ext cx="334368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35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1142280" y="4054320"/>
            <a:ext cx="334368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35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142280" y="380880"/>
            <a:ext cx="68594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142280" y="1905120"/>
            <a:ext cx="334368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35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53360" y="1905120"/>
            <a:ext cx="334368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35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53360" y="4054320"/>
            <a:ext cx="334368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35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142280" y="380880"/>
            <a:ext cx="68594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142280" y="1905120"/>
            <a:ext cx="334368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35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53360" y="1905120"/>
            <a:ext cx="334368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35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142280" y="4054320"/>
            <a:ext cx="68522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35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10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6171480" y="6400800"/>
            <a:ext cx="1086840" cy="27576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6D827F7-5976-4EDC-A1E0-A841BD62452E}" type="datetime">
              <a:rPr b="0" lang="es-AR" sz="569" spc="-1" strike="noStrike">
                <a:solidFill>
                  <a:srgbClr val="ffffff"/>
                </a:solidFill>
                <a:latin typeface="Corbel"/>
              </a:rPr>
              <a:t>11/04/22</a:t>
            </a:fld>
            <a:endParaRPr b="0" lang="es-AR" sz="569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1142280" y="6400800"/>
            <a:ext cx="4915800" cy="27576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s-AR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7373160" y="6400800"/>
            <a:ext cx="628560" cy="27576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041F3B6-E35F-45DF-88BA-8402E14CCBF9}" type="slidenum">
              <a:rPr b="0" lang="es-AR" sz="569" spc="-1" strike="noStrike">
                <a:solidFill>
                  <a:srgbClr val="ffffff"/>
                </a:solidFill>
                <a:latin typeface="Corbel"/>
              </a:rPr>
              <a:t>&lt;número&gt;</a:t>
            </a:fld>
            <a:endParaRPr b="0" lang="es-AR" sz="569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s-AR" sz="1800" spc="-1" strike="noStrike">
                <a:solidFill>
                  <a:srgbClr val="ffffff"/>
                </a:solidFill>
                <a:latin typeface="Corbel"/>
              </a:rPr>
              <a:t>Pulse para editar el formato del texto de título</a:t>
            </a:r>
            <a:endParaRPr b="0" lang="es-AR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AR" sz="1350" spc="-1" strike="noStrike">
                <a:solidFill>
                  <a:srgbClr val="ffffff"/>
                </a:solidFill>
                <a:latin typeface="Corbel"/>
              </a:rPr>
              <a:t>Pulse para editar el formato de esquema del texto</a:t>
            </a:r>
            <a:endParaRPr b="0" lang="es-AR" sz="1350" spc="-1" strike="noStrike">
              <a:solidFill>
                <a:srgbClr val="ffffff"/>
              </a:solidFill>
              <a:latin typeface="Corbe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s-AR" sz="1019" spc="-1" strike="noStrike">
                <a:solidFill>
                  <a:srgbClr val="ffffff"/>
                </a:solidFill>
                <a:latin typeface="Corbel"/>
              </a:rPr>
              <a:t>Segundo nivel del esquema</a:t>
            </a:r>
            <a:endParaRPr b="0" lang="es-AR" sz="1019" spc="-1" strike="noStrike">
              <a:solidFill>
                <a:srgbClr val="ffffff"/>
              </a:solidFill>
              <a:latin typeface="Corbe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AR" sz="900" spc="-1" strike="noStrike">
                <a:solidFill>
                  <a:srgbClr val="ffffff"/>
                </a:solidFill>
                <a:latin typeface="Corbel"/>
              </a:rPr>
              <a:t>Tercer nivel del esquema</a:t>
            </a:r>
            <a:endParaRPr b="0" lang="es-AR" sz="900" spc="-1" strike="noStrike">
              <a:solidFill>
                <a:srgbClr val="ffffff"/>
              </a:solidFill>
              <a:latin typeface="Corbe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s-AR" sz="900" spc="-1" strike="noStrike">
                <a:solidFill>
                  <a:srgbClr val="ffffff"/>
                </a:solidFill>
                <a:latin typeface="Corbel"/>
              </a:rPr>
              <a:t>Cuarto nivel del esquema</a:t>
            </a:r>
            <a:endParaRPr b="0" lang="es-AR" sz="900" spc="-1" strike="noStrike">
              <a:solidFill>
                <a:srgbClr val="ffffff"/>
              </a:solidFill>
              <a:latin typeface="Corbe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ffffff"/>
                </a:solidFill>
                <a:latin typeface="Corbel"/>
              </a:rPr>
              <a:t>Quinto nivel del esquema</a:t>
            </a:r>
            <a:endParaRPr b="0" lang="es-AR" sz="2000" spc="-1" strike="noStrike">
              <a:solidFill>
                <a:srgbClr val="ffffff"/>
              </a:solidFill>
              <a:latin typeface="Corbe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ffffff"/>
                </a:solidFill>
                <a:latin typeface="Corbel"/>
              </a:rPr>
              <a:t>Sexto nivel del esquema</a:t>
            </a:r>
            <a:endParaRPr b="0" lang="es-AR" sz="2000" spc="-1" strike="noStrike">
              <a:solidFill>
                <a:srgbClr val="ffffff"/>
              </a:solidFill>
              <a:latin typeface="Corbe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ffffff"/>
                </a:solidFill>
                <a:latin typeface="Corbel"/>
              </a:rPr>
              <a:t>Séptimo nivel del esquema</a:t>
            </a:r>
            <a:endParaRPr b="0" lang="es-AR" sz="20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142280" y="380880"/>
            <a:ext cx="6859440" cy="137124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0" lang="es-AR" sz="2029" spc="55" strike="noStrike">
                <a:solidFill>
                  <a:srgbClr val="ffffff"/>
                </a:solidFill>
                <a:latin typeface="Corbel"/>
              </a:rPr>
              <a:t>Haga clic para modificar el estilo de título del patrón</a:t>
            </a:r>
            <a:endParaRPr b="0" lang="es-AR" sz="2029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142280" y="1905120"/>
            <a:ext cx="6852240" cy="4114440"/>
          </a:xfrm>
          <a:prstGeom prst="rect">
            <a:avLst/>
          </a:prstGeom>
        </p:spPr>
        <p:txBody>
          <a:bodyPr>
            <a:noAutofit/>
          </a:bodyPr>
          <a:p>
            <a:pPr marL="126000" indent="-125640">
              <a:lnSpc>
                <a:spcPct val="90000"/>
              </a:lnSpc>
              <a:spcBef>
                <a:spcPts val="1012"/>
              </a:spcBef>
              <a:buClr>
                <a:srgbClr val="56c5ff"/>
              </a:buClr>
              <a:buFont typeface="Arial"/>
              <a:buChar char="•"/>
            </a:pPr>
            <a:r>
              <a:rPr b="0" lang="es-AR" sz="1350" spc="-1" strike="noStrike">
                <a:solidFill>
                  <a:srgbClr val="ffffff"/>
                </a:solidFill>
                <a:latin typeface="Corbel"/>
              </a:rPr>
              <a:t>Haga clic para modificar el estilo de texto del patrón</a:t>
            </a:r>
            <a:endParaRPr b="0" lang="es-AR" sz="1350" spc="-1" strike="noStrike">
              <a:solidFill>
                <a:srgbClr val="ffffff"/>
              </a:solidFill>
              <a:latin typeface="Corbel"/>
            </a:endParaRPr>
          </a:p>
          <a:p>
            <a:pPr lvl="1" marL="260640" indent="-129960">
              <a:lnSpc>
                <a:spcPct val="90000"/>
              </a:lnSpc>
              <a:spcBef>
                <a:spcPts val="675"/>
              </a:spcBef>
              <a:buClr>
                <a:srgbClr val="56c5ff"/>
              </a:buClr>
              <a:buFont typeface="Arial"/>
              <a:buChar char="•"/>
            </a:pPr>
            <a:r>
              <a:rPr b="0" lang="es-AR" sz="1130" spc="-1" strike="noStrike">
                <a:solidFill>
                  <a:srgbClr val="ffffff"/>
                </a:solidFill>
                <a:latin typeface="Corbel"/>
              </a:rPr>
              <a:t>Segundo nivel</a:t>
            </a:r>
            <a:endParaRPr b="0" lang="es-AR" sz="1130" spc="-1" strike="noStrike">
              <a:solidFill>
                <a:srgbClr val="ffffff"/>
              </a:solidFill>
              <a:latin typeface="Corbel"/>
            </a:endParaRPr>
          </a:p>
          <a:p>
            <a:pPr lvl="2" marL="384120" indent="-122760">
              <a:lnSpc>
                <a:spcPct val="90000"/>
              </a:lnSpc>
              <a:spcBef>
                <a:spcPts val="337"/>
              </a:spcBef>
              <a:buClr>
                <a:srgbClr val="56c5ff"/>
              </a:buClr>
              <a:buFont typeface="Arial"/>
              <a:buChar char="•"/>
            </a:pPr>
            <a:r>
              <a:rPr b="0" lang="es-AR" sz="1019" spc="-1" strike="noStrike">
                <a:solidFill>
                  <a:srgbClr val="ffffff"/>
                </a:solidFill>
                <a:latin typeface="Corbel"/>
              </a:rPr>
              <a:t>Tercer nivel</a:t>
            </a:r>
            <a:endParaRPr b="0" lang="es-AR" sz="1019" spc="-1" strike="noStrike">
              <a:solidFill>
                <a:srgbClr val="ffffff"/>
              </a:solidFill>
              <a:latin typeface="Corbel"/>
            </a:endParaRPr>
          </a:p>
          <a:p>
            <a:pPr lvl="3" marL="482040" indent="-97920">
              <a:lnSpc>
                <a:spcPct val="90000"/>
              </a:lnSpc>
              <a:spcBef>
                <a:spcPts val="337"/>
              </a:spcBef>
              <a:buClr>
                <a:srgbClr val="56c5ff"/>
              </a:buClr>
              <a:buFont typeface="Arial"/>
              <a:buChar char="•"/>
            </a:pPr>
            <a:r>
              <a:rPr b="0" lang="es-AR" sz="900" spc="-1" strike="noStrike">
                <a:solidFill>
                  <a:srgbClr val="ffffff"/>
                </a:solidFill>
                <a:latin typeface="Corbel"/>
              </a:rPr>
              <a:t>Cuarto nivel</a:t>
            </a:r>
            <a:endParaRPr b="0" lang="es-AR" sz="900" spc="-1" strike="noStrike">
              <a:solidFill>
                <a:srgbClr val="ffffff"/>
              </a:solidFill>
              <a:latin typeface="Corbel"/>
            </a:endParaRPr>
          </a:p>
          <a:p>
            <a:pPr lvl="4" marL="579600" indent="-96840">
              <a:lnSpc>
                <a:spcPct val="90000"/>
              </a:lnSpc>
              <a:spcBef>
                <a:spcPts val="337"/>
              </a:spcBef>
              <a:buClr>
                <a:srgbClr val="56c5ff"/>
              </a:buClr>
              <a:buFont typeface="Arial"/>
              <a:buChar char="•"/>
            </a:pPr>
            <a:r>
              <a:rPr b="0" lang="es-AR" sz="900" spc="-1" strike="noStrike">
                <a:solidFill>
                  <a:srgbClr val="ffffff"/>
                </a:solidFill>
                <a:latin typeface="Corbel"/>
              </a:rPr>
              <a:t>Quinto nivel</a:t>
            </a:r>
            <a:endParaRPr b="0" lang="es-AR" sz="9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6171480" y="6400800"/>
            <a:ext cx="1086840" cy="27576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DBCDE64-78B2-4B97-A064-481AF271F3D0}" type="datetime">
              <a:rPr b="0" lang="es-AR" sz="569" spc="-1" strike="noStrike">
                <a:solidFill>
                  <a:srgbClr val="ffffff"/>
                </a:solidFill>
                <a:latin typeface="Corbel"/>
              </a:rPr>
              <a:t>11/04/22</a:t>
            </a:fld>
            <a:endParaRPr b="0" lang="es-AR" sz="569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1142280" y="6400800"/>
            <a:ext cx="4915800" cy="27576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s-AR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7373160" y="6400800"/>
            <a:ext cx="628560" cy="27576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10222AF-A5E6-489E-9292-D937F9190ADF}" type="slidenum">
              <a:rPr b="0" lang="es-AR" sz="569" spc="-1" strike="noStrike">
                <a:solidFill>
                  <a:srgbClr val="ffffff"/>
                </a:solidFill>
                <a:latin typeface="Corbel"/>
              </a:rPr>
              <a:t>1</a:t>
            </a:fld>
            <a:endParaRPr b="0" lang="es-AR" sz="569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2" descr=""/>
          <p:cNvPicPr/>
          <p:nvPr/>
        </p:nvPicPr>
        <p:blipFill>
          <a:blip r:embed="rId1"/>
          <a:stretch/>
        </p:blipFill>
        <p:spPr>
          <a:xfrm>
            <a:off x="3413520" y="653400"/>
            <a:ext cx="2245680" cy="2323800"/>
          </a:xfrm>
          <a:prstGeom prst="rect">
            <a:avLst/>
          </a:prstGeom>
          <a:ln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2214720" y="3261960"/>
            <a:ext cx="4571640" cy="54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ts val="1400"/>
              </a:lnSpc>
              <a:spcAft>
                <a:spcPts val="799"/>
              </a:spcAft>
            </a:pPr>
            <a:r>
              <a:rPr b="0" lang="es-AR" sz="2000" spc="-1" strike="noStrike">
                <a:solidFill>
                  <a:srgbClr val="ffffff"/>
                </a:solidFill>
                <a:latin typeface="Arial"/>
                <a:ea typeface="Calibri"/>
              </a:rPr>
              <a:t>Universidad Nacional de La Plata</a:t>
            </a:r>
            <a:endParaRPr b="0" lang="es-AR" sz="2000" spc="-1" strike="noStrike">
              <a:latin typeface="Arial"/>
            </a:endParaRPr>
          </a:p>
          <a:p>
            <a:pPr algn="ctr">
              <a:lnSpc>
                <a:spcPts val="1400"/>
              </a:lnSpc>
              <a:spcAft>
                <a:spcPts val="799"/>
              </a:spcAft>
            </a:pPr>
            <a:r>
              <a:rPr b="0" lang="es-AR" sz="2000" spc="-1" strike="noStrike">
                <a:solidFill>
                  <a:srgbClr val="ffffff"/>
                </a:solidFill>
                <a:latin typeface="Arial"/>
                <a:ea typeface="Calibri"/>
              </a:rPr>
              <a:t>Facultad de Derecho</a:t>
            </a:r>
            <a:endParaRPr b="0" lang="es-AR" sz="2000" spc="-1" strike="noStrike"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1221840" y="4123440"/>
            <a:ext cx="6761520" cy="75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90000"/>
              </a:lnSpc>
            </a:pPr>
            <a:r>
              <a:rPr b="0" lang="es-AR" sz="2800" spc="55" strike="noStrike">
                <a:solidFill>
                  <a:srgbClr val="ffffff"/>
                </a:solidFill>
                <a:latin typeface="Arial"/>
              </a:rPr>
              <a:t>EL RECURSO EXTRAORDINARIO DE INAPLICABILIDAD DE LEY</a:t>
            </a:r>
            <a:endParaRPr b="0" lang="es-AR" sz="2800" spc="-1" strike="noStrike">
              <a:latin typeface="Arial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1787400" y="5028480"/>
            <a:ext cx="5630400" cy="47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90000"/>
              </a:lnSpc>
              <a:spcBef>
                <a:spcPts val="1012"/>
              </a:spcBef>
            </a:pPr>
            <a:r>
              <a:rPr b="0" lang="es-AR" sz="1400" spc="111" strike="noStrike" cap="all">
                <a:solidFill>
                  <a:srgbClr val="56c5ff"/>
                </a:solidFill>
                <a:latin typeface="Arial"/>
              </a:rPr>
              <a:t>PROFESOR: Eduardo abel fernández</a:t>
            </a:r>
            <a:endParaRPr b="0" lang="es-AR" sz="14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538920" y="246240"/>
            <a:ext cx="8133120" cy="13896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es-AR" sz="3200" spc="55" strike="noStrike">
                <a:solidFill>
                  <a:srgbClr val="ffffff"/>
                </a:solidFill>
                <a:latin typeface="Arial"/>
              </a:rPr>
              <a:t>TEORÍA GENERAL</a:t>
            </a:r>
            <a:endParaRPr b="0" lang="es-AR" sz="32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1267200" y="1885680"/>
            <a:ext cx="6852240" cy="4114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50000"/>
              </a:lnSpc>
              <a:spcBef>
                <a:spcPts val="1012"/>
              </a:spcBef>
              <a:buClr>
                <a:srgbClr val="56c5ff"/>
              </a:buClr>
              <a:buFont typeface="Corbel"/>
              <a:buAutoNum type="arabicPeriod"/>
            </a:pPr>
            <a:r>
              <a:rPr b="0" lang="es-AR" sz="2000" spc="-1" strike="noStrike">
                <a:solidFill>
                  <a:srgbClr val="ffffff"/>
                </a:solidFill>
                <a:latin typeface="Arial"/>
              </a:rPr>
              <a:t>FUNDAMENTO </a:t>
            </a:r>
            <a:r>
              <a:rPr b="0" lang="es-AR" sz="2000" spc="-1" strike="noStrike">
                <a:solidFill>
                  <a:srgbClr val="db30c7"/>
                </a:solidFill>
                <a:latin typeface="Arial"/>
              </a:rPr>
              <a:t>(</a:t>
            </a:r>
            <a:r>
              <a:rPr b="0" lang="es-AR" sz="1800" spc="-1" strike="noStrike">
                <a:solidFill>
                  <a:srgbClr val="db30c7"/>
                </a:solidFill>
                <a:latin typeface="Arial"/>
              </a:rPr>
              <a:t>EL ERROR O VICIO</a:t>
            </a:r>
            <a:r>
              <a:rPr b="0" lang="es-AR" sz="2000" spc="-1" strike="noStrike">
                <a:solidFill>
                  <a:srgbClr val="db30c7"/>
                </a:solidFill>
                <a:latin typeface="Arial"/>
              </a:rPr>
              <a:t>)</a:t>
            </a:r>
            <a:endParaRPr b="0" lang="es-AR" sz="2000" spc="-1" strike="noStrike">
              <a:solidFill>
                <a:srgbClr val="ffffff"/>
              </a:solidFill>
              <a:latin typeface="Corbel"/>
            </a:endParaRPr>
          </a:p>
          <a:p>
            <a:pPr marL="343080" indent="-342720">
              <a:lnSpc>
                <a:spcPct val="150000"/>
              </a:lnSpc>
              <a:spcBef>
                <a:spcPts val="1012"/>
              </a:spcBef>
              <a:buClr>
                <a:srgbClr val="56c5ff"/>
              </a:buClr>
              <a:buFont typeface="Corbel"/>
              <a:buAutoNum type="arabicPeriod"/>
            </a:pPr>
            <a:r>
              <a:rPr b="0" lang="es-AR" sz="2000" spc="-1" strike="noStrike">
                <a:solidFill>
                  <a:srgbClr val="ffffff"/>
                </a:solidFill>
                <a:latin typeface="Arial"/>
              </a:rPr>
              <a:t>FORMALIDAD </a:t>
            </a:r>
            <a:r>
              <a:rPr b="0" lang="es-AR" sz="2000" spc="-1" strike="noStrike">
                <a:solidFill>
                  <a:srgbClr val="db30c7"/>
                </a:solidFill>
                <a:latin typeface="Arial"/>
              </a:rPr>
              <a:t>(</a:t>
            </a:r>
            <a:r>
              <a:rPr b="0" lang="es-AR" sz="1800" spc="-1" strike="noStrike">
                <a:solidFill>
                  <a:srgbClr val="db30c7"/>
                </a:solidFill>
                <a:latin typeface="Arial"/>
              </a:rPr>
              <a:t>PROCEDIMIENTO ESTABLECIDO</a:t>
            </a:r>
            <a:r>
              <a:rPr b="0" lang="es-AR" sz="2000" spc="-1" strike="noStrike">
                <a:solidFill>
                  <a:srgbClr val="db30c7"/>
                </a:solidFill>
                <a:latin typeface="Arial"/>
              </a:rPr>
              <a:t>)</a:t>
            </a:r>
            <a:endParaRPr b="0" lang="es-AR" sz="2000" spc="-1" strike="noStrike">
              <a:solidFill>
                <a:srgbClr val="ffffff"/>
              </a:solidFill>
              <a:latin typeface="Corbel"/>
            </a:endParaRPr>
          </a:p>
          <a:p>
            <a:pPr marL="343080" indent="-342720">
              <a:lnSpc>
                <a:spcPct val="150000"/>
              </a:lnSpc>
              <a:spcBef>
                <a:spcPts val="1012"/>
              </a:spcBef>
              <a:buClr>
                <a:srgbClr val="56c5ff"/>
              </a:buClr>
              <a:buFont typeface="Corbel"/>
              <a:buAutoNum type="arabicPeriod"/>
            </a:pPr>
            <a:r>
              <a:rPr b="0" lang="es-AR" sz="2000" spc="-1" strike="noStrike">
                <a:solidFill>
                  <a:srgbClr val="ffffff"/>
                </a:solidFill>
                <a:latin typeface="Arial"/>
              </a:rPr>
              <a:t>PROHIBICION DE EJERCICIO EVENTUAL </a:t>
            </a:r>
            <a:r>
              <a:rPr b="0" lang="es-AR" sz="2000" spc="-1" strike="noStrike">
                <a:solidFill>
                  <a:srgbClr val="db30c7"/>
                </a:solidFill>
                <a:latin typeface="Arial"/>
              </a:rPr>
              <a:t>(</a:t>
            </a:r>
            <a:r>
              <a:rPr b="0" lang="es-AR" sz="1800" spc="-1" strike="noStrike">
                <a:solidFill>
                  <a:srgbClr val="db30c7"/>
                </a:solidFill>
                <a:latin typeface="Arial"/>
              </a:rPr>
              <a:t>AUTONOMÍA FUNCIONAL Y NORMATIVA</a:t>
            </a:r>
            <a:r>
              <a:rPr b="0" lang="es-AR" sz="2000" spc="-1" strike="noStrike">
                <a:solidFill>
                  <a:srgbClr val="db30c7"/>
                </a:solidFill>
                <a:latin typeface="Arial"/>
              </a:rPr>
              <a:t>)</a:t>
            </a:r>
            <a:endParaRPr b="0" lang="es-AR" sz="2000" spc="-1" strike="noStrike">
              <a:solidFill>
                <a:srgbClr val="ffffff"/>
              </a:solidFill>
              <a:latin typeface="Corbel"/>
            </a:endParaRPr>
          </a:p>
          <a:p>
            <a:pPr marL="343080" indent="-342720">
              <a:lnSpc>
                <a:spcPct val="150000"/>
              </a:lnSpc>
              <a:spcBef>
                <a:spcPts val="1012"/>
              </a:spcBef>
              <a:buClr>
                <a:srgbClr val="56c5ff"/>
              </a:buClr>
              <a:buFont typeface="Corbel"/>
              <a:buAutoNum type="arabicPeriod"/>
            </a:pPr>
            <a:r>
              <a:rPr b="0" lang="es-AR" sz="2000" spc="-1" strike="noStrike">
                <a:solidFill>
                  <a:srgbClr val="ffffff"/>
                </a:solidFill>
                <a:latin typeface="Arial"/>
              </a:rPr>
              <a:t>CONSUMACION </a:t>
            </a:r>
            <a:r>
              <a:rPr b="0" lang="es-AR" sz="2000" spc="-1" strike="noStrike">
                <a:solidFill>
                  <a:srgbClr val="db30c7"/>
                </a:solidFill>
                <a:latin typeface="Arial"/>
              </a:rPr>
              <a:t>(</a:t>
            </a:r>
            <a:r>
              <a:rPr b="0" lang="es-AR" sz="1800" spc="-1" strike="noStrike">
                <a:solidFill>
                  <a:srgbClr val="db30c7"/>
                </a:solidFill>
                <a:latin typeface="Arial"/>
              </a:rPr>
              <a:t>ACTO IRREPRODUCIBLE</a:t>
            </a:r>
            <a:r>
              <a:rPr b="0" lang="es-AR" sz="2000" spc="-1" strike="noStrike">
                <a:solidFill>
                  <a:srgbClr val="db30c7"/>
                </a:solidFill>
                <a:latin typeface="Arial"/>
              </a:rPr>
              <a:t>)</a:t>
            </a:r>
            <a:endParaRPr b="0" lang="es-AR" sz="2000" spc="-1" strike="noStrike">
              <a:solidFill>
                <a:srgbClr val="ffffff"/>
              </a:solidFill>
              <a:latin typeface="Corbel"/>
            </a:endParaRPr>
          </a:p>
          <a:p>
            <a:pPr marL="343080" indent="-342720">
              <a:lnSpc>
                <a:spcPct val="150000"/>
              </a:lnSpc>
              <a:spcBef>
                <a:spcPts val="1012"/>
              </a:spcBef>
              <a:buClr>
                <a:srgbClr val="56c5ff"/>
              </a:buClr>
              <a:buFont typeface="Corbel"/>
              <a:buAutoNum type="arabicPeriod"/>
            </a:pPr>
            <a:r>
              <a:rPr b="0" lang="es-AR" sz="2000" spc="-1" strike="noStrike">
                <a:solidFill>
                  <a:srgbClr val="ffffff"/>
                </a:solidFill>
                <a:latin typeface="Arial"/>
              </a:rPr>
              <a:t>UNICIDAD </a:t>
            </a:r>
            <a:r>
              <a:rPr b="0" lang="es-AR" sz="2000" spc="-1" strike="noStrike">
                <a:solidFill>
                  <a:srgbClr val="db30c7"/>
                </a:solidFill>
                <a:latin typeface="Arial"/>
              </a:rPr>
              <a:t>(</a:t>
            </a:r>
            <a:r>
              <a:rPr b="0" lang="es-AR" sz="1800" spc="-1" strike="noStrike">
                <a:solidFill>
                  <a:srgbClr val="db30c7"/>
                </a:solidFill>
                <a:latin typeface="Arial"/>
              </a:rPr>
              <a:t>EN PRINCIPIO, CADA RESOLUCIÓN TOLERA UN SOLO EMBATE</a:t>
            </a:r>
            <a:r>
              <a:rPr b="0" lang="es-AR" sz="2000" spc="-1" strike="noStrike">
                <a:solidFill>
                  <a:srgbClr val="db30c7"/>
                </a:solidFill>
                <a:latin typeface="Arial"/>
              </a:rPr>
              <a:t>)</a:t>
            </a:r>
            <a:endParaRPr b="0" lang="es-AR" sz="20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538920" y="246240"/>
            <a:ext cx="8133120" cy="13896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es-AR" sz="3200" spc="55" strike="noStrike">
                <a:solidFill>
                  <a:srgbClr val="ffffff"/>
                </a:solidFill>
                <a:latin typeface="Arial"/>
              </a:rPr>
              <a:t>FINALIDADES</a:t>
            </a:r>
            <a:endParaRPr b="0" lang="es-AR" sz="32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1267200" y="1885680"/>
            <a:ext cx="6852240" cy="4114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50000"/>
              </a:lnSpc>
              <a:spcBef>
                <a:spcPts val="1012"/>
              </a:spcBef>
              <a:buClr>
                <a:srgbClr val="56c5ff"/>
              </a:buClr>
              <a:buFont typeface="Corbel"/>
              <a:buAutoNum type="arabicPeriod"/>
            </a:pPr>
            <a:r>
              <a:rPr b="0" lang="es-AR" sz="2000" spc="-1" strike="noStrike">
                <a:solidFill>
                  <a:srgbClr val="ffffff"/>
                </a:solidFill>
                <a:latin typeface="Arial"/>
              </a:rPr>
              <a:t>NOMOFILÁCTICA</a:t>
            </a:r>
            <a:r>
              <a:rPr b="0" lang="es-AR" sz="2000" spc="-1" strike="noStrike">
                <a:solidFill>
                  <a:srgbClr val="e983dd"/>
                </a:solidFill>
                <a:latin typeface="Arial"/>
              </a:rPr>
              <a:t> </a:t>
            </a:r>
            <a:r>
              <a:rPr b="0" lang="es-AR" sz="2000" spc="-1" strike="noStrike">
                <a:solidFill>
                  <a:srgbClr val="db30c7"/>
                </a:solidFill>
                <a:latin typeface="Arial"/>
              </a:rPr>
              <a:t>(</a:t>
            </a:r>
            <a:r>
              <a:rPr b="0" lang="es-AR" sz="1800" spc="-1" strike="noStrike">
                <a:solidFill>
                  <a:srgbClr val="db30c7"/>
                </a:solidFill>
                <a:latin typeface="Arial"/>
              </a:rPr>
              <a:t>ESTRICTO APEGO A LA LEY</a:t>
            </a:r>
            <a:r>
              <a:rPr b="0" lang="es-AR" sz="2000" spc="-1" strike="noStrike">
                <a:solidFill>
                  <a:srgbClr val="db30c7"/>
                </a:solidFill>
                <a:latin typeface="Arial"/>
              </a:rPr>
              <a:t>)</a:t>
            </a:r>
            <a:endParaRPr b="0" lang="es-AR" sz="2000" spc="-1" strike="noStrike">
              <a:solidFill>
                <a:srgbClr val="ffffff"/>
              </a:solidFill>
              <a:latin typeface="Corbel"/>
            </a:endParaRPr>
          </a:p>
          <a:p>
            <a:pPr marL="343080" indent="-342720" algn="just">
              <a:lnSpc>
                <a:spcPct val="150000"/>
              </a:lnSpc>
              <a:spcBef>
                <a:spcPts val="1012"/>
              </a:spcBef>
              <a:buClr>
                <a:srgbClr val="56c5ff"/>
              </a:buClr>
              <a:buFont typeface="Corbel"/>
              <a:buAutoNum type="arabicPeriod"/>
            </a:pPr>
            <a:r>
              <a:rPr b="0" lang="es-AR" sz="2000" spc="-1" strike="noStrike">
                <a:solidFill>
                  <a:srgbClr val="ffffff"/>
                </a:solidFill>
                <a:latin typeface="Arial"/>
              </a:rPr>
              <a:t>DIKELÓGICA</a:t>
            </a:r>
            <a:r>
              <a:rPr b="0" lang="es-AR" sz="2000" spc="-1" strike="noStrike">
                <a:solidFill>
                  <a:srgbClr val="e983dd"/>
                </a:solidFill>
                <a:latin typeface="Arial"/>
              </a:rPr>
              <a:t> </a:t>
            </a:r>
            <a:r>
              <a:rPr b="0" lang="es-AR" sz="2000" spc="-1" strike="noStrike">
                <a:solidFill>
                  <a:srgbClr val="db30c7"/>
                </a:solidFill>
                <a:latin typeface="Arial"/>
              </a:rPr>
              <a:t>(</a:t>
            </a:r>
            <a:r>
              <a:rPr b="0" lang="es-AR" sz="1800" spc="-1" strike="noStrike">
                <a:solidFill>
                  <a:srgbClr val="db30c7"/>
                </a:solidFill>
                <a:latin typeface="Arial"/>
              </a:rPr>
              <a:t>HACER EFECTIVA LA JUSTICIA DEL CASO</a:t>
            </a:r>
            <a:r>
              <a:rPr b="0" lang="es-AR" sz="2000" spc="-1" strike="noStrike">
                <a:solidFill>
                  <a:srgbClr val="db30c7"/>
                </a:solidFill>
                <a:latin typeface="Arial"/>
              </a:rPr>
              <a:t>)</a:t>
            </a:r>
            <a:endParaRPr b="0" lang="es-AR" sz="2000" spc="-1" strike="noStrike">
              <a:solidFill>
                <a:srgbClr val="ffffff"/>
              </a:solidFill>
              <a:latin typeface="Corbel"/>
            </a:endParaRPr>
          </a:p>
          <a:p>
            <a:pPr marL="343080" indent="-342720">
              <a:lnSpc>
                <a:spcPct val="150000"/>
              </a:lnSpc>
              <a:spcBef>
                <a:spcPts val="1012"/>
              </a:spcBef>
              <a:buClr>
                <a:srgbClr val="56c5ff"/>
              </a:buClr>
              <a:buFont typeface="Corbel"/>
              <a:buAutoNum type="arabicPeriod"/>
            </a:pPr>
            <a:r>
              <a:rPr b="0" lang="es-AR" sz="2000" spc="-1" strike="noStrike">
                <a:solidFill>
                  <a:srgbClr val="ffffff"/>
                </a:solidFill>
                <a:latin typeface="Arial"/>
              </a:rPr>
              <a:t>UNIFORMADORA</a:t>
            </a:r>
            <a:r>
              <a:rPr b="0" lang="es-AR" sz="2000" spc="-1" strike="noStrike">
                <a:solidFill>
                  <a:srgbClr val="e983dd"/>
                </a:solidFill>
                <a:latin typeface="Arial"/>
              </a:rPr>
              <a:t> </a:t>
            </a:r>
            <a:r>
              <a:rPr b="0" lang="es-AR" sz="2000" spc="-1" strike="noStrike">
                <a:solidFill>
                  <a:srgbClr val="db30c7"/>
                </a:solidFill>
                <a:latin typeface="Arial"/>
              </a:rPr>
              <a:t>(</a:t>
            </a:r>
            <a:r>
              <a:rPr b="0" lang="es-AR" sz="1800" spc="-1" strike="noStrike">
                <a:solidFill>
                  <a:srgbClr val="db30c7"/>
                </a:solidFill>
                <a:latin typeface="Arial"/>
              </a:rPr>
              <a:t>CRITERIO JURISPRUDENCIAL</a:t>
            </a:r>
            <a:r>
              <a:rPr b="0" lang="es-AR" sz="2000" spc="-1" strike="noStrike">
                <a:solidFill>
                  <a:srgbClr val="db30c7"/>
                </a:solidFill>
                <a:latin typeface="Arial"/>
              </a:rPr>
              <a:t>)</a:t>
            </a:r>
            <a:endParaRPr b="0" lang="es-AR" sz="20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538920" y="246240"/>
            <a:ext cx="8133120" cy="13896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es-AR" sz="3200" spc="55" strike="noStrike">
                <a:solidFill>
                  <a:srgbClr val="ffffff"/>
                </a:solidFill>
                <a:latin typeface="Arial"/>
              </a:rPr>
              <a:t>PRESUPUESTOS</a:t>
            </a:r>
            <a:br/>
            <a:r>
              <a:rPr b="0" lang="es-AR" sz="1800" spc="55" strike="noStrike">
                <a:solidFill>
                  <a:srgbClr val="1374ff"/>
                </a:solidFill>
                <a:latin typeface="Arial"/>
              </a:rPr>
              <a:t>(DE LOS RECURSOS EN GENERAL)</a:t>
            </a:r>
            <a:endParaRPr b="0" lang="es-AR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1267200" y="1885680"/>
            <a:ext cx="6852240" cy="4114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50000"/>
              </a:lnSpc>
              <a:spcBef>
                <a:spcPts val="1012"/>
              </a:spcBef>
              <a:buClr>
                <a:srgbClr val="56c5ff"/>
              </a:buClr>
              <a:buFont typeface="Corbel"/>
              <a:buAutoNum type="arabicPeriod"/>
            </a:pPr>
            <a:r>
              <a:rPr b="0" lang="es-AR" sz="2000" spc="-1" strike="noStrike">
                <a:solidFill>
                  <a:srgbClr val="ffffff"/>
                </a:solidFill>
                <a:latin typeface="Arial"/>
              </a:rPr>
              <a:t>LEGITIMACION </a:t>
            </a:r>
            <a:r>
              <a:rPr b="0" lang="es-AR" sz="2000" spc="-1" strike="noStrike">
                <a:solidFill>
                  <a:srgbClr val="db30c7"/>
                </a:solidFill>
                <a:latin typeface="Arial"/>
              </a:rPr>
              <a:t>(</a:t>
            </a:r>
            <a:r>
              <a:rPr b="0" lang="es-AR" sz="1800" spc="-1" strike="noStrike">
                <a:solidFill>
                  <a:srgbClr val="db30c7"/>
                </a:solidFill>
                <a:latin typeface="Arial"/>
              </a:rPr>
              <a:t>RESULTAR AGRAVIADO</a:t>
            </a:r>
            <a:r>
              <a:rPr b="0" lang="es-AR" sz="2000" spc="-1" strike="noStrike">
                <a:solidFill>
                  <a:srgbClr val="db30c7"/>
                </a:solidFill>
                <a:latin typeface="Arial"/>
              </a:rPr>
              <a:t>)</a:t>
            </a:r>
            <a:endParaRPr b="0" lang="es-AR" sz="2000" spc="-1" strike="noStrike">
              <a:solidFill>
                <a:srgbClr val="ffffff"/>
              </a:solidFill>
              <a:latin typeface="Corbel"/>
            </a:endParaRPr>
          </a:p>
          <a:p>
            <a:pPr marL="343080" indent="-342720">
              <a:lnSpc>
                <a:spcPct val="150000"/>
              </a:lnSpc>
              <a:spcBef>
                <a:spcPts val="1012"/>
              </a:spcBef>
              <a:buClr>
                <a:srgbClr val="56c5ff"/>
              </a:buClr>
              <a:buFont typeface="Corbel"/>
              <a:buAutoNum type="arabicPeriod"/>
            </a:pPr>
            <a:r>
              <a:rPr b="0" lang="es-AR" sz="2000" spc="-1" strike="noStrike">
                <a:solidFill>
                  <a:srgbClr val="ffffff"/>
                </a:solidFill>
                <a:latin typeface="Arial"/>
              </a:rPr>
              <a:t>PERSONERIA </a:t>
            </a:r>
            <a:r>
              <a:rPr b="0" lang="es-AR" sz="2000" spc="-1" strike="noStrike">
                <a:solidFill>
                  <a:srgbClr val="db30c7"/>
                </a:solidFill>
                <a:latin typeface="Arial"/>
              </a:rPr>
              <a:t>(</a:t>
            </a:r>
            <a:r>
              <a:rPr b="0" lang="es-AR" sz="1800" spc="-1" strike="noStrike">
                <a:solidFill>
                  <a:srgbClr val="db30c7"/>
                </a:solidFill>
                <a:latin typeface="Arial"/>
              </a:rPr>
              <a:t>REPRESENTACIÓN JUSTIFICADA</a:t>
            </a:r>
            <a:r>
              <a:rPr b="0" lang="es-AR" sz="2000" spc="-1" strike="noStrike">
                <a:solidFill>
                  <a:srgbClr val="db30c7"/>
                </a:solidFill>
                <a:latin typeface="Arial"/>
              </a:rPr>
              <a:t>)</a:t>
            </a:r>
            <a:endParaRPr b="0" lang="es-AR" sz="2000" spc="-1" strike="noStrike">
              <a:solidFill>
                <a:srgbClr val="ffffff"/>
              </a:solidFill>
              <a:latin typeface="Corbel"/>
            </a:endParaRPr>
          </a:p>
          <a:p>
            <a:pPr marL="343080" indent="-342720">
              <a:lnSpc>
                <a:spcPct val="150000"/>
              </a:lnSpc>
              <a:spcBef>
                <a:spcPts val="1012"/>
              </a:spcBef>
              <a:buClr>
                <a:srgbClr val="56c5ff"/>
              </a:buClr>
              <a:buFont typeface="Corbel"/>
              <a:buAutoNum type="arabicPeriod"/>
            </a:pPr>
            <a:r>
              <a:rPr b="0" lang="es-AR" sz="2000" spc="-1" strike="noStrike">
                <a:solidFill>
                  <a:srgbClr val="ffffff"/>
                </a:solidFill>
                <a:latin typeface="Arial"/>
              </a:rPr>
              <a:t>AGRAVIO </a:t>
            </a:r>
            <a:r>
              <a:rPr b="0" lang="es-AR" sz="2000" spc="-1" strike="noStrike">
                <a:solidFill>
                  <a:srgbClr val="db30c7"/>
                </a:solidFill>
                <a:latin typeface="Arial"/>
              </a:rPr>
              <a:t>(</a:t>
            </a:r>
            <a:r>
              <a:rPr b="0" lang="es-AR" sz="1800" spc="-1" strike="noStrike">
                <a:solidFill>
                  <a:srgbClr val="db30c7"/>
                </a:solidFill>
                <a:latin typeface="Arial"/>
              </a:rPr>
              <a:t>INTERÉS</a:t>
            </a:r>
            <a:r>
              <a:rPr b="0" lang="es-AR" sz="2000" spc="-1" strike="noStrike">
                <a:solidFill>
                  <a:srgbClr val="db30c7"/>
                </a:solidFill>
                <a:latin typeface="Arial"/>
              </a:rPr>
              <a:t>)</a:t>
            </a:r>
            <a:endParaRPr b="0" lang="es-AR" sz="20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538920" y="246240"/>
            <a:ext cx="8133120" cy="13896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es-AR" sz="3200" spc="55" strike="noStrike">
                <a:solidFill>
                  <a:srgbClr val="ffffff"/>
                </a:solidFill>
                <a:latin typeface="Arial"/>
              </a:rPr>
              <a:t>ERRORES O VICIOS</a:t>
            </a:r>
            <a:endParaRPr b="0" lang="es-AR" sz="32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1267200" y="1885680"/>
            <a:ext cx="6852240" cy="4114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50000"/>
              </a:lnSpc>
              <a:spcBef>
                <a:spcPts val="1012"/>
              </a:spcBef>
              <a:buClr>
                <a:srgbClr val="56c5ff"/>
              </a:buClr>
              <a:buFont typeface="Corbel"/>
              <a:buAutoNum type="arabicPeriod"/>
            </a:pPr>
            <a:r>
              <a:rPr b="0" lang="es-AR" sz="2000" spc="-1" strike="noStrike">
                <a:solidFill>
                  <a:srgbClr val="ffffff"/>
                </a:solidFill>
                <a:latin typeface="Arial"/>
              </a:rPr>
              <a:t>IN IUDICANDO </a:t>
            </a:r>
            <a:r>
              <a:rPr b="0" lang="es-AR" sz="2000" spc="-1" strike="noStrike">
                <a:solidFill>
                  <a:srgbClr val="db30c7"/>
                </a:solidFill>
                <a:latin typeface="Arial"/>
              </a:rPr>
              <a:t>(</a:t>
            </a:r>
            <a:r>
              <a:rPr b="0" lang="es-AR" sz="1800" spc="-1" strike="noStrike">
                <a:solidFill>
                  <a:srgbClr val="db30c7"/>
                </a:solidFill>
                <a:latin typeface="Arial"/>
              </a:rPr>
              <a:t>APLICACION DE LEY</a:t>
            </a:r>
            <a:r>
              <a:rPr b="0" lang="es-AR" sz="2000" spc="-1" strike="noStrike">
                <a:solidFill>
                  <a:srgbClr val="db30c7"/>
                </a:solidFill>
                <a:latin typeface="Arial"/>
              </a:rPr>
              <a:t>)</a:t>
            </a:r>
            <a:endParaRPr b="0" lang="es-AR" sz="2000" spc="-1" strike="noStrike">
              <a:solidFill>
                <a:srgbClr val="ffffff"/>
              </a:solidFill>
              <a:latin typeface="Corbel"/>
            </a:endParaRPr>
          </a:p>
          <a:p>
            <a:pPr marL="343080" indent="-342720">
              <a:lnSpc>
                <a:spcPct val="150000"/>
              </a:lnSpc>
              <a:spcBef>
                <a:spcPts val="1012"/>
              </a:spcBef>
              <a:buClr>
                <a:srgbClr val="56c5ff"/>
              </a:buClr>
              <a:buFont typeface="Corbel"/>
              <a:buAutoNum type="arabicPeriod"/>
            </a:pPr>
            <a:r>
              <a:rPr b="0" lang="es-AR" sz="2000" spc="-1" strike="noStrike">
                <a:solidFill>
                  <a:srgbClr val="ffffff"/>
                </a:solidFill>
                <a:latin typeface="Arial"/>
              </a:rPr>
              <a:t>IN PROCEDENDO </a:t>
            </a:r>
            <a:r>
              <a:rPr b="0" lang="es-AR" sz="2000" spc="-1" strike="noStrike">
                <a:solidFill>
                  <a:srgbClr val="db30c7"/>
                </a:solidFill>
                <a:latin typeface="Arial"/>
              </a:rPr>
              <a:t>(</a:t>
            </a:r>
            <a:r>
              <a:rPr b="0" lang="es-AR" sz="1800" spc="-1" strike="noStrike">
                <a:solidFill>
                  <a:srgbClr val="db30c7"/>
                </a:solidFill>
                <a:latin typeface="Arial"/>
              </a:rPr>
              <a:t>ACTIVIDAD O PROCEDIMIENTO</a:t>
            </a:r>
            <a:r>
              <a:rPr b="0" lang="es-AR" sz="2000" spc="-1" strike="noStrike">
                <a:solidFill>
                  <a:srgbClr val="db30c7"/>
                </a:solidFill>
                <a:latin typeface="Arial"/>
              </a:rPr>
              <a:t>)</a:t>
            </a:r>
            <a:endParaRPr b="0" lang="es-AR" sz="20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538920" y="246240"/>
            <a:ext cx="8133120" cy="13896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es-AR" sz="3200" spc="55" strike="noStrike">
                <a:solidFill>
                  <a:srgbClr val="ffffff"/>
                </a:solidFill>
                <a:latin typeface="Arial"/>
              </a:rPr>
              <a:t>MOTIVOS O CAUSALES</a:t>
            </a:r>
            <a:br/>
            <a:r>
              <a:rPr b="0" lang="es-AR" sz="1800" spc="55" strike="noStrike">
                <a:solidFill>
                  <a:srgbClr val="1374ff"/>
                </a:solidFill>
                <a:latin typeface="Arial"/>
              </a:rPr>
              <a:t>(TAXATIVOS)</a:t>
            </a:r>
            <a:endParaRPr b="0" lang="es-AR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1267200" y="1885680"/>
            <a:ext cx="6852240" cy="41144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7000"/>
          </a:bodyPr>
          <a:p>
            <a:pPr marL="343080" indent="-342720">
              <a:lnSpc>
                <a:spcPct val="150000"/>
              </a:lnSpc>
              <a:spcBef>
                <a:spcPts val="1012"/>
              </a:spcBef>
              <a:buClr>
                <a:srgbClr val="56c5ff"/>
              </a:buClr>
              <a:buFont typeface="Corbel"/>
              <a:buAutoNum type="arabicPeriod"/>
            </a:pPr>
            <a:r>
              <a:rPr b="0" lang="es-AR" sz="2200" spc="-1" strike="noStrike">
                <a:solidFill>
                  <a:srgbClr val="ffffff"/>
                </a:solidFill>
                <a:latin typeface="Arial"/>
              </a:rPr>
              <a:t>VIOLACIÓN A LA LEY</a:t>
            </a:r>
            <a:r>
              <a:rPr b="0" lang="es-AR" sz="2200" spc="-1" strike="noStrike">
                <a:solidFill>
                  <a:srgbClr val="e983dd"/>
                </a:solidFill>
                <a:latin typeface="Arial"/>
              </a:rPr>
              <a:t> </a:t>
            </a:r>
            <a:r>
              <a:rPr b="0" lang="es-AR" sz="2000" spc="-1" strike="noStrike">
                <a:solidFill>
                  <a:srgbClr val="db30c7"/>
                </a:solidFill>
                <a:latin typeface="Arial"/>
              </a:rPr>
              <a:t>(</a:t>
            </a:r>
            <a:r>
              <a:rPr b="0" lang="es-AR" sz="1900" spc="-1" strike="noStrike">
                <a:solidFill>
                  <a:srgbClr val="db30c7"/>
                </a:solidFill>
                <a:latin typeface="Arial"/>
              </a:rPr>
              <a:t>SENTIDO AMPLIO</a:t>
            </a:r>
            <a:r>
              <a:rPr b="0" lang="es-AR" sz="2000" spc="-1" strike="noStrike">
                <a:solidFill>
                  <a:srgbClr val="db30c7"/>
                </a:solidFill>
                <a:latin typeface="Arial"/>
              </a:rPr>
              <a:t>)</a:t>
            </a:r>
            <a:endParaRPr b="0" lang="es-AR" sz="2000" spc="-1" strike="noStrike">
              <a:solidFill>
                <a:srgbClr val="ffffff"/>
              </a:solidFill>
              <a:latin typeface="Corbel"/>
            </a:endParaRPr>
          </a:p>
          <a:p>
            <a:pPr marL="343080" indent="-342720">
              <a:lnSpc>
                <a:spcPct val="150000"/>
              </a:lnSpc>
              <a:spcBef>
                <a:spcPts val="1012"/>
              </a:spcBef>
              <a:buClr>
                <a:srgbClr val="56c5ff"/>
              </a:buClr>
              <a:buFont typeface="Corbel"/>
              <a:buAutoNum type="arabicPeriod"/>
            </a:pPr>
            <a:r>
              <a:rPr b="0" lang="es-AR" sz="2200" spc="-1" strike="noStrike">
                <a:solidFill>
                  <a:srgbClr val="ffffff"/>
                </a:solidFill>
                <a:latin typeface="Arial"/>
              </a:rPr>
              <a:t>VIOLACIÓN A LA DOCTRINA LEGAL </a:t>
            </a:r>
            <a:r>
              <a:rPr b="0" lang="es-AR" sz="2000" spc="-1" strike="noStrike">
                <a:solidFill>
                  <a:srgbClr val="db30c7"/>
                </a:solidFill>
                <a:latin typeface="Arial"/>
              </a:rPr>
              <a:t>(</a:t>
            </a:r>
            <a:r>
              <a:rPr b="0" lang="es-AR" sz="1900" spc="-1" strike="noStrike">
                <a:solidFill>
                  <a:srgbClr val="db30c7"/>
                </a:solidFill>
                <a:latin typeface="Arial"/>
              </a:rPr>
              <a:t>OBLIGATORIEDAD: SCBA. CSJN. Y CADH-Cuadernillo N° 7, año 2017, Control de Convencionalidad</a:t>
            </a:r>
            <a:r>
              <a:rPr b="0" lang="es-AR" sz="2000" spc="-1" strike="noStrike">
                <a:solidFill>
                  <a:srgbClr val="db30c7"/>
                </a:solidFill>
                <a:latin typeface="Arial"/>
              </a:rPr>
              <a:t>)</a:t>
            </a:r>
            <a:endParaRPr b="0" lang="es-AR" sz="2000" spc="-1" strike="noStrike">
              <a:solidFill>
                <a:srgbClr val="ffffff"/>
              </a:solidFill>
              <a:latin typeface="Corbel"/>
            </a:endParaRPr>
          </a:p>
          <a:p>
            <a:pPr marL="343080" indent="-342720" algn="just">
              <a:lnSpc>
                <a:spcPct val="150000"/>
              </a:lnSpc>
              <a:spcBef>
                <a:spcPts val="1012"/>
              </a:spcBef>
              <a:buClr>
                <a:srgbClr val="56c5ff"/>
              </a:buClr>
              <a:buFont typeface="Corbel"/>
              <a:buAutoNum type="arabicPeriod"/>
            </a:pPr>
            <a:r>
              <a:rPr b="0" lang="es-AR" sz="2200" spc="-1" strike="noStrike">
                <a:solidFill>
                  <a:srgbClr val="ffffff"/>
                </a:solidFill>
                <a:latin typeface="Arial"/>
              </a:rPr>
              <a:t>CONTROL DE LOS HECHOS </a:t>
            </a:r>
            <a:r>
              <a:rPr b="0" lang="es-AR" sz="1900" spc="-1" strike="noStrike">
                <a:solidFill>
                  <a:srgbClr val="db30c7"/>
                </a:solidFill>
                <a:latin typeface="Arial"/>
              </a:rPr>
              <a:t>“EL ABSURDO” Y “LA ARBITRARIEDAD”</a:t>
            </a:r>
            <a:endParaRPr b="0" lang="es-AR" sz="1900" spc="-1" strike="noStrike">
              <a:solidFill>
                <a:srgbClr val="ffffff"/>
              </a:solidFill>
              <a:latin typeface="Corbel"/>
            </a:endParaRPr>
          </a:p>
          <a:p>
            <a:pPr marL="343080" indent="-342720" algn="just">
              <a:lnSpc>
                <a:spcPct val="150000"/>
              </a:lnSpc>
              <a:spcBef>
                <a:spcPts val="1012"/>
              </a:spcBef>
              <a:buClr>
                <a:srgbClr val="56c5ff"/>
              </a:buClr>
              <a:buFont typeface="Corbel"/>
              <a:buAutoNum type="arabicPeriod"/>
            </a:pPr>
            <a:r>
              <a:rPr b="0" lang="es-AR" sz="2200" spc="-1" strike="noStrike">
                <a:solidFill>
                  <a:srgbClr val="ffffff"/>
                </a:solidFill>
                <a:latin typeface="Arial"/>
              </a:rPr>
              <a:t>CUESTIONES AJENAS </a:t>
            </a:r>
            <a:r>
              <a:rPr b="0" lang="es-AR" sz="2000" spc="-1" strike="noStrike">
                <a:solidFill>
                  <a:srgbClr val="db30c7"/>
                </a:solidFill>
                <a:latin typeface="Arial"/>
              </a:rPr>
              <a:t>(</a:t>
            </a:r>
            <a:r>
              <a:rPr b="0" lang="es-AR" sz="1900" spc="-1" strike="noStrike">
                <a:solidFill>
                  <a:srgbClr val="db30c7"/>
                </a:solidFill>
                <a:latin typeface="Arial"/>
              </a:rPr>
              <a:t>PROCEDIMIENTO ANTERIOR A LA SENTENCIA; CUESTIONES NO SOMETIDAS A LA ALZADA. HONORARIOS. COSTAS. ETC</a:t>
            </a:r>
            <a:r>
              <a:rPr b="0" lang="es-AR" sz="2000" spc="-1" strike="noStrike">
                <a:solidFill>
                  <a:srgbClr val="db30c7"/>
                </a:solidFill>
                <a:latin typeface="Arial"/>
              </a:rPr>
              <a:t>.)</a:t>
            </a:r>
            <a:endParaRPr b="0" lang="es-AR" sz="20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538920" y="246240"/>
            <a:ext cx="8133120" cy="13896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es-AR" sz="3200" spc="55" strike="noStrike">
                <a:solidFill>
                  <a:srgbClr val="ffffff"/>
                </a:solidFill>
                <a:latin typeface="Arial"/>
              </a:rPr>
              <a:t>ETAPAS O MEMBRANAS</a:t>
            </a:r>
            <a:br/>
            <a:r>
              <a:rPr b="0" lang="es-AR" sz="3200" spc="55" strike="noStrike">
                <a:solidFill>
                  <a:srgbClr val="ffffff"/>
                </a:solidFill>
                <a:latin typeface="Arial"/>
              </a:rPr>
              <a:t>ADMISIBILIDAD</a:t>
            </a:r>
            <a:br/>
            <a:r>
              <a:rPr b="0" lang="es-AR" sz="1800" spc="55" strike="noStrike">
                <a:solidFill>
                  <a:srgbClr val="1374ff"/>
                </a:solidFill>
                <a:latin typeface="Arial"/>
              </a:rPr>
              <a:t>(RECAUDOS OBJETIVADOS)</a:t>
            </a:r>
            <a:endParaRPr b="0" lang="es-AR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1267200" y="1885680"/>
            <a:ext cx="6852240" cy="41144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50000"/>
          </a:bodyPr>
          <a:p>
            <a:pPr marL="343080" indent="-342720" algn="just">
              <a:lnSpc>
                <a:spcPct val="150000"/>
              </a:lnSpc>
              <a:spcBef>
                <a:spcPts val="1012"/>
              </a:spcBef>
              <a:buClr>
                <a:srgbClr val="56c5ff"/>
              </a:buClr>
              <a:buFont typeface="Corbel"/>
              <a:buAutoNum type="arabicPeriod"/>
            </a:pPr>
            <a:r>
              <a:rPr b="0" lang="es-AR" sz="2400" spc="-1" strike="noStrike">
                <a:solidFill>
                  <a:srgbClr val="ffffff"/>
                </a:solidFill>
                <a:latin typeface="Arial"/>
              </a:rPr>
              <a:t>SENTENCIA DEFINITIVA </a:t>
            </a:r>
            <a:r>
              <a:rPr b="0" lang="es-AR" sz="2000" spc="-1" strike="noStrike">
                <a:solidFill>
                  <a:srgbClr val="db30c7"/>
                </a:solidFill>
                <a:latin typeface="Arial"/>
              </a:rPr>
              <a:t>(</a:t>
            </a:r>
            <a:r>
              <a:rPr b="0" lang="es-AR" sz="2100" spc="-1" strike="noStrike">
                <a:solidFill>
                  <a:srgbClr val="db30c7"/>
                </a:solidFill>
                <a:latin typeface="Arial"/>
              </a:rPr>
              <a:t>RESOLUCIÓN QUE FINIQUE EL PLEITO O HAGA IMPOSIBLE SU CONTINUACIÓN</a:t>
            </a:r>
            <a:r>
              <a:rPr b="0" lang="es-AR" sz="2000" spc="-1" strike="noStrike">
                <a:solidFill>
                  <a:srgbClr val="db30c7"/>
                </a:solidFill>
                <a:latin typeface="Arial"/>
              </a:rPr>
              <a:t>)</a:t>
            </a:r>
            <a:endParaRPr b="0" lang="es-AR" sz="2000" spc="-1" strike="noStrike">
              <a:solidFill>
                <a:srgbClr val="ffffff"/>
              </a:solidFill>
              <a:latin typeface="Corbel"/>
            </a:endParaRPr>
          </a:p>
          <a:p>
            <a:pPr marL="343080" indent="-342720" algn="just">
              <a:lnSpc>
                <a:spcPct val="150000"/>
              </a:lnSpc>
              <a:spcBef>
                <a:spcPts val="1012"/>
              </a:spcBef>
              <a:buClr>
                <a:srgbClr val="56c5ff"/>
              </a:buClr>
              <a:buFont typeface="Corbel"/>
              <a:buAutoNum type="arabicPeriod"/>
            </a:pPr>
            <a:r>
              <a:rPr b="0" lang="es-AR" sz="2400" spc="-1" strike="noStrike">
                <a:solidFill>
                  <a:srgbClr val="ffffff"/>
                </a:solidFill>
                <a:latin typeface="Arial"/>
              </a:rPr>
              <a:t>VALOR DEL LITIGIO </a:t>
            </a:r>
            <a:r>
              <a:rPr b="0" lang="es-AR" sz="2000" spc="-1" strike="noStrike">
                <a:solidFill>
                  <a:srgbClr val="db30c7"/>
                </a:solidFill>
                <a:latin typeface="Arial"/>
              </a:rPr>
              <a:t>(</a:t>
            </a:r>
            <a:r>
              <a:rPr b="0" lang="es-AR" sz="2100" spc="-1" strike="noStrike">
                <a:solidFill>
                  <a:srgbClr val="db30c7"/>
                </a:solidFill>
                <a:latin typeface="Arial"/>
              </a:rPr>
              <a:t>AGRAVIO EXCEDA 500 JUS ARANCELARIOS</a:t>
            </a:r>
            <a:r>
              <a:rPr b="0" lang="es-AR" sz="2000" spc="-1" strike="noStrike">
                <a:solidFill>
                  <a:srgbClr val="db30c7"/>
                </a:solidFill>
                <a:latin typeface="Arial"/>
              </a:rPr>
              <a:t>)</a:t>
            </a:r>
            <a:endParaRPr b="0" lang="es-AR" sz="2000" spc="-1" strike="noStrike">
              <a:solidFill>
                <a:srgbClr val="ffffff"/>
              </a:solidFill>
              <a:latin typeface="Corbel"/>
            </a:endParaRPr>
          </a:p>
          <a:p>
            <a:pPr marL="343080" indent="-342720" algn="just">
              <a:lnSpc>
                <a:spcPct val="150000"/>
              </a:lnSpc>
              <a:spcBef>
                <a:spcPts val="1012"/>
              </a:spcBef>
              <a:buClr>
                <a:srgbClr val="56c5ff"/>
              </a:buClr>
              <a:buFont typeface="Corbel"/>
              <a:buAutoNum type="arabicPeriod"/>
            </a:pPr>
            <a:r>
              <a:rPr b="0" lang="es-AR" sz="2600" spc="-1" strike="noStrike">
                <a:solidFill>
                  <a:srgbClr val="ffffff"/>
                </a:solidFill>
                <a:latin typeface="Arial"/>
              </a:rPr>
              <a:t>DEPOSITO MONTO DETERMINADO:</a:t>
            </a:r>
            <a:r>
              <a:rPr b="0" lang="es-AR" sz="2000" spc="-1" strike="noStrike">
                <a:solidFill>
                  <a:srgbClr val="e983dd"/>
                </a:solidFill>
                <a:latin typeface="Arial"/>
              </a:rPr>
              <a:t> </a:t>
            </a:r>
            <a:r>
              <a:rPr b="0" lang="es-AR" sz="2100" spc="-1" strike="noStrike">
                <a:solidFill>
                  <a:srgbClr val="db30c7"/>
                </a:solidFill>
                <a:latin typeface="Arial"/>
              </a:rPr>
              <a:t>10% VALOR DEL LITIGIO-NO INFERIOR A 100 JUS, NI EXCEDER EL DE 500 JUS. EXENTOS</a:t>
            </a:r>
            <a:r>
              <a:rPr b="0" lang="es-AR" sz="2000" spc="-1" strike="noStrike">
                <a:solidFill>
                  <a:srgbClr val="db30c7"/>
                </a:solidFill>
                <a:latin typeface="Arial"/>
              </a:rPr>
              <a:t>. </a:t>
            </a:r>
            <a:r>
              <a:rPr b="0" lang="es-AR" sz="2600" spc="-1" strike="noStrike">
                <a:solidFill>
                  <a:srgbClr val="ffffff"/>
                </a:solidFill>
                <a:latin typeface="Arial"/>
              </a:rPr>
              <a:t>MONTO INDETERMINADO</a:t>
            </a:r>
            <a:r>
              <a:rPr b="0" lang="es-AR" sz="2000" spc="-1" strike="noStrike">
                <a:solidFill>
                  <a:srgbClr val="ffffff"/>
                </a:solidFill>
                <a:latin typeface="Arial"/>
              </a:rPr>
              <a:t>:</a:t>
            </a:r>
            <a:r>
              <a:rPr b="0" lang="es-AR" sz="2000" spc="-1" strike="noStrike">
                <a:solidFill>
                  <a:srgbClr val="e983dd"/>
                </a:solidFill>
                <a:latin typeface="Arial"/>
              </a:rPr>
              <a:t> </a:t>
            </a:r>
            <a:r>
              <a:rPr b="0" lang="es-AR" sz="2100" spc="-1" strike="noStrike">
                <a:solidFill>
                  <a:srgbClr val="db30c7"/>
                </a:solidFill>
                <a:latin typeface="Arial"/>
              </a:rPr>
              <a:t>100 JUS.</a:t>
            </a:r>
            <a:endParaRPr b="0" lang="es-AR" sz="2100" spc="-1" strike="noStrike">
              <a:solidFill>
                <a:srgbClr val="ffffff"/>
              </a:solidFill>
              <a:latin typeface="Corbel"/>
            </a:endParaRPr>
          </a:p>
          <a:p>
            <a:pPr marL="343080" indent="-342720" algn="just">
              <a:lnSpc>
                <a:spcPct val="150000"/>
              </a:lnSpc>
              <a:spcBef>
                <a:spcPts val="1012"/>
              </a:spcBef>
              <a:buClr>
                <a:srgbClr val="56c5ff"/>
              </a:buClr>
              <a:buFont typeface="Corbel"/>
              <a:buAutoNum type="arabicPeriod"/>
            </a:pPr>
            <a:r>
              <a:rPr b="0" lang="es-AR" sz="2600" spc="-1" strike="noStrike">
                <a:solidFill>
                  <a:srgbClr val="ffffff"/>
                </a:solidFill>
                <a:latin typeface="Arial"/>
              </a:rPr>
              <a:t>FORMA Y PLAZO </a:t>
            </a:r>
            <a:r>
              <a:rPr b="0" lang="es-AR" sz="2000" spc="-1" strike="noStrike">
                <a:solidFill>
                  <a:srgbClr val="db30c7"/>
                </a:solidFill>
                <a:latin typeface="Arial"/>
              </a:rPr>
              <a:t>(</a:t>
            </a:r>
            <a:r>
              <a:rPr b="0" lang="es-AR" sz="2100" spc="-1" strike="noStrike">
                <a:solidFill>
                  <a:srgbClr val="db30c7"/>
                </a:solidFill>
                <a:latin typeface="Arial"/>
              </a:rPr>
              <a:t>CONDICIONES IMPUESTAS POR LA NORMATIVA. CONSTITUCIÓN DE DOMICILIO ELECTRÓNICO Y FRANQUEO</a:t>
            </a:r>
            <a:r>
              <a:rPr b="0" lang="es-AR" sz="2000" spc="-1" strike="noStrike">
                <a:solidFill>
                  <a:srgbClr val="db30c7"/>
                </a:solidFill>
                <a:latin typeface="Arial"/>
              </a:rPr>
              <a:t>)</a:t>
            </a:r>
            <a:endParaRPr b="0" lang="es-AR" sz="20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538920" y="246240"/>
            <a:ext cx="8133120" cy="13896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es-AR" sz="3200" spc="55" strike="noStrike">
                <a:solidFill>
                  <a:srgbClr val="ffffff"/>
                </a:solidFill>
                <a:latin typeface="Arial"/>
              </a:rPr>
              <a:t>SUFICIENCIA TÉCNICA</a:t>
            </a:r>
            <a:br/>
            <a:r>
              <a:rPr b="0" lang="es-AR" sz="1800" spc="55" strike="noStrike">
                <a:solidFill>
                  <a:srgbClr val="1374ff"/>
                </a:solidFill>
                <a:latin typeface="Arial"/>
              </a:rPr>
              <a:t>(RECAUDOS SUBJETIVOS)</a:t>
            </a:r>
            <a:endParaRPr b="0" lang="es-AR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1267200" y="1885680"/>
            <a:ext cx="7039080" cy="4114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126000" indent="-125640" algn="just">
              <a:lnSpc>
                <a:spcPct val="150000"/>
              </a:lnSpc>
              <a:spcBef>
                <a:spcPts val="1012"/>
              </a:spcBef>
              <a:buClr>
                <a:srgbClr val="56c5ff"/>
              </a:buClr>
              <a:buFont typeface="Arial"/>
              <a:buChar char="-"/>
            </a:pPr>
            <a:r>
              <a:rPr b="0" lang="es-AR" sz="1800" spc="-1" strike="noStrike">
                <a:solidFill>
                  <a:srgbClr val="ffffff"/>
                </a:solidFill>
                <a:latin typeface="Arial"/>
              </a:rPr>
              <a:t>INSUFICIENCIA </a:t>
            </a:r>
            <a:r>
              <a:rPr b="0" lang="es-AR" sz="1800" spc="-1" strike="noStrike">
                <a:solidFill>
                  <a:srgbClr val="db30c7"/>
                </a:solidFill>
                <a:latin typeface="Arial"/>
              </a:rPr>
              <a:t>(CARENCIA DE CRÍTICA CONCRETA Y RAZONADA; ARTS. 260 Y 279 ÚLT. PARTE)</a:t>
            </a:r>
            <a:endParaRPr b="0" lang="es-AR" sz="1800" spc="-1" strike="noStrike">
              <a:solidFill>
                <a:srgbClr val="ffffff"/>
              </a:solidFill>
              <a:latin typeface="Corbel"/>
            </a:endParaRPr>
          </a:p>
          <a:p>
            <a:pPr marL="126000" indent="-125640" algn="just">
              <a:lnSpc>
                <a:spcPct val="150000"/>
              </a:lnSpc>
              <a:spcBef>
                <a:spcPts val="1012"/>
              </a:spcBef>
              <a:buClr>
                <a:srgbClr val="56c5ff"/>
              </a:buClr>
              <a:buFont typeface="Arial"/>
              <a:buChar char="-"/>
            </a:pPr>
            <a:r>
              <a:rPr b="0" lang="es-AR" sz="2000" spc="-1" strike="noStrike">
                <a:solidFill>
                  <a:srgbClr val="ffffff"/>
                </a:solidFill>
                <a:latin typeface="Arial"/>
              </a:rPr>
              <a:t>LA PROMISCUIDAD RECURSIVA</a:t>
            </a:r>
            <a:r>
              <a:rPr b="0" lang="es-AR" sz="2000" spc="-1" strike="noStrike">
                <a:solidFill>
                  <a:srgbClr val="e983dd"/>
                </a:solidFill>
                <a:latin typeface="Arial"/>
              </a:rPr>
              <a:t> </a:t>
            </a:r>
            <a:r>
              <a:rPr b="0" lang="es-AR" sz="1800" spc="-1" strike="noStrike">
                <a:solidFill>
                  <a:srgbClr val="db30c7"/>
                </a:solidFill>
                <a:latin typeface="Arial"/>
              </a:rPr>
              <a:t>(CONFUSIÓN ARGUMENTAL – INOFICIOSO A LOS FINES REGULATORIOS (art. 30, del dec. ley 8.904, reiterado en la Ley 14.967, año 2017)</a:t>
            </a:r>
            <a:endParaRPr b="0" lang="es-AR" sz="1800" spc="-1" strike="noStrike">
              <a:solidFill>
                <a:srgbClr val="ffffff"/>
              </a:solidFill>
              <a:latin typeface="Corbel"/>
            </a:endParaRPr>
          </a:p>
          <a:p>
            <a:pPr marL="126000" indent="-125640" algn="just">
              <a:lnSpc>
                <a:spcPct val="150000"/>
              </a:lnSpc>
              <a:spcBef>
                <a:spcPts val="1012"/>
              </a:spcBef>
              <a:buClr>
                <a:srgbClr val="56c5ff"/>
              </a:buClr>
              <a:buFont typeface="Arial"/>
              <a:buChar char="-"/>
            </a:pPr>
            <a:r>
              <a:rPr b="0" lang="es-AR" sz="1800" spc="-1" strike="noStrike">
                <a:solidFill>
                  <a:srgbClr val="ffffff"/>
                </a:solidFill>
                <a:latin typeface="Arial"/>
              </a:rPr>
              <a:t>EL RECURSO HARTO INEFICAZ </a:t>
            </a:r>
            <a:r>
              <a:rPr b="0" lang="es-AR" sz="1800" spc="-1" strike="noStrike">
                <a:solidFill>
                  <a:srgbClr val="db30c7"/>
                </a:solidFill>
                <a:latin typeface="Arial"/>
              </a:rPr>
              <a:t>(FALTA DE RECAUDOS ESENCIALES. DESPROVISTA DE SUSTENTO TÉCNICO COMO SUSTANCIAL – INOFICIOSO A LOS FINES REGULATORIOS (art. 30, del dec. ley 8.904, reiterado en la Ley 14.967, año 2017)</a:t>
            </a:r>
            <a:endParaRPr b="0" lang="es-AR" sz="1800" spc="-1" strike="noStrike">
              <a:solidFill>
                <a:srgbClr val="ffffff"/>
              </a:solidFill>
              <a:latin typeface="Corbel"/>
            </a:endParaRPr>
          </a:p>
          <a:p>
            <a:pPr>
              <a:lnSpc>
                <a:spcPct val="150000"/>
              </a:lnSpc>
              <a:spcBef>
                <a:spcPts val="1012"/>
              </a:spcBef>
            </a:pPr>
            <a:endParaRPr b="0" lang="es-AR" sz="18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538920" y="246240"/>
            <a:ext cx="8133120" cy="13896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es-AR" sz="3200" spc="55" strike="noStrike">
                <a:solidFill>
                  <a:srgbClr val="ffffff"/>
                </a:solidFill>
                <a:latin typeface="Arial"/>
              </a:rPr>
              <a:t>PROCEDENCIA</a:t>
            </a:r>
            <a:br/>
            <a:r>
              <a:rPr b="0" lang="es-AR" sz="1800" spc="55" strike="noStrike">
                <a:solidFill>
                  <a:srgbClr val="1374ff"/>
                </a:solidFill>
                <a:latin typeface="Arial"/>
              </a:rPr>
              <a:t>(ACTIVIDAD EXCLUSIVA DE LA S.C.B.A.)</a:t>
            </a:r>
            <a:endParaRPr b="0" lang="es-AR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07" name="TextShape 2"/>
          <p:cNvSpPr txBox="1"/>
          <p:nvPr/>
        </p:nvSpPr>
        <p:spPr>
          <a:xfrm>
            <a:off x="1267200" y="1885680"/>
            <a:ext cx="7039080" cy="41144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3000"/>
          </a:bodyPr>
          <a:p>
            <a:pPr algn="just">
              <a:lnSpc>
                <a:spcPct val="150000"/>
              </a:lnSpc>
              <a:spcBef>
                <a:spcPts val="1012"/>
              </a:spcBef>
            </a:pPr>
            <a:r>
              <a:rPr b="0" lang="es-AR" sz="1800" spc="-1" strike="noStrike">
                <a:solidFill>
                  <a:srgbClr val="ffffff"/>
                </a:solidFill>
                <a:latin typeface="Arial"/>
              </a:rPr>
              <a:t>- “</a:t>
            </a:r>
            <a:r>
              <a:rPr b="0" lang="es-AR" sz="2200" spc="-1" strike="noStrike">
                <a:solidFill>
                  <a:srgbClr val="ffffff"/>
                </a:solidFill>
                <a:latin typeface="Arial"/>
              </a:rPr>
              <a:t>REFORMATIO IN PEJUS” </a:t>
            </a:r>
            <a:r>
              <a:rPr b="0" lang="es-AR" sz="1800" spc="-1" strike="noStrike">
                <a:solidFill>
                  <a:srgbClr val="db30c7"/>
                </a:solidFill>
                <a:latin typeface="Arial"/>
              </a:rPr>
              <a:t>(</a:t>
            </a:r>
            <a:r>
              <a:rPr b="0" lang="es-AR" sz="1900" spc="-1" strike="noStrike">
                <a:solidFill>
                  <a:srgbClr val="db30c7"/>
                </a:solidFill>
                <a:latin typeface="Arial"/>
              </a:rPr>
              <a:t>IMPOSIBILIDAD DE AGRAVAR LA SITUACIÓN DEL ÚNICO RECURRENTE</a:t>
            </a:r>
            <a:r>
              <a:rPr b="0" lang="es-AR" sz="1800" spc="-1" strike="noStrike">
                <a:solidFill>
                  <a:srgbClr val="db30c7"/>
                </a:solidFill>
                <a:latin typeface="Arial"/>
              </a:rPr>
              <a:t>)</a:t>
            </a:r>
            <a:endParaRPr b="0" lang="es-AR" sz="1800" spc="-1" strike="noStrike">
              <a:solidFill>
                <a:srgbClr val="ffffff"/>
              </a:solidFill>
              <a:latin typeface="Corbel"/>
            </a:endParaRPr>
          </a:p>
          <a:p>
            <a:pPr algn="just">
              <a:lnSpc>
                <a:spcPct val="150000"/>
              </a:lnSpc>
              <a:spcBef>
                <a:spcPts val="1012"/>
              </a:spcBef>
            </a:pPr>
            <a:r>
              <a:rPr b="0" lang="es-AR" sz="1800" spc="-1" strike="noStrike">
                <a:solidFill>
                  <a:srgbClr val="ffffff"/>
                </a:solidFill>
                <a:latin typeface="Arial"/>
              </a:rPr>
              <a:t>- </a:t>
            </a:r>
            <a:r>
              <a:rPr b="0" lang="es-AR" sz="2200" spc="-1" strike="noStrike">
                <a:solidFill>
                  <a:srgbClr val="ffffff"/>
                </a:solidFill>
                <a:latin typeface="Arial"/>
              </a:rPr>
              <a:t>APELACIÓN ADHESIVA </a:t>
            </a:r>
            <a:r>
              <a:rPr b="0" lang="es-AR" sz="1800" spc="-1" strike="noStrike">
                <a:solidFill>
                  <a:srgbClr val="db30c7"/>
                </a:solidFill>
                <a:latin typeface="Arial"/>
              </a:rPr>
              <a:t>(</a:t>
            </a:r>
            <a:r>
              <a:rPr b="0" lang="es-AR" sz="1900" spc="-1" strike="noStrike">
                <a:solidFill>
                  <a:srgbClr val="db30c7"/>
                </a:solidFill>
                <a:latin typeface="Arial"/>
              </a:rPr>
              <a:t>LAS ALEGACIONES O DEFENSAS PROPUESTAS EN LA ALZADA POR LA PARTE VENCEDORA QUE NO HA RECURRIDO A LA SCBA POR HABERLE SIDO FAVORABLE EL RESULTADO DEL PLEITO, QUEDAN SOMETIDAS A ESE SUPERIOR TRIBUNAL EN EL SUPUESTO DE QUE ALLÍ SEA REVOCADO EL PRONUNCIAMIENTO</a:t>
            </a:r>
            <a:r>
              <a:rPr b="0" lang="es-AR" sz="1800" spc="-1" strike="noStrike">
                <a:solidFill>
                  <a:srgbClr val="db30c7"/>
                </a:solidFill>
                <a:latin typeface="Arial"/>
              </a:rPr>
              <a:t>)</a:t>
            </a:r>
            <a:endParaRPr b="0" lang="es-AR" sz="1800" spc="-1" strike="noStrike">
              <a:solidFill>
                <a:srgbClr val="ffffff"/>
              </a:solidFill>
              <a:latin typeface="Corbel"/>
            </a:endParaRPr>
          </a:p>
          <a:p>
            <a:pPr>
              <a:lnSpc>
                <a:spcPct val="150000"/>
              </a:lnSpc>
              <a:spcBef>
                <a:spcPts val="1012"/>
              </a:spcBef>
            </a:pPr>
            <a:r>
              <a:rPr b="0" lang="es-AR" sz="1800" spc="-1" strike="noStrike">
                <a:solidFill>
                  <a:srgbClr val="ffffff"/>
                </a:solidFill>
                <a:latin typeface="Arial"/>
              </a:rPr>
              <a:t>- </a:t>
            </a:r>
            <a:r>
              <a:rPr b="0" lang="es-AR" sz="2200" spc="-1" strike="noStrike">
                <a:solidFill>
                  <a:srgbClr val="ffffff"/>
                </a:solidFill>
                <a:latin typeface="Arial"/>
              </a:rPr>
              <a:t>SENTENCIA SCBA </a:t>
            </a:r>
            <a:r>
              <a:rPr b="0" lang="es-AR" sz="1800" spc="-1" strike="noStrike">
                <a:solidFill>
                  <a:srgbClr val="db30c7"/>
                </a:solidFill>
                <a:latin typeface="Arial"/>
              </a:rPr>
              <a:t>(</a:t>
            </a:r>
            <a:r>
              <a:rPr b="0" lang="es-AR" sz="1900" spc="-1" strike="noStrike">
                <a:solidFill>
                  <a:srgbClr val="db30c7"/>
                </a:solidFill>
                <a:latin typeface="Arial"/>
              </a:rPr>
              <a:t>CERTIORARI PROVINCIAL, ART. 31 BIS, LEY 13.812</a:t>
            </a:r>
            <a:r>
              <a:rPr b="0" lang="es-AR" sz="1800" spc="-1" strike="noStrike">
                <a:solidFill>
                  <a:srgbClr val="db30c7"/>
                </a:solidFill>
                <a:latin typeface="Arial"/>
              </a:rPr>
              <a:t>)</a:t>
            </a:r>
            <a:endParaRPr b="0" lang="es-AR" sz="18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122</TotalTime>
  <Application>Trio_Office/6.2.8.2$Windows_x86 LibreOffice_project/</Application>
  <Words>436</Words>
  <Paragraphs>40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2018-07-03T12:16:57Z</dcterms:created>
  <dc:creator>Leandro Cesar Corbalan</dc:creator>
  <dc:description/>
  <dc:language>es-AR</dc:language>
  <cp:lastModifiedBy>Eduardo Abel Fernandez</cp:lastModifiedBy>
  <cp:lastPrinted>2018-07-05T13:39:22Z</cp:lastPrinted>
  <dcterms:modified xsi:type="dcterms:W3CDTF">2019-10-21T14:06:37Z</dcterms:modified>
  <cp:revision>31</cp:revision>
  <dc:subject/>
  <dc:title>Presentación de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9</vt:i4>
  </property>
</Properties>
</file>